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8288000" cy="10287000"/>
  <p:notesSz cx="6858000" cy="9144000"/>
  <p:embeddedFontLst>
    <p:embeddedFont>
      <p:font typeface="Agenda Bold" panose="020B0604020202020204" charset="0"/>
      <p:regular r:id="rId46"/>
    </p:embeddedFont>
    <p:embeddedFont>
      <p:font typeface="Agenda Medium" panose="020B0604020202020204" charset="0"/>
      <p:regular r:id="rId47"/>
    </p:embeddedFont>
    <p:embeddedFont>
      <p:font typeface="Arial Black" panose="020B0A04020102020204" pitchFamily="34" charset="0"/>
      <p:bold r:id="rId48"/>
    </p:embeddedFont>
    <p:embeddedFont>
      <p:font typeface="Roboto Bold" panose="02000000000000000000" pitchFamily="2"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5" d="100"/>
          <a:sy n="25" d="100"/>
        </p:scale>
        <p:origin x="1740" y="6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sv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1.svg"/><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svg"/><Relationship Id="rId7" Type="http://schemas.openxmlformats.org/officeDocument/2006/relationships/image" Target="../media/image57.jpeg"/><Relationship Id="rId2"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svg"/><Relationship Id="rId10" Type="http://schemas.openxmlformats.org/officeDocument/2006/relationships/image" Target="../media/image5.png"/><Relationship Id="rId4" Type="http://schemas.openxmlformats.org/officeDocument/2006/relationships/image" Target="../media/image54.sv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3.svg"/><Relationship Id="rId4" Type="http://schemas.openxmlformats.org/officeDocument/2006/relationships/image" Target="../media/image62.sv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svg"/><Relationship Id="rId3" Type="http://schemas.openxmlformats.org/officeDocument/2006/relationships/image" Target="../media/image67.pn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svg"/><Relationship Id="rId15" Type="http://schemas.openxmlformats.org/officeDocument/2006/relationships/image" Target="../media/image5.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7.sv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slide" Target="slide3.xml"/><Relationship Id="rId26" Type="http://schemas.openxmlformats.org/officeDocument/2006/relationships/slide" Target="slide24.xml"/><Relationship Id="rId3" Type="http://schemas.openxmlformats.org/officeDocument/2006/relationships/image" Target="../media/image7.svg"/><Relationship Id="rId21" Type="http://schemas.openxmlformats.org/officeDocument/2006/relationships/slide" Target="slide6.xml"/><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slide" Target="slide21.xml"/><Relationship Id="rId25" Type="http://schemas.openxmlformats.org/officeDocument/2006/relationships/slide" Target="slide23.xml"/><Relationship Id="rId2" Type="http://schemas.openxmlformats.org/officeDocument/2006/relationships/image" Target="../media/image6.png"/><Relationship Id="rId16" Type="http://schemas.openxmlformats.org/officeDocument/2006/relationships/slide" Target="slide14.xml"/><Relationship Id="rId20" Type="http://schemas.openxmlformats.org/officeDocument/2006/relationships/slide" Target="slide5.xml"/><Relationship Id="rId29"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jpeg"/><Relationship Id="rId24" Type="http://schemas.openxmlformats.org/officeDocument/2006/relationships/slide" Target="slide44.xml"/><Relationship Id="rId5" Type="http://schemas.openxmlformats.org/officeDocument/2006/relationships/image" Target="../media/image5.png"/><Relationship Id="rId15" Type="http://schemas.openxmlformats.org/officeDocument/2006/relationships/slide" Target="slide13.xml"/><Relationship Id="rId23" Type="http://schemas.openxmlformats.org/officeDocument/2006/relationships/slide" Target="slide8.xml"/><Relationship Id="rId28" Type="http://schemas.openxmlformats.org/officeDocument/2006/relationships/slide" Target="slide29.xml"/><Relationship Id="rId10" Type="http://schemas.openxmlformats.org/officeDocument/2006/relationships/image" Target="../media/image12.png"/><Relationship Id="rId19" Type="http://schemas.openxmlformats.org/officeDocument/2006/relationships/slide" Target="slide4.xml"/><Relationship Id="rId4" Type="http://schemas.openxmlformats.org/officeDocument/2006/relationships/slide" Target="slide37.xml"/><Relationship Id="rId9" Type="http://schemas.openxmlformats.org/officeDocument/2006/relationships/image" Target="../media/image11.png"/><Relationship Id="rId14" Type="http://schemas.openxmlformats.org/officeDocument/2006/relationships/slide" Target="slide12.xml"/><Relationship Id="rId22" Type="http://schemas.openxmlformats.org/officeDocument/2006/relationships/slide" Target="slide7.xml"/><Relationship Id="rId27" Type="http://schemas.openxmlformats.org/officeDocument/2006/relationships/slide" Target="slide25.xml"/><Relationship Id="rId30" Type="http://schemas.openxmlformats.org/officeDocument/2006/relationships/slide" Target="slide38.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jpeg"/><Relationship Id="rId7" Type="http://schemas.openxmlformats.org/officeDocument/2006/relationships/image" Target="../media/image86.svg"/><Relationship Id="rId12" Type="http://schemas.openxmlformats.org/officeDocument/2006/relationships/image" Target="../media/image5.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svg"/><Relationship Id="rId11" Type="http://schemas.openxmlformats.org/officeDocument/2006/relationships/image" Target="../media/image90.jpe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jpeg"/><Relationship Id="rId9" Type="http://schemas.openxmlformats.org/officeDocument/2006/relationships/image" Target="../media/image88.svg"/></Relationships>
</file>

<file path=ppt/slides/_rels/slide25.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5.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65.png"/><Relationship Id="rId4" Type="http://schemas.openxmlformats.org/officeDocument/2006/relationships/image" Target="../media/image93.jpeg"/></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sv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5.pn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5.png"/><Relationship Id="rId2" Type="http://schemas.openxmlformats.org/officeDocument/2006/relationships/hyperlink" Target="https://www.youtube.com/watch?v=oxH7PnSsMsQ" TargetMode="Externa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hyperlink" Target="https://youtube.com/watch?v=AFBBvNGeK4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shorts/Wgm5T94irAM" TargetMode="External"/><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7.jpeg"/><Relationship Id="rId4" Type="http://schemas.openxmlformats.org/officeDocument/2006/relationships/image" Target="../media/image1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21.sv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5.png"/><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5.png"/><Relationship Id="rId2"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5.png"/><Relationship Id="rId2"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7A2A9"/>
        </a:solidFill>
        <a:effectLst/>
      </p:bgPr>
    </p:bg>
    <p:spTree>
      <p:nvGrpSpPr>
        <p:cNvPr id="1" name=""/>
        <p:cNvGrpSpPr/>
        <p:nvPr/>
      </p:nvGrpSpPr>
      <p:grpSpPr>
        <a:xfrm>
          <a:off x="0" y="0"/>
          <a:ext cx="0" cy="0"/>
          <a:chOff x="0" y="0"/>
          <a:chExt cx="0" cy="0"/>
        </a:xfrm>
      </p:grpSpPr>
      <p:grpSp>
        <p:nvGrpSpPr>
          <p:cNvPr id="2" name="Group 2"/>
          <p:cNvGrpSpPr/>
          <p:nvPr/>
        </p:nvGrpSpPr>
        <p:grpSpPr>
          <a:xfrm>
            <a:off x="12244570" y="1998848"/>
            <a:ext cx="5170445" cy="4582809"/>
            <a:chOff x="0" y="0"/>
            <a:chExt cx="6893927" cy="6110412"/>
          </a:xfrm>
        </p:grpSpPr>
        <p:sp>
          <p:nvSpPr>
            <p:cNvPr id="3" name="Freeform 3"/>
            <p:cNvSpPr/>
            <p:nvPr/>
          </p:nvSpPr>
          <p:spPr>
            <a:xfrm>
              <a:off x="184908" y="0"/>
              <a:ext cx="6118059" cy="6110412"/>
            </a:xfrm>
            <a:custGeom>
              <a:avLst/>
              <a:gdLst/>
              <a:ahLst/>
              <a:cxnLst/>
              <a:rect l="l" t="t" r="r" b="b"/>
              <a:pathLst>
                <a:path w="6118059" h="6110412">
                  <a:moveTo>
                    <a:pt x="0" y="0"/>
                  </a:moveTo>
                  <a:lnTo>
                    <a:pt x="6118059" y="0"/>
                  </a:lnTo>
                  <a:lnTo>
                    <a:pt x="6118059" y="6110412"/>
                  </a:lnTo>
                  <a:lnTo>
                    <a:pt x="0" y="6110412"/>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4" name="Freeform 4"/>
            <p:cNvSpPr/>
            <p:nvPr/>
          </p:nvSpPr>
          <p:spPr>
            <a:xfrm>
              <a:off x="0" y="1302999"/>
              <a:ext cx="6893927" cy="3504413"/>
            </a:xfrm>
            <a:custGeom>
              <a:avLst/>
              <a:gdLst/>
              <a:ahLst/>
              <a:cxnLst/>
              <a:rect l="l" t="t" r="r" b="b"/>
              <a:pathLst>
                <a:path w="6893927" h="3504413">
                  <a:moveTo>
                    <a:pt x="0" y="0"/>
                  </a:moveTo>
                  <a:lnTo>
                    <a:pt x="6893927" y="0"/>
                  </a:lnTo>
                  <a:lnTo>
                    <a:pt x="6893927" y="3504413"/>
                  </a:lnTo>
                  <a:lnTo>
                    <a:pt x="0" y="3504413"/>
                  </a:lnTo>
                  <a:lnTo>
                    <a:pt x="0" y="0"/>
                  </a:lnTo>
                  <a:close/>
                </a:path>
              </a:pathLst>
            </a:custGeom>
            <a:blipFill>
              <a:blip r:embed="rId3"/>
              <a:stretch>
                <a:fillRect/>
              </a:stretch>
            </a:blipFill>
          </p:spPr>
        </p:sp>
      </p:grpSp>
      <p:sp>
        <p:nvSpPr>
          <p:cNvPr id="5" name="TextBox 5"/>
          <p:cNvSpPr txBox="1"/>
          <p:nvPr/>
        </p:nvSpPr>
        <p:spPr>
          <a:xfrm>
            <a:off x="11013298" y="7136435"/>
            <a:ext cx="7632988" cy="1214407"/>
          </a:xfrm>
          <a:prstGeom prst="rect">
            <a:avLst/>
          </a:prstGeom>
        </p:spPr>
        <p:txBody>
          <a:bodyPr lIns="0" tIns="0" rIns="0" bIns="0" rtlCol="0" anchor="t">
            <a:spAutoFit/>
          </a:bodyPr>
          <a:lstStyle/>
          <a:p>
            <a:pPr algn="ctr">
              <a:lnSpc>
                <a:spcPts val="4936"/>
              </a:lnSpc>
            </a:pPr>
            <a:r>
              <a:rPr lang="en-US" sz="2820" b="1" spc="177">
                <a:solidFill>
                  <a:srgbClr val="FFFFFF"/>
                </a:solidFill>
                <a:latin typeface="Agenda Medium"/>
                <a:ea typeface="Agenda Medium"/>
                <a:cs typeface="Agenda Medium"/>
                <a:sym typeface="Agenda Medium"/>
              </a:rPr>
              <a:t>ENVIRONMENTAL, SOCIAL AND GOVERNANCE REPORT</a:t>
            </a:r>
          </a:p>
        </p:txBody>
      </p:sp>
      <p:sp>
        <p:nvSpPr>
          <p:cNvPr id="6" name="Freeform 6" descr="Upscale Image"/>
          <p:cNvSpPr/>
          <p:nvPr/>
        </p:nvSpPr>
        <p:spPr>
          <a:xfrm>
            <a:off x="0" y="0"/>
            <a:ext cx="11244318" cy="10287000"/>
          </a:xfrm>
          <a:custGeom>
            <a:avLst/>
            <a:gdLst/>
            <a:ahLst/>
            <a:cxnLst/>
            <a:rect l="l" t="t" r="r" b="b"/>
            <a:pathLst>
              <a:path w="11244318" h="10287000">
                <a:moveTo>
                  <a:pt x="0" y="0"/>
                </a:moveTo>
                <a:lnTo>
                  <a:pt x="11244318" y="0"/>
                </a:lnTo>
                <a:lnTo>
                  <a:pt x="11244318" y="10287000"/>
                </a:lnTo>
                <a:lnTo>
                  <a:pt x="0" y="10287000"/>
                </a:lnTo>
                <a:lnTo>
                  <a:pt x="0" y="0"/>
                </a:lnTo>
                <a:close/>
              </a:path>
            </a:pathLst>
          </a:custGeom>
          <a:blipFill>
            <a:blip r:embed="rId4"/>
            <a:stretch>
              <a:fillRect l="-6882" r="-30346"/>
            </a:stretch>
          </a:blipFill>
        </p:spPr>
      </p:sp>
      <p:sp>
        <p:nvSpPr>
          <p:cNvPr id="7" name="Freeform 7"/>
          <p:cNvSpPr/>
          <p:nvPr/>
        </p:nvSpPr>
        <p:spPr>
          <a:xfrm>
            <a:off x="966843"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8" name="Freeform 8"/>
          <p:cNvSpPr/>
          <p:nvPr/>
        </p:nvSpPr>
        <p:spPr>
          <a:xfrm>
            <a:off x="12800201" y="-313969"/>
            <a:ext cx="4773936" cy="2685339"/>
          </a:xfrm>
          <a:custGeom>
            <a:avLst/>
            <a:gdLst/>
            <a:ahLst/>
            <a:cxnLst/>
            <a:rect l="l" t="t" r="r" b="b"/>
            <a:pathLst>
              <a:path w="4773936" h="2685339">
                <a:moveTo>
                  <a:pt x="0" y="0"/>
                </a:moveTo>
                <a:lnTo>
                  <a:pt x="4773936" y="0"/>
                </a:lnTo>
                <a:lnTo>
                  <a:pt x="4773936" y="2685338"/>
                </a:lnTo>
                <a:lnTo>
                  <a:pt x="0" y="2685338"/>
                </a:lnTo>
                <a:lnTo>
                  <a:pt x="0" y="0"/>
                </a:lnTo>
                <a:close/>
              </a:path>
            </a:pathLst>
          </a:custGeom>
          <a:blipFill>
            <a:blip r:embed="rId6"/>
            <a:stretch>
              <a:fillRect l="-7637" t="-1076" b="-8713"/>
            </a:stretch>
          </a:blipFill>
        </p:spPr>
      </p:sp>
      <p:sp>
        <p:nvSpPr>
          <p:cNvPr id="9" name="TextBox 9"/>
          <p:cNvSpPr txBox="1"/>
          <p:nvPr/>
        </p:nvSpPr>
        <p:spPr>
          <a:xfrm>
            <a:off x="13991305" y="8556831"/>
            <a:ext cx="1205389" cy="461518"/>
          </a:xfrm>
          <a:prstGeom prst="rect">
            <a:avLst/>
          </a:prstGeom>
        </p:spPr>
        <p:txBody>
          <a:bodyPr lIns="0" tIns="0" rIns="0" bIns="0" rtlCol="0" anchor="t">
            <a:spAutoFit/>
          </a:bodyPr>
          <a:lstStyle/>
          <a:p>
            <a:pPr algn="ctr">
              <a:lnSpc>
                <a:spcPts val="3596"/>
              </a:lnSpc>
              <a:spcBef>
                <a:spcPct val="0"/>
              </a:spcBef>
            </a:pPr>
            <a:r>
              <a:rPr lang="en-US" sz="2900" b="1">
                <a:solidFill>
                  <a:srgbClr val="FFFFFF"/>
                </a:solidFill>
                <a:latin typeface="Agenda Medium"/>
                <a:ea typeface="Agenda Medium"/>
                <a:cs typeface="Agenda Medium"/>
                <a:sym typeface="Agenda Medium"/>
              </a:rPr>
              <a:t>2024-25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0" y="-202590"/>
            <a:ext cx="18288000" cy="12801600"/>
          </a:xfrm>
          <a:custGeom>
            <a:avLst/>
            <a:gdLst/>
            <a:ahLst/>
            <a:cxnLst/>
            <a:rect l="l" t="t" r="r" b="b"/>
            <a:pathLst>
              <a:path w="18288000" h="12801600">
                <a:moveTo>
                  <a:pt x="0" y="0"/>
                </a:moveTo>
                <a:lnTo>
                  <a:pt x="18288000" y="0"/>
                </a:lnTo>
                <a:lnTo>
                  <a:pt x="18288000" y="12801600"/>
                </a:lnTo>
                <a:lnTo>
                  <a:pt x="0" y="12801600"/>
                </a:lnTo>
                <a:lnTo>
                  <a:pt x="0" y="0"/>
                </a:lnTo>
                <a:close/>
              </a:path>
            </a:pathLst>
          </a:custGeom>
          <a:blipFill>
            <a:blip r:embed="rId2"/>
            <a:stretch>
              <a:fillRect/>
            </a:stretch>
          </a:blipFill>
        </p:spPr>
      </p:sp>
      <p:grpSp>
        <p:nvGrpSpPr>
          <p:cNvPr id="3" name="Group 3"/>
          <p:cNvGrpSpPr/>
          <p:nvPr/>
        </p:nvGrpSpPr>
        <p:grpSpPr>
          <a:xfrm>
            <a:off x="403802" y="375383"/>
            <a:ext cx="5764795" cy="980299"/>
            <a:chOff x="0" y="0"/>
            <a:chExt cx="1518300" cy="258186"/>
          </a:xfrm>
        </p:grpSpPr>
        <p:sp>
          <p:nvSpPr>
            <p:cNvPr id="4" name="Freeform 4"/>
            <p:cNvSpPr/>
            <p:nvPr/>
          </p:nvSpPr>
          <p:spPr>
            <a:xfrm>
              <a:off x="0" y="0"/>
              <a:ext cx="1518300" cy="258186"/>
            </a:xfrm>
            <a:custGeom>
              <a:avLst/>
              <a:gdLst/>
              <a:ahLst/>
              <a:cxnLst/>
              <a:rect l="l" t="t" r="r" b="b"/>
              <a:pathLst>
                <a:path w="1518300" h="258186">
                  <a:moveTo>
                    <a:pt x="1315100" y="0"/>
                  </a:moveTo>
                  <a:lnTo>
                    <a:pt x="0" y="0"/>
                  </a:lnTo>
                  <a:lnTo>
                    <a:pt x="0" y="258186"/>
                  </a:lnTo>
                  <a:lnTo>
                    <a:pt x="1315100" y="258186"/>
                  </a:lnTo>
                  <a:lnTo>
                    <a:pt x="1518300" y="129093"/>
                  </a:lnTo>
                  <a:lnTo>
                    <a:pt x="1315100" y="0"/>
                  </a:lnTo>
                  <a:close/>
                </a:path>
              </a:pathLst>
            </a:custGeom>
            <a:solidFill>
              <a:srgbClr val="B0DFDB"/>
            </a:solidFill>
          </p:spPr>
        </p:sp>
        <p:sp>
          <p:nvSpPr>
            <p:cNvPr id="5" name="TextBox 5"/>
            <p:cNvSpPr txBox="1"/>
            <p:nvPr/>
          </p:nvSpPr>
          <p:spPr>
            <a:xfrm>
              <a:off x="0" y="-38100"/>
              <a:ext cx="1404000" cy="296286"/>
            </a:xfrm>
            <a:prstGeom prst="rect">
              <a:avLst/>
            </a:prstGeom>
          </p:spPr>
          <p:txBody>
            <a:bodyPr lIns="50800" tIns="50800" rIns="50800" bIns="50800" rtlCol="0" anchor="ctr"/>
            <a:lstStyle/>
            <a:p>
              <a:pPr algn="ctr">
                <a:lnSpc>
                  <a:spcPts val="4340"/>
                </a:lnSpc>
              </a:pPr>
              <a:r>
                <a:rPr lang="en-US" sz="3500" b="1">
                  <a:solidFill>
                    <a:srgbClr val="000000"/>
                  </a:solidFill>
                  <a:latin typeface="Agenda Bold"/>
                  <a:ea typeface="Agenda Bold"/>
                  <a:cs typeface="Agenda Bold"/>
                  <a:sym typeface="Agenda Bold"/>
                </a:rPr>
                <a:t>LEADERSHIP AND LEGACY</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TextBox 2"/>
          <p:cNvSpPr txBox="1"/>
          <p:nvPr/>
        </p:nvSpPr>
        <p:spPr>
          <a:xfrm>
            <a:off x="7325888" y="372745"/>
            <a:ext cx="2294930" cy="655955"/>
          </a:xfrm>
          <a:prstGeom prst="rect">
            <a:avLst/>
          </a:prstGeom>
        </p:spPr>
        <p:txBody>
          <a:bodyPr lIns="0" tIns="0" rIns="0" bIns="0" rtlCol="0" anchor="t">
            <a:spAutoFit/>
          </a:bodyPr>
          <a:lstStyle/>
          <a:p>
            <a:pPr algn="ctr">
              <a:lnSpc>
                <a:spcPts val="4959"/>
              </a:lnSpc>
              <a:spcBef>
                <a:spcPct val="0"/>
              </a:spcBef>
            </a:pPr>
            <a:r>
              <a:rPr lang="en-US" sz="3999" b="1">
                <a:solidFill>
                  <a:srgbClr val="000000"/>
                </a:solidFill>
                <a:latin typeface="Agenda Medium"/>
                <a:ea typeface="Agenda Medium"/>
                <a:cs typeface="Agenda Medium"/>
                <a:sym typeface="Agenda Medium"/>
              </a:rPr>
              <a:t>OUR FLEET</a:t>
            </a:r>
          </a:p>
        </p:txBody>
      </p:sp>
      <p:sp>
        <p:nvSpPr>
          <p:cNvPr id="3" name="Freeform 3"/>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2"/>
            <a:stretch>
              <a:fillRect/>
            </a:stretch>
          </a:blipFill>
        </p:spPr>
      </p:sp>
      <p:grpSp>
        <p:nvGrpSpPr>
          <p:cNvPr id="4" name="Group 4"/>
          <p:cNvGrpSpPr/>
          <p:nvPr/>
        </p:nvGrpSpPr>
        <p:grpSpPr>
          <a:xfrm>
            <a:off x="194892" y="2820514"/>
            <a:ext cx="6184998" cy="5843709"/>
            <a:chOff x="0" y="0"/>
            <a:chExt cx="2401144" cy="2268648"/>
          </a:xfrm>
        </p:grpSpPr>
        <p:sp>
          <p:nvSpPr>
            <p:cNvPr id="5" name="Freeform 5"/>
            <p:cNvSpPr/>
            <p:nvPr/>
          </p:nvSpPr>
          <p:spPr>
            <a:xfrm>
              <a:off x="0" y="0"/>
              <a:ext cx="2401144" cy="2268648"/>
            </a:xfrm>
            <a:custGeom>
              <a:avLst/>
              <a:gdLst/>
              <a:ahLst/>
              <a:cxnLst/>
              <a:rect l="l" t="t" r="r" b="b"/>
              <a:pathLst>
                <a:path w="2401144" h="2268648">
                  <a:moveTo>
                    <a:pt x="63838" y="0"/>
                  </a:moveTo>
                  <a:lnTo>
                    <a:pt x="2337306" y="0"/>
                  </a:lnTo>
                  <a:cubicBezTo>
                    <a:pt x="2354237" y="0"/>
                    <a:pt x="2370474" y="6726"/>
                    <a:pt x="2382446" y="18698"/>
                  </a:cubicBezTo>
                  <a:cubicBezTo>
                    <a:pt x="2394418" y="30670"/>
                    <a:pt x="2401144" y="46907"/>
                    <a:pt x="2401144" y="63838"/>
                  </a:cubicBezTo>
                  <a:lnTo>
                    <a:pt x="2401144" y="2204810"/>
                  </a:lnTo>
                  <a:cubicBezTo>
                    <a:pt x="2401144" y="2240067"/>
                    <a:pt x="2372563" y="2268648"/>
                    <a:pt x="2337306" y="2268648"/>
                  </a:cubicBezTo>
                  <a:lnTo>
                    <a:pt x="63838" y="2268648"/>
                  </a:lnTo>
                  <a:cubicBezTo>
                    <a:pt x="28581" y="2268648"/>
                    <a:pt x="0" y="2240067"/>
                    <a:pt x="0" y="2204810"/>
                  </a:cubicBezTo>
                  <a:lnTo>
                    <a:pt x="0" y="63838"/>
                  </a:lnTo>
                  <a:cubicBezTo>
                    <a:pt x="0" y="28581"/>
                    <a:pt x="28581" y="0"/>
                    <a:pt x="63838" y="0"/>
                  </a:cubicBezTo>
                  <a:close/>
                </a:path>
              </a:pathLst>
            </a:custGeom>
            <a:solidFill>
              <a:srgbClr val="FFFFFF"/>
            </a:solidFill>
          </p:spPr>
        </p:sp>
        <p:sp>
          <p:nvSpPr>
            <p:cNvPr id="6" name="TextBox 6"/>
            <p:cNvSpPr txBox="1"/>
            <p:nvPr/>
          </p:nvSpPr>
          <p:spPr>
            <a:xfrm>
              <a:off x="0" y="-9525"/>
              <a:ext cx="2401144" cy="2278173"/>
            </a:xfrm>
            <a:prstGeom prst="rect">
              <a:avLst/>
            </a:prstGeom>
          </p:spPr>
          <p:txBody>
            <a:bodyPr lIns="34463" tIns="34463" rIns="34463" bIns="34463" rtlCol="0" anchor="ctr"/>
            <a:lstStyle/>
            <a:p>
              <a:pPr algn="ctr">
                <a:lnSpc>
                  <a:spcPts val="1612"/>
                </a:lnSpc>
              </a:pPr>
              <a:endParaRPr/>
            </a:p>
          </p:txBody>
        </p:sp>
      </p:grpSp>
      <p:grpSp>
        <p:nvGrpSpPr>
          <p:cNvPr id="7" name="Group 7"/>
          <p:cNvGrpSpPr/>
          <p:nvPr/>
        </p:nvGrpSpPr>
        <p:grpSpPr>
          <a:xfrm>
            <a:off x="2280108" y="2917443"/>
            <a:ext cx="646250" cy="985409"/>
            <a:chOff x="0" y="0"/>
            <a:chExt cx="647753" cy="987699"/>
          </a:xfrm>
        </p:grpSpPr>
        <p:sp>
          <p:nvSpPr>
            <p:cNvPr id="8" name="Freeform 8"/>
            <p:cNvSpPr/>
            <p:nvPr/>
          </p:nvSpPr>
          <p:spPr>
            <a:xfrm>
              <a:off x="0" y="0"/>
              <a:ext cx="647753" cy="987699"/>
            </a:xfrm>
            <a:custGeom>
              <a:avLst/>
              <a:gdLst/>
              <a:ahLst/>
              <a:cxnLst/>
              <a:rect l="l" t="t" r="r" b="b"/>
              <a:pathLst>
                <a:path w="647753" h="987699">
                  <a:moveTo>
                    <a:pt x="323876" y="0"/>
                  </a:moveTo>
                  <a:cubicBezTo>
                    <a:pt x="145004" y="0"/>
                    <a:pt x="0" y="221104"/>
                    <a:pt x="0" y="493850"/>
                  </a:cubicBezTo>
                  <a:cubicBezTo>
                    <a:pt x="0" y="766595"/>
                    <a:pt x="145004" y="987699"/>
                    <a:pt x="323876" y="987699"/>
                  </a:cubicBezTo>
                  <a:cubicBezTo>
                    <a:pt x="502748" y="987699"/>
                    <a:pt x="647753" y="766595"/>
                    <a:pt x="647753" y="493850"/>
                  </a:cubicBezTo>
                  <a:cubicBezTo>
                    <a:pt x="647753" y="221104"/>
                    <a:pt x="502748" y="0"/>
                    <a:pt x="323876" y="0"/>
                  </a:cubicBezTo>
                  <a:close/>
                </a:path>
              </a:pathLst>
            </a:custGeom>
            <a:blipFill>
              <a:blip r:embed="rId3"/>
              <a:stretch>
                <a:fillRect l="-10515" r="-10515"/>
              </a:stretch>
            </a:blipFill>
          </p:spPr>
        </p:sp>
      </p:grpSp>
      <p:grpSp>
        <p:nvGrpSpPr>
          <p:cNvPr id="9" name="Group 9"/>
          <p:cNvGrpSpPr/>
          <p:nvPr/>
        </p:nvGrpSpPr>
        <p:grpSpPr>
          <a:xfrm>
            <a:off x="918572" y="2917443"/>
            <a:ext cx="645652" cy="984496"/>
            <a:chOff x="0" y="0"/>
            <a:chExt cx="647753" cy="987699"/>
          </a:xfrm>
        </p:grpSpPr>
        <p:sp>
          <p:nvSpPr>
            <p:cNvPr id="10" name="Freeform 10"/>
            <p:cNvSpPr/>
            <p:nvPr/>
          </p:nvSpPr>
          <p:spPr>
            <a:xfrm>
              <a:off x="0" y="0"/>
              <a:ext cx="647753" cy="987699"/>
            </a:xfrm>
            <a:custGeom>
              <a:avLst/>
              <a:gdLst/>
              <a:ahLst/>
              <a:cxnLst/>
              <a:rect l="l" t="t" r="r" b="b"/>
              <a:pathLst>
                <a:path w="647753" h="987699">
                  <a:moveTo>
                    <a:pt x="323876" y="0"/>
                  </a:moveTo>
                  <a:cubicBezTo>
                    <a:pt x="145004" y="0"/>
                    <a:pt x="0" y="221104"/>
                    <a:pt x="0" y="493850"/>
                  </a:cubicBezTo>
                  <a:cubicBezTo>
                    <a:pt x="0" y="766595"/>
                    <a:pt x="145004" y="987699"/>
                    <a:pt x="323876" y="987699"/>
                  </a:cubicBezTo>
                  <a:cubicBezTo>
                    <a:pt x="502748" y="987699"/>
                    <a:pt x="647753" y="766595"/>
                    <a:pt x="647753" y="493850"/>
                  </a:cubicBezTo>
                  <a:cubicBezTo>
                    <a:pt x="647753" y="221104"/>
                    <a:pt x="502748" y="0"/>
                    <a:pt x="323876" y="0"/>
                  </a:cubicBezTo>
                  <a:close/>
                </a:path>
              </a:pathLst>
            </a:custGeom>
            <a:blipFill>
              <a:blip r:embed="rId4"/>
              <a:stretch>
                <a:fillRect l="-10515" r="-10515"/>
              </a:stretch>
            </a:blipFill>
          </p:spPr>
        </p:sp>
      </p:grpSp>
      <p:grpSp>
        <p:nvGrpSpPr>
          <p:cNvPr id="11" name="Group 11"/>
          <p:cNvGrpSpPr/>
          <p:nvPr/>
        </p:nvGrpSpPr>
        <p:grpSpPr>
          <a:xfrm>
            <a:off x="4912428" y="2917443"/>
            <a:ext cx="646250" cy="985409"/>
            <a:chOff x="0" y="0"/>
            <a:chExt cx="647753" cy="987699"/>
          </a:xfrm>
        </p:grpSpPr>
        <p:sp>
          <p:nvSpPr>
            <p:cNvPr id="12" name="Freeform 12"/>
            <p:cNvSpPr/>
            <p:nvPr/>
          </p:nvSpPr>
          <p:spPr>
            <a:xfrm>
              <a:off x="0" y="0"/>
              <a:ext cx="647753" cy="987699"/>
            </a:xfrm>
            <a:custGeom>
              <a:avLst/>
              <a:gdLst/>
              <a:ahLst/>
              <a:cxnLst/>
              <a:rect l="l" t="t" r="r" b="b"/>
              <a:pathLst>
                <a:path w="647753" h="987699">
                  <a:moveTo>
                    <a:pt x="323876" y="0"/>
                  </a:moveTo>
                  <a:cubicBezTo>
                    <a:pt x="145004" y="0"/>
                    <a:pt x="0" y="221104"/>
                    <a:pt x="0" y="493850"/>
                  </a:cubicBezTo>
                  <a:cubicBezTo>
                    <a:pt x="0" y="766595"/>
                    <a:pt x="145004" y="987699"/>
                    <a:pt x="323876" y="987699"/>
                  </a:cubicBezTo>
                  <a:cubicBezTo>
                    <a:pt x="502748" y="987699"/>
                    <a:pt x="647753" y="766595"/>
                    <a:pt x="647753" y="493850"/>
                  </a:cubicBezTo>
                  <a:cubicBezTo>
                    <a:pt x="647753" y="221104"/>
                    <a:pt x="502748" y="0"/>
                    <a:pt x="323876" y="0"/>
                  </a:cubicBezTo>
                  <a:close/>
                </a:path>
              </a:pathLst>
            </a:custGeom>
            <a:blipFill>
              <a:blip r:embed="rId5"/>
              <a:stretch>
                <a:fillRect l="-10515" r="-10515"/>
              </a:stretch>
            </a:blipFill>
          </p:spPr>
        </p:sp>
      </p:grpSp>
      <p:grpSp>
        <p:nvGrpSpPr>
          <p:cNvPr id="13" name="Group 13"/>
          <p:cNvGrpSpPr/>
          <p:nvPr/>
        </p:nvGrpSpPr>
        <p:grpSpPr>
          <a:xfrm>
            <a:off x="3543556" y="2917443"/>
            <a:ext cx="645652" cy="984496"/>
            <a:chOff x="0" y="0"/>
            <a:chExt cx="647753" cy="987699"/>
          </a:xfrm>
        </p:grpSpPr>
        <p:sp>
          <p:nvSpPr>
            <p:cNvPr id="14" name="Freeform 14"/>
            <p:cNvSpPr/>
            <p:nvPr/>
          </p:nvSpPr>
          <p:spPr>
            <a:xfrm>
              <a:off x="0" y="0"/>
              <a:ext cx="647753" cy="987699"/>
            </a:xfrm>
            <a:custGeom>
              <a:avLst/>
              <a:gdLst/>
              <a:ahLst/>
              <a:cxnLst/>
              <a:rect l="l" t="t" r="r" b="b"/>
              <a:pathLst>
                <a:path w="647753" h="987699">
                  <a:moveTo>
                    <a:pt x="323876" y="0"/>
                  </a:moveTo>
                  <a:cubicBezTo>
                    <a:pt x="145004" y="0"/>
                    <a:pt x="0" y="221104"/>
                    <a:pt x="0" y="493850"/>
                  </a:cubicBezTo>
                  <a:cubicBezTo>
                    <a:pt x="0" y="766595"/>
                    <a:pt x="145004" y="987699"/>
                    <a:pt x="323876" y="987699"/>
                  </a:cubicBezTo>
                  <a:cubicBezTo>
                    <a:pt x="502748" y="987699"/>
                    <a:pt x="647753" y="766595"/>
                    <a:pt x="647753" y="493850"/>
                  </a:cubicBezTo>
                  <a:cubicBezTo>
                    <a:pt x="647753" y="221104"/>
                    <a:pt x="502748" y="0"/>
                    <a:pt x="323876" y="0"/>
                  </a:cubicBezTo>
                  <a:close/>
                </a:path>
              </a:pathLst>
            </a:custGeom>
            <a:blipFill>
              <a:blip r:embed="rId6"/>
              <a:stretch>
                <a:fillRect l="-10515" r="-10515"/>
              </a:stretch>
            </a:blipFill>
          </p:spPr>
        </p:sp>
      </p:grpSp>
      <p:grpSp>
        <p:nvGrpSpPr>
          <p:cNvPr id="15" name="Group 15"/>
          <p:cNvGrpSpPr/>
          <p:nvPr/>
        </p:nvGrpSpPr>
        <p:grpSpPr>
          <a:xfrm>
            <a:off x="4912428" y="5910492"/>
            <a:ext cx="646250" cy="985409"/>
            <a:chOff x="0" y="0"/>
            <a:chExt cx="647753" cy="987699"/>
          </a:xfrm>
        </p:grpSpPr>
        <p:sp>
          <p:nvSpPr>
            <p:cNvPr id="16" name="Freeform 16"/>
            <p:cNvSpPr/>
            <p:nvPr/>
          </p:nvSpPr>
          <p:spPr>
            <a:xfrm>
              <a:off x="0" y="0"/>
              <a:ext cx="647753" cy="987699"/>
            </a:xfrm>
            <a:custGeom>
              <a:avLst/>
              <a:gdLst/>
              <a:ahLst/>
              <a:cxnLst/>
              <a:rect l="l" t="t" r="r" b="b"/>
              <a:pathLst>
                <a:path w="647753" h="987699">
                  <a:moveTo>
                    <a:pt x="323876" y="0"/>
                  </a:moveTo>
                  <a:cubicBezTo>
                    <a:pt x="145004" y="0"/>
                    <a:pt x="0" y="221104"/>
                    <a:pt x="0" y="493850"/>
                  </a:cubicBezTo>
                  <a:cubicBezTo>
                    <a:pt x="0" y="766595"/>
                    <a:pt x="145004" y="987699"/>
                    <a:pt x="323876" y="987699"/>
                  </a:cubicBezTo>
                  <a:cubicBezTo>
                    <a:pt x="502748" y="987699"/>
                    <a:pt x="647753" y="766595"/>
                    <a:pt x="647753" y="493850"/>
                  </a:cubicBezTo>
                  <a:cubicBezTo>
                    <a:pt x="647753" y="221104"/>
                    <a:pt x="502748" y="0"/>
                    <a:pt x="323876" y="0"/>
                  </a:cubicBezTo>
                  <a:close/>
                </a:path>
              </a:pathLst>
            </a:custGeom>
            <a:blipFill>
              <a:blip r:embed="rId7"/>
              <a:stretch>
                <a:fillRect l="-10515" r="-10515"/>
              </a:stretch>
            </a:blipFill>
          </p:spPr>
        </p:sp>
      </p:grpSp>
      <p:grpSp>
        <p:nvGrpSpPr>
          <p:cNvPr id="17" name="Group 17"/>
          <p:cNvGrpSpPr/>
          <p:nvPr/>
        </p:nvGrpSpPr>
        <p:grpSpPr>
          <a:xfrm>
            <a:off x="3566828" y="5910492"/>
            <a:ext cx="644762" cy="983138"/>
            <a:chOff x="0" y="0"/>
            <a:chExt cx="647753" cy="987699"/>
          </a:xfrm>
        </p:grpSpPr>
        <p:sp>
          <p:nvSpPr>
            <p:cNvPr id="18" name="Freeform 18"/>
            <p:cNvSpPr/>
            <p:nvPr/>
          </p:nvSpPr>
          <p:spPr>
            <a:xfrm>
              <a:off x="0" y="0"/>
              <a:ext cx="647753" cy="987699"/>
            </a:xfrm>
            <a:custGeom>
              <a:avLst/>
              <a:gdLst/>
              <a:ahLst/>
              <a:cxnLst/>
              <a:rect l="l" t="t" r="r" b="b"/>
              <a:pathLst>
                <a:path w="647753" h="987699">
                  <a:moveTo>
                    <a:pt x="323876" y="0"/>
                  </a:moveTo>
                  <a:cubicBezTo>
                    <a:pt x="145004" y="0"/>
                    <a:pt x="0" y="221104"/>
                    <a:pt x="0" y="493850"/>
                  </a:cubicBezTo>
                  <a:cubicBezTo>
                    <a:pt x="0" y="766595"/>
                    <a:pt x="145004" y="987699"/>
                    <a:pt x="323876" y="987699"/>
                  </a:cubicBezTo>
                  <a:cubicBezTo>
                    <a:pt x="502748" y="987699"/>
                    <a:pt x="647753" y="766595"/>
                    <a:pt x="647753" y="493850"/>
                  </a:cubicBezTo>
                  <a:cubicBezTo>
                    <a:pt x="647753" y="221104"/>
                    <a:pt x="502748" y="0"/>
                    <a:pt x="323876" y="0"/>
                  </a:cubicBezTo>
                  <a:close/>
                </a:path>
              </a:pathLst>
            </a:custGeom>
            <a:blipFill>
              <a:blip r:embed="rId8"/>
              <a:stretch>
                <a:fillRect l="-10515" r="-10515"/>
              </a:stretch>
            </a:blipFill>
          </p:spPr>
        </p:sp>
      </p:grpSp>
      <p:grpSp>
        <p:nvGrpSpPr>
          <p:cNvPr id="19" name="Group 19"/>
          <p:cNvGrpSpPr/>
          <p:nvPr/>
        </p:nvGrpSpPr>
        <p:grpSpPr>
          <a:xfrm>
            <a:off x="2105144" y="5910492"/>
            <a:ext cx="644762" cy="983138"/>
            <a:chOff x="0" y="0"/>
            <a:chExt cx="647753" cy="987699"/>
          </a:xfrm>
        </p:grpSpPr>
        <p:sp>
          <p:nvSpPr>
            <p:cNvPr id="20" name="Freeform 20"/>
            <p:cNvSpPr/>
            <p:nvPr/>
          </p:nvSpPr>
          <p:spPr>
            <a:xfrm>
              <a:off x="0" y="0"/>
              <a:ext cx="647753" cy="987699"/>
            </a:xfrm>
            <a:custGeom>
              <a:avLst/>
              <a:gdLst/>
              <a:ahLst/>
              <a:cxnLst/>
              <a:rect l="l" t="t" r="r" b="b"/>
              <a:pathLst>
                <a:path w="647753" h="987699">
                  <a:moveTo>
                    <a:pt x="323876" y="0"/>
                  </a:moveTo>
                  <a:cubicBezTo>
                    <a:pt x="145004" y="0"/>
                    <a:pt x="0" y="221104"/>
                    <a:pt x="0" y="493850"/>
                  </a:cubicBezTo>
                  <a:cubicBezTo>
                    <a:pt x="0" y="766595"/>
                    <a:pt x="145004" y="987699"/>
                    <a:pt x="323876" y="987699"/>
                  </a:cubicBezTo>
                  <a:cubicBezTo>
                    <a:pt x="502748" y="987699"/>
                    <a:pt x="647753" y="766595"/>
                    <a:pt x="647753" y="493850"/>
                  </a:cubicBezTo>
                  <a:cubicBezTo>
                    <a:pt x="647753" y="221104"/>
                    <a:pt x="502748" y="0"/>
                    <a:pt x="323876" y="0"/>
                  </a:cubicBezTo>
                  <a:close/>
                </a:path>
              </a:pathLst>
            </a:custGeom>
            <a:blipFill>
              <a:blip r:embed="rId9"/>
              <a:stretch>
                <a:fillRect l="-10515" r="-10515"/>
              </a:stretch>
            </a:blipFill>
          </p:spPr>
        </p:sp>
      </p:grpSp>
      <p:grpSp>
        <p:nvGrpSpPr>
          <p:cNvPr id="21" name="Group 21"/>
          <p:cNvGrpSpPr/>
          <p:nvPr/>
        </p:nvGrpSpPr>
        <p:grpSpPr>
          <a:xfrm>
            <a:off x="882906" y="5910492"/>
            <a:ext cx="644209" cy="982296"/>
            <a:chOff x="0" y="0"/>
            <a:chExt cx="647753" cy="987699"/>
          </a:xfrm>
        </p:grpSpPr>
        <p:sp>
          <p:nvSpPr>
            <p:cNvPr id="22" name="Freeform 22"/>
            <p:cNvSpPr/>
            <p:nvPr/>
          </p:nvSpPr>
          <p:spPr>
            <a:xfrm>
              <a:off x="0" y="0"/>
              <a:ext cx="647753" cy="987699"/>
            </a:xfrm>
            <a:custGeom>
              <a:avLst/>
              <a:gdLst/>
              <a:ahLst/>
              <a:cxnLst/>
              <a:rect l="l" t="t" r="r" b="b"/>
              <a:pathLst>
                <a:path w="647753" h="987699">
                  <a:moveTo>
                    <a:pt x="323876" y="0"/>
                  </a:moveTo>
                  <a:cubicBezTo>
                    <a:pt x="145004" y="0"/>
                    <a:pt x="0" y="221104"/>
                    <a:pt x="0" y="493850"/>
                  </a:cubicBezTo>
                  <a:cubicBezTo>
                    <a:pt x="0" y="766595"/>
                    <a:pt x="145004" y="987699"/>
                    <a:pt x="323876" y="987699"/>
                  </a:cubicBezTo>
                  <a:cubicBezTo>
                    <a:pt x="502748" y="987699"/>
                    <a:pt x="647753" y="766595"/>
                    <a:pt x="647753" y="493850"/>
                  </a:cubicBezTo>
                  <a:cubicBezTo>
                    <a:pt x="647753" y="221104"/>
                    <a:pt x="502748" y="0"/>
                    <a:pt x="323876" y="0"/>
                  </a:cubicBezTo>
                  <a:close/>
                </a:path>
              </a:pathLst>
            </a:custGeom>
            <a:blipFill>
              <a:blip r:embed="rId10"/>
              <a:stretch>
                <a:fillRect l="-8038" r="-8038"/>
              </a:stretch>
            </a:blipFill>
          </p:spPr>
        </p:sp>
      </p:grpSp>
      <p:sp>
        <p:nvSpPr>
          <p:cNvPr id="23" name="TextBox 23"/>
          <p:cNvSpPr txBox="1"/>
          <p:nvPr/>
        </p:nvSpPr>
        <p:spPr>
          <a:xfrm>
            <a:off x="505798" y="4196013"/>
            <a:ext cx="1483032" cy="954944"/>
          </a:xfrm>
          <a:prstGeom prst="rect">
            <a:avLst/>
          </a:prstGeom>
        </p:spPr>
        <p:txBody>
          <a:bodyPr lIns="0" tIns="0" rIns="0" bIns="0" rtlCol="0" anchor="t">
            <a:spAutoFit/>
          </a:bodyPr>
          <a:lstStyle/>
          <a:p>
            <a:pPr marL="190410" lvl="1" indent="-95205" algn="l">
              <a:lnSpc>
                <a:spcPts val="1093"/>
              </a:lnSpc>
              <a:buFont typeface="Arial"/>
              <a:buChar char="•"/>
            </a:pPr>
            <a:r>
              <a:rPr lang="en-US" sz="881">
                <a:solidFill>
                  <a:srgbClr val="000000"/>
                </a:solidFill>
                <a:latin typeface="Agenda Medium"/>
                <a:ea typeface="Agenda Medium"/>
                <a:cs typeface="Agenda Medium"/>
                <a:sym typeface="Agenda Medium"/>
              </a:rPr>
              <a:t>Active Angel Invest</a:t>
            </a:r>
            <a:r>
              <a:rPr lang="en-US" sz="881" b="1">
                <a:solidFill>
                  <a:srgbClr val="000000"/>
                </a:solidFill>
                <a:latin typeface="Agenda Medium"/>
                <a:ea typeface="Agenda Medium"/>
                <a:cs typeface="Agenda Medium"/>
                <a:sym typeface="Agenda Medium"/>
              </a:rPr>
              <a:t>or with 160+ investments</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 Early Investor in India's first unicorns such as OLA, OYO, Myntra, FarEye</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Computer Engineer &amp; MBA- University of Rochester</a:t>
            </a:r>
          </a:p>
        </p:txBody>
      </p:sp>
      <p:sp>
        <p:nvSpPr>
          <p:cNvPr id="24" name="TextBox 24"/>
          <p:cNvSpPr txBox="1"/>
          <p:nvPr/>
        </p:nvSpPr>
        <p:spPr>
          <a:xfrm>
            <a:off x="2165204" y="4254170"/>
            <a:ext cx="1105845" cy="819244"/>
          </a:xfrm>
          <a:prstGeom prst="rect">
            <a:avLst/>
          </a:prstGeom>
        </p:spPr>
        <p:txBody>
          <a:bodyPr lIns="0" tIns="0" rIns="0" bIns="0" rtlCol="0" anchor="t">
            <a:spAutoFit/>
          </a:bodyPr>
          <a:lstStyle/>
          <a:p>
            <a:pPr marL="190410" lvl="1" indent="-95205" algn="l">
              <a:lnSpc>
                <a:spcPts val="1093"/>
              </a:lnSpc>
              <a:buFont typeface="Arial"/>
              <a:buChar char="•"/>
            </a:pPr>
            <a:r>
              <a:rPr lang="en-US" sz="881">
                <a:solidFill>
                  <a:srgbClr val="000000"/>
                </a:solidFill>
                <a:latin typeface="Agenda Medium"/>
                <a:ea typeface="Agenda Medium"/>
                <a:cs typeface="Agenda Medium"/>
                <a:sym typeface="Agenda Medium"/>
              </a:rPr>
              <a:t>17+ </a:t>
            </a:r>
            <a:r>
              <a:rPr lang="en-US" sz="881" b="1">
                <a:solidFill>
                  <a:srgbClr val="000000"/>
                </a:solidFill>
                <a:latin typeface="Agenda Medium"/>
                <a:ea typeface="Agenda Medium"/>
                <a:cs typeface="Agenda Medium"/>
                <a:sym typeface="Agenda Medium"/>
              </a:rPr>
              <a:t>Years of Experience</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Marketing - American Express, HUL and Lodha</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MBA-MICA</a:t>
            </a:r>
          </a:p>
        </p:txBody>
      </p:sp>
      <p:sp>
        <p:nvSpPr>
          <p:cNvPr id="25" name="TextBox 25"/>
          <p:cNvSpPr txBox="1"/>
          <p:nvPr/>
        </p:nvSpPr>
        <p:spPr>
          <a:xfrm>
            <a:off x="3473375" y="4254170"/>
            <a:ext cx="1236727" cy="547844"/>
          </a:xfrm>
          <a:prstGeom prst="rect">
            <a:avLst/>
          </a:prstGeom>
        </p:spPr>
        <p:txBody>
          <a:bodyPr lIns="0" tIns="0" rIns="0" bIns="0" rtlCol="0" anchor="t">
            <a:spAutoFit/>
          </a:bodyPr>
          <a:lstStyle/>
          <a:p>
            <a:pPr marL="190410" lvl="1" indent="-95205" algn="l">
              <a:lnSpc>
                <a:spcPts val="1093"/>
              </a:lnSpc>
              <a:buFont typeface="Arial"/>
              <a:buChar char="•"/>
            </a:pPr>
            <a:r>
              <a:rPr lang="en-US" sz="881">
                <a:solidFill>
                  <a:srgbClr val="000000"/>
                </a:solidFill>
                <a:latin typeface="Agenda Medium"/>
                <a:ea typeface="Agenda Medium"/>
                <a:cs typeface="Agenda Medium"/>
                <a:sym typeface="Agenda Medium"/>
              </a:rPr>
              <a:t>8+ </a:t>
            </a:r>
            <a:r>
              <a:rPr lang="en-US" sz="881" b="1">
                <a:solidFill>
                  <a:srgbClr val="000000"/>
                </a:solidFill>
                <a:latin typeface="Agenda Medium"/>
                <a:ea typeface="Agenda Medium"/>
                <a:cs typeface="Agenda Medium"/>
                <a:sym typeface="Agenda Medium"/>
              </a:rPr>
              <a:t>Years of Experience</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Worked at Ascent-A PharmEasy Company</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MBA - Chetna College</a:t>
            </a:r>
          </a:p>
        </p:txBody>
      </p:sp>
      <p:sp>
        <p:nvSpPr>
          <p:cNvPr id="26" name="TextBox 26"/>
          <p:cNvSpPr txBox="1"/>
          <p:nvPr/>
        </p:nvSpPr>
        <p:spPr>
          <a:xfrm>
            <a:off x="4858725" y="4205705"/>
            <a:ext cx="1196560" cy="1497743"/>
          </a:xfrm>
          <a:prstGeom prst="rect">
            <a:avLst/>
          </a:prstGeom>
        </p:spPr>
        <p:txBody>
          <a:bodyPr lIns="0" tIns="0" rIns="0" bIns="0" rtlCol="0" anchor="t">
            <a:spAutoFit/>
          </a:bodyPr>
          <a:lstStyle/>
          <a:p>
            <a:pPr marL="190410" lvl="1" indent="-95205" algn="l">
              <a:lnSpc>
                <a:spcPts val="1093"/>
              </a:lnSpc>
              <a:buFont typeface="Arial"/>
              <a:buChar char="•"/>
            </a:pPr>
            <a:r>
              <a:rPr lang="en-US" sz="881">
                <a:solidFill>
                  <a:srgbClr val="000000"/>
                </a:solidFill>
                <a:latin typeface="Agenda Medium"/>
                <a:ea typeface="Agenda Medium"/>
                <a:cs typeface="Agenda Medium"/>
                <a:sym typeface="Agenda Medium"/>
              </a:rPr>
              <a:t>15+ </a:t>
            </a:r>
            <a:r>
              <a:rPr lang="en-US" sz="881" b="1">
                <a:solidFill>
                  <a:srgbClr val="000000"/>
                </a:solidFill>
                <a:latin typeface="Agenda Medium"/>
                <a:ea typeface="Agenda Medium"/>
                <a:cs typeface="Agenda Medium"/>
                <a:sym typeface="Agenda Medium"/>
              </a:rPr>
              <a:t>Years of Experience</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Ran a tech startup</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Tech Lead with Lehman Brothers</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Computer Engineer &amp; MBA- University of Rochester</a:t>
            </a:r>
          </a:p>
          <a:p>
            <a:pPr algn="l">
              <a:lnSpc>
                <a:spcPts val="1093"/>
              </a:lnSpc>
              <a:spcBef>
                <a:spcPct val="0"/>
              </a:spcBef>
            </a:pPr>
            <a:endParaRPr lang="en-US" sz="881" b="1">
              <a:solidFill>
                <a:srgbClr val="000000"/>
              </a:solidFill>
              <a:latin typeface="Agenda Medium"/>
              <a:ea typeface="Agenda Medium"/>
              <a:cs typeface="Agenda Medium"/>
              <a:sym typeface="Agenda Medium"/>
            </a:endParaRPr>
          </a:p>
          <a:p>
            <a:pPr algn="l">
              <a:lnSpc>
                <a:spcPts val="1093"/>
              </a:lnSpc>
              <a:spcBef>
                <a:spcPct val="0"/>
              </a:spcBef>
            </a:pPr>
            <a:endParaRPr lang="en-US" sz="881" b="1">
              <a:solidFill>
                <a:srgbClr val="000000"/>
              </a:solidFill>
              <a:latin typeface="Agenda Medium"/>
              <a:ea typeface="Agenda Medium"/>
              <a:cs typeface="Agenda Medium"/>
              <a:sym typeface="Agenda Medium"/>
            </a:endParaRPr>
          </a:p>
          <a:p>
            <a:pPr algn="l">
              <a:lnSpc>
                <a:spcPts val="1093"/>
              </a:lnSpc>
              <a:spcBef>
                <a:spcPct val="0"/>
              </a:spcBef>
            </a:pPr>
            <a:endParaRPr lang="en-US" sz="881" b="1">
              <a:solidFill>
                <a:srgbClr val="000000"/>
              </a:solidFill>
              <a:latin typeface="Agenda Medium"/>
              <a:ea typeface="Agenda Medium"/>
              <a:cs typeface="Agenda Medium"/>
              <a:sym typeface="Agenda Medium"/>
            </a:endParaRPr>
          </a:p>
        </p:txBody>
      </p:sp>
      <p:sp>
        <p:nvSpPr>
          <p:cNvPr id="27" name="TextBox 27"/>
          <p:cNvSpPr txBox="1"/>
          <p:nvPr/>
        </p:nvSpPr>
        <p:spPr>
          <a:xfrm>
            <a:off x="342554" y="7199488"/>
            <a:ext cx="1689598" cy="683544"/>
          </a:xfrm>
          <a:prstGeom prst="rect">
            <a:avLst/>
          </a:prstGeom>
        </p:spPr>
        <p:txBody>
          <a:bodyPr lIns="0" tIns="0" rIns="0" bIns="0" rtlCol="0" anchor="t">
            <a:spAutoFit/>
          </a:bodyPr>
          <a:lstStyle/>
          <a:p>
            <a:pPr marL="190410" lvl="1" indent="-95205" algn="l">
              <a:lnSpc>
                <a:spcPts val="1093"/>
              </a:lnSpc>
              <a:buFont typeface="Arial"/>
              <a:buChar char="•"/>
            </a:pPr>
            <a:r>
              <a:rPr lang="en-US" sz="881">
                <a:solidFill>
                  <a:srgbClr val="000000"/>
                </a:solidFill>
                <a:latin typeface="Agenda Medium"/>
                <a:ea typeface="Agenda Medium"/>
                <a:cs typeface="Agenda Medium"/>
                <a:sym typeface="Agenda Medium"/>
              </a:rPr>
              <a:t>15+ </a:t>
            </a:r>
            <a:r>
              <a:rPr lang="en-US" sz="881" b="1">
                <a:solidFill>
                  <a:srgbClr val="000000"/>
                </a:solidFill>
                <a:latin typeface="Agenda Medium"/>
                <a:ea typeface="Agenda Medium"/>
                <a:cs typeface="Agenda Medium"/>
                <a:sym typeface="Agenda Medium"/>
              </a:rPr>
              <a:t>Years of Experience</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Worked at a leading family office in Bahrain</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Computer Engineer &amp; MBA -University of Rochester</a:t>
            </a:r>
          </a:p>
        </p:txBody>
      </p:sp>
      <p:sp>
        <p:nvSpPr>
          <p:cNvPr id="28" name="TextBox 28"/>
          <p:cNvSpPr txBox="1"/>
          <p:nvPr/>
        </p:nvSpPr>
        <p:spPr>
          <a:xfrm>
            <a:off x="1924419" y="7170410"/>
            <a:ext cx="1435506" cy="1226344"/>
          </a:xfrm>
          <a:prstGeom prst="rect">
            <a:avLst/>
          </a:prstGeom>
        </p:spPr>
        <p:txBody>
          <a:bodyPr lIns="0" tIns="0" rIns="0" bIns="0" rtlCol="0" anchor="t">
            <a:spAutoFit/>
          </a:bodyPr>
          <a:lstStyle/>
          <a:p>
            <a:pPr marL="190410" lvl="1" indent="-95205" algn="l">
              <a:lnSpc>
                <a:spcPts val="1093"/>
              </a:lnSpc>
              <a:buFont typeface="Arial"/>
              <a:buChar char="•"/>
            </a:pPr>
            <a:r>
              <a:rPr lang="en-US" sz="881">
                <a:solidFill>
                  <a:srgbClr val="000000"/>
                </a:solidFill>
                <a:latin typeface="Agenda Medium"/>
                <a:ea typeface="Agenda Medium"/>
                <a:cs typeface="Agenda Medium"/>
                <a:sym typeface="Agenda Medium"/>
              </a:rPr>
              <a:t>8+ </a:t>
            </a:r>
            <a:r>
              <a:rPr lang="en-US" sz="881" b="1">
                <a:solidFill>
                  <a:srgbClr val="000000"/>
                </a:solidFill>
                <a:latin typeface="Agenda Medium"/>
                <a:ea typeface="Agenda Medium"/>
                <a:cs typeface="Agenda Medium"/>
                <a:sym typeface="Agenda Medium"/>
              </a:rPr>
              <a:t>Years of Experience</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 Investment Banker-III Capital</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Bachelors of Financial Markets</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CFA Level 3 Candidate</a:t>
            </a:r>
          </a:p>
          <a:p>
            <a:pPr algn="l">
              <a:lnSpc>
                <a:spcPts val="1093"/>
              </a:lnSpc>
              <a:spcBef>
                <a:spcPct val="0"/>
              </a:spcBef>
            </a:pPr>
            <a:endParaRPr lang="en-US" sz="881" b="1">
              <a:solidFill>
                <a:srgbClr val="000000"/>
              </a:solidFill>
              <a:latin typeface="Agenda Medium"/>
              <a:ea typeface="Agenda Medium"/>
              <a:cs typeface="Agenda Medium"/>
              <a:sym typeface="Agenda Medium"/>
            </a:endParaRPr>
          </a:p>
          <a:p>
            <a:pPr algn="l">
              <a:lnSpc>
                <a:spcPts val="1093"/>
              </a:lnSpc>
              <a:spcBef>
                <a:spcPct val="0"/>
              </a:spcBef>
            </a:pPr>
            <a:endParaRPr lang="en-US" sz="881" b="1">
              <a:solidFill>
                <a:srgbClr val="000000"/>
              </a:solidFill>
              <a:latin typeface="Agenda Medium"/>
              <a:ea typeface="Agenda Medium"/>
              <a:cs typeface="Agenda Medium"/>
              <a:sym typeface="Agenda Medium"/>
            </a:endParaRPr>
          </a:p>
          <a:p>
            <a:pPr algn="l">
              <a:lnSpc>
                <a:spcPts val="1093"/>
              </a:lnSpc>
              <a:spcBef>
                <a:spcPct val="0"/>
              </a:spcBef>
            </a:pPr>
            <a:endParaRPr lang="en-US" sz="881" b="1">
              <a:solidFill>
                <a:srgbClr val="000000"/>
              </a:solidFill>
              <a:latin typeface="Agenda Medium"/>
              <a:ea typeface="Agenda Medium"/>
              <a:cs typeface="Agenda Medium"/>
              <a:sym typeface="Agenda Medium"/>
            </a:endParaRPr>
          </a:p>
        </p:txBody>
      </p:sp>
      <p:sp>
        <p:nvSpPr>
          <p:cNvPr id="29" name="TextBox 29"/>
          <p:cNvSpPr txBox="1"/>
          <p:nvPr/>
        </p:nvSpPr>
        <p:spPr>
          <a:xfrm>
            <a:off x="3427844" y="7170410"/>
            <a:ext cx="1342587" cy="1090644"/>
          </a:xfrm>
          <a:prstGeom prst="rect">
            <a:avLst/>
          </a:prstGeom>
        </p:spPr>
        <p:txBody>
          <a:bodyPr lIns="0" tIns="0" rIns="0" bIns="0" rtlCol="0" anchor="t">
            <a:spAutoFit/>
          </a:bodyPr>
          <a:lstStyle/>
          <a:p>
            <a:pPr marL="190410" lvl="1" indent="-95205" algn="l">
              <a:lnSpc>
                <a:spcPts val="1093"/>
              </a:lnSpc>
              <a:buFont typeface="Arial"/>
              <a:buChar char="•"/>
            </a:pPr>
            <a:r>
              <a:rPr lang="en-US" sz="881">
                <a:solidFill>
                  <a:srgbClr val="000000"/>
                </a:solidFill>
                <a:latin typeface="Agenda Medium"/>
                <a:ea typeface="Agenda Medium"/>
                <a:cs typeface="Agenda Medium"/>
                <a:sym typeface="Agenda Medium"/>
              </a:rPr>
              <a:t>17+ </a:t>
            </a:r>
            <a:r>
              <a:rPr lang="en-US" sz="881" b="1">
                <a:solidFill>
                  <a:srgbClr val="000000"/>
                </a:solidFill>
                <a:latin typeface="Agenda Medium"/>
                <a:ea typeface="Agenda Medium"/>
                <a:cs typeface="Agenda Medium"/>
                <a:sym typeface="Agenda Medium"/>
              </a:rPr>
              <a:t>Years of Experience</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Business Head at Repro Books</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BMS, Marketing-University of Mumbai</a:t>
            </a:r>
          </a:p>
          <a:p>
            <a:pPr algn="l">
              <a:lnSpc>
                <a:spcPts val="1093"/>
              </a:lnSpc>
              <a:spcBef>
                <a:spcPct val="0"/>
              </a:spcBef>
            </a:pPr>
            <a:endParaRPr lang="en-US" sz="881" b="1">
              <a:solidFill>
                <a:srgbClr val="000000"/>
              </a:solidFill>
              <a:latin typeface="Agenda Medium"/>
              <a:ea typeface="Agenda Medium"/>
              <a:cs typeface="Agenda Medium"/>
              <a:sym typeface="Agenda Medium"/>
            </a:endParaRPr>
          </a:p>
          <a:p>
            <a:pPr algn="l">
              <a:lnSpc>
                <a:spcPts val="1093"/>
              </a:lnSpc>
              <a:spcBef>
                <a:spcPct val="0"/>
              </a:spcBef>
            </a:pPr>
            <a:endParaRPr lang="en-US" sz="881" b="1">
              <a:solidFill>
                <a:srgbClr val="000000"/>
              </a:solidFill>
              <a:latin typeface="Agenda Medium"/>
              <a:ea typeface="Agenda Medium"/>
              <a:cs typeface="Agenda Medium"/>
              <a:sym typeface="Agenda Medium"/>
            </a:endParaRPr>
          </a:p>
          <a:p>
            <a:pPr algn="l">
              <a:lnSpc>
                <a:spcPts val="1093"/>
              </a:lnSpc>
              <a:spcBef>
                <a:spcPct val="0"/>
              </a:spcBef>
            </a:pPr>
            <a:endParaRPr lang="en-US" sz="881" b="1">
              <a:solidFill>
                <a:srgbClr val="000000"/>
              </a:solidFill>
              <a:latin typeface="Agenda Medium"/>
              <a:ea typeface="Agenda Medium"/>
              <a:cs typeface="Agenda Medium"/>
              <a:sym typeface="Agenda Medium"/>
            </a:endParaRPr>
          </a:p>
        </p:txBody>
      </p:sp>
      <p:sp>
        <p:nvSpPr>
          <p:cNvPr id="30" name="TextBox 30"/>
          <p:cNvSpPr txBox="1"/>
          <p:nvPr/>
        </p:nvSpPr>
        <p:spPr>
          <a:xfrm>
            <a:off x="4770432" y="7157486"/>
            <a:ext cx="1467969" cy="819244"/>
          </a:xfrm>
          <a:prstGeom prst="rect">
            <a:avLst/>
          </a:prstGeom>
        </p:spPr>
        <p:txBody>
          <a:bodyPr lIns="0" tIns="0" rIns="0" bIns="0" rtlCol="0" anchor="t">
            <a:spAutoFit/>
          </a:bodyPr>
          <a:lstStyle/>
          <a:p>
            <a:pPr marL="190410" lvl="1" indent="-95205" algn="l">
              <a:lnSpc>
                <a:spcPts val="1093"/>
              </a:lnSpc>
              <a:buFont typeface="Arial"/>
              <a:buChar char="•"/>
            </a:pPr>
            <a:r>
              <a:rPr lang="en-US" sz="881">
                <a:solidFill>
                  <a:srgbClr val="000000"/>
                </a:solidFill>
                <a:latin typeface="Agenda Medium"/>
                <a:ea typeface="Agenda Medium"/>
                <a:cs typeface="Agenda Medium"/>
                <a:sym typeface="Agenda Medium"/>
              </a:rPr>
              <a:t>10+ </a:t>
            </a:r>
            <a:r>
              <a:rPr lang="en-US" sz="881" b="1">
                <a:solidFill>
                  <a:srgbClr val="000000"/>
                </a:solidFill>
                <a:latin typeface="Agenda Medium"/>
                <a:ea typeface="Agenda Medium"/>
                <a:cs typeface="Agenda Medium"/>
                <a:sym typeface="Agenda Medium"/>
              </a:rPr>
              <a:t>Years of Experience</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Worked with Axis Bank &amp; ICICI Bank</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MBA-JBIMS</a:t>
            </a:r>
          </a:p>
          <a:p>
            <a:pPr marL="190410" lvl="1" indent="-95205" algn="l">
              <a:lnSpc>
                <a:spcPts val="1093"/>
              </a:lnSpc>
              <a:buFont typeface="Arial"/>
              <a:buChar char="•"/>
            </a:pPr>
            <a:r>
              <a:rPr lang="en-US" sz="881" b="1">
                <a:solidFill>
                  <a:srgbClr val="000000"/>
                </a:solidFill>
                <a:latin typeface="Agenda Medium"/>
                <a:ea typeface="Agenda Medium"/>
                <a:cs typeface="Agenda Medium"/>
                <a:sym typeface="Agenda Medium"/>
              </a:rPr>
              <a:t> Chartered Financial Analyst (US)</a:t>
            </a:r>
          </a:p>
        </p:txBody>
      </p:sp>
      <p:sp>
        <p:nvSpPr>
          <p:cNvPr id="31" name="TextBox 31"/>
          <p:cNvSpPr txBox="1"/>
          <p:nvPr/>
        </p:nvSpPr>
        <p:spPr>
          <a:xfrm>
            <a:off x="732863" y="3979060"/>
            <a:ext cx="1004744" cy="140745"/>
          </a:xfrm>
          <a:prstGeom prst="rect">
            <a:avLst/>
          </a:prstGeom>
        </p:spPr>
        <p:txBody>
          <a:bodyPr lIns="0" tIns="0" rIns="0" bIns="0" rtlCol="0" anchor="t">
            <a:spAutoFit/>
          </a:bodyPr>
          <a:lstStyle/>
          <a:p>
            <a:pPr algn="ctr">
              <a:lnSpc>
                <a:spcPts val="1093"/>
              </a:lnSpc>
              <a:spcBef>
                <a:spcPct val="0"/>
              </a:spcBef>
            </a:pPr>
            <a:r>
              <a:rPr lang="en-US" sz="881" b="1">
                <a:solidFill>
                  <a:srgbClr val="000000"/>
                </a:solidFill>
                <a:latin typeface="Agenda Bold"/>
                <a:ea typeface="Agenda Bold"/>
                <a:cs typeface="Agenda Bold"/>
                <a:sym typeface="Agenda Bold"/>
              </a:rPr>
              <a:t>Siddharth Ladsariya</a:t>
            </a:r>
          </a:p>
        </p:txBody>
      </p:sp>
      <p:sp>
        <p:nvSpPr>
          <p:cNvPr id="32" name="TextBox 32"/>
          <p:cNvSpPr txBox="1"/>
          <p:nvPr/>
        </p:nvSpPr>
        <p:spPr>
          <a:xfrm>
            <a:off x="2272055" y="4018941"/>
            <a:ext cx="734072" cy="140745"/>
          </a:xfrm>
          <a:prstGeom prst="rect">
            <a:avLst/>
          </a:prstGeom>
        </p:spPr>
        <p:txBody>
          <a:bodyPr lIns="0" tIns="0" rIns="0" bIns="0" rtlCol="0" anchor="t">
            <a:spAutoFit/>
          </a:bodyPr>
          <a:lstStyle/>
          <a:p>
            <a:pPr algn="ctr">
              <a:lnSpc>
                <a:spcPts val="1093"/>
              </a:lnSpc>
              <a:spcBef>
                <a:spcPct val="0"/>
              </a:spcBef>
            </a:pPr>
            <a:r>
              <a:rPr lang="en-US" sz="881" b="1">
                <a:solidFill>
                  <a:srgbClr val="000000"/>
                </a:solidFill>
                <a:latin typeface="Agenda Bold"/>
                <a:ea typeface="Agenda Bold"/>
                <a:cs typeface="Agenda Bold"/>
                <a:sym typeface="Agenda Bold"/>
              </a:rPr>
              <a:t>Anand Chheda</a:t>
            </a:r>
          </a:p>
        </p:txBody>
      </p:sp>
      <p:sp>
        <p:nvSpPr>
          <p:cNvPr id="33" name="TextBox 33"/>
          <p:cNvSpPr txBox="1"/>
          <p:nvPr/>
        </p:nvSpPr>
        <p:spPr>
          <a:xfrm>
            <a:off x="3540574" y="4018941"/>
            <a:ext cx="831483" cy="140745"/>
          </a:xfrm>
          <a:prstGeom prst="rect">
            <a:avLst/>
          </a:prstGeom>
        </p:spPr>
        <p:txBody>
          <a:bodyPr lIns="0" tIns="0" rIns="0" bIns="0" rtlCol="0" anchor="t">
            <a:spAutoFit/>
          </a:bodyPr>
          <a:lstStyle/>
          <a:p>
            <a:pPr algn="ctr">
              <a:lnSpc>
                <a:spcPts val="1093"/>
              </a:lnSpc>
              <a:spcBef>
                <a:spcPct val="0"/>
              </a:spcBef>
            </a:pPr>
            <a:r>
              <a:rPr lang="en-US" sz="881" b="1">
                <a:solidFill>
                  <a:srgbClr val="000000"/>
                </a:solidFill>
                <a:latin typeface="Agenda Bold"/>
                <a:ea typeface="Agenda Bold"/>
                <a:cs typeface="Agenda Bold"/>
                <a:sym typeface="Agenda Bold"/>
              </a:rPr>
              <a:t>Prihaans Dedhiya</a:t>
            </a:r>
          </a:p>
        </p:txBody>
      </p:sp>
      <p:sp>
        <p:nvSpPr>
          <p:cNvPr id="34" name="TextBox 34"/>
          <p:cNvSpPr txBox="1"/>
          <p:nvPr/>
        </p:nvSpPr>
        <p:spPr>
          <a:xfrm>
            <a:off x="4796279" y="3996943"/>
            <a:ext cx="1127448" cy="140745"/>
          </a:xfrm>
          <a:prstGeom prst="rect">
            <a:avLst/>
          </a:prstGeom>
        </p:spPr>
        <p:txBody>
          <a:bodyPr lIns="0" tIns="0" rIns="0" bIns="0" rtlCol="0" anchor="t">
            <a:spAutoFit/>
          </a:bodyPr>
          <a:lstStyle/>
          <a:p>
            <a:pPr algn="ctr">
              <a:lnSpc>
                <a:spcPts val="1093"/>
              </a:lnSpc>
              <a:spcBef>
                <a:spcPct val="0"/>
              </a:spcBef>
            </a:pPr>
            <a:r>
              <a:rPr lang="en-US" sz="881" b="1">
                <a:solidFill>
                  <a:srgbClr val="000000"/>
                </a:solidFill>
                <a:latin typeface="Agenda Bold"/>
                <a:ea typeface="Agenda Bold"/>
                <a:cs typeface="Agenda Bold"/>
                <a:sym typeface="Agenda Bold"/>
              </a:rPr>
              <a:t>Himani Ladsariya</a:t>
            </a:r>
          </a:p>
        </p:txBody>
      </p:sp>
      <p:sp>
        <p:nvSpPr>
          <p:cNvPr id="35" name="TextBox 35"/>
          <p:cNvSpPr txBox="1"/>
          <p:nvPr/>
        </p:nvSpPr>
        <p:spPr>
          <a:xfrm>
            <a:off x="745743" y="6993957"/>
            <a:ext cx="819046" cy="140745"/>
          </a:xfrm>
          <a:prstGeom prst="rect">
            <a:avLst/>
          </a:prstGeom>
        </p:spPr>
        <p:txBody>
          <a:bodyPr lIns="0" tIns="0" rIns="0" bIns="0" rtlCol="0" anchor="t">
            <a:spAutoFit/>
          </a:bodyPr>
          <a:lstStyle/>
          <a:p>
            <a:pPr algn="ctr">
              <a:lnSpc>
                <a:spcPts val="1093"/>
              </a:lnSpc>
              <a:spcBef>
                <a:spcPct val="0"/>
              </a:spcBef>
            </a:pPr>
            <a:r>
              <a:rPr lang="en-US" sz="881" b="1">
                <a:solidFill>
                  <a:srgbClr val="000000"/>
                </a:solidFill>
                <a:latin typeface="Agenda Bold"/>
                <a:ea typeface="Agenda Bold"/>
                <a:cs typeface="Agenda Bold"/>
                <a:sym typeface="Agenda Bold"/>
              </a:rPr>
              <a:t>Apurav Mahajan</a:t>
            </a:r>
          </a:p>
        </p:txBody>
      </p:sp>
      <p:sp>
        <p:nvSpPr>
          <p:cNvPr id="36" name="TextBox 36"/>
          <p:cNvSpPr txBox="1"/>
          <p:nvPr/>
        </p:nvSpPr>
        <p:spPr>
          <a:xfrm>
            <a:off x="2105144" y="6987495"/>
            <a:ext cx="849578" cy="140745"/>
          </a:xfrm>
          <a:prstGeom prst="rect">
            <a:avLst/>
          </a:prstGeom>
        </p:spPr>
        <p:txBody>
          <a:bodyPr lIns="0" tIns="0" rIns="0" bIns="0" rtlCol="0" anchor="t">
            <a:spAutoFit/>
          </a:bodyPr>
          <a:lstStyle/>
          <a:p>
            <a:pPr algn="ctr">
              <a:lnSpc>
                <a:spcPts val="1093"/>
              </a:lnSpc>
              <a:spcBef>
                <a:spcPct val="0"/>
              </a:spcBef>
            </a:pPr>
            <a:r>
              <a:rPr lang="en-US" sz="881" b="1">
                <a:solidFill>
                  <a:srgbClr val="000000"/>
                </a:solidFill>
                <a:latin typeface="Agenda Bold"/>
                <a:ea typeface="Agenda Bold"/>
                <a:cs typeface="Agenda Bold"/>
                <a:sym typeface="Agenda Bold"/>
              </a:rPr>
              <a:t>Shivang Unadkat</a:t>
            </a:r>
          </a:p>
        </p:txBody>
      </p:sp>
      <p:sp>
        <p:nvSpPr>
          <p:cNvPr id="37" name="TextBox 37"/>
          <p:cNvSpPr txBox="1"/>
          <p:nvPr/>
        </p:nvSpPr>
        <p:spPr>
          <a:xfrm>
            <a:off x="3566828" y="6970380"/>
            <a:ext cx="634235" cy="140745"/>
          </a:xfrm>
          <a:prstGeom prst="rect">
            <a:avLst/>
          </a:prstGeom>
        </p:spPr>
        <p:txBody>
          <a:bodyPr lIns="0" tIns="0" rIns="0" bIns="0" rtlCol="0" anchor="t">
            <a:spAutoFit/>
          </a:bodyPr>
          <a:lstStyle/>
          <a:p>
            <a:pPr algn="ctr">
              <a:lnSpc>
                <a:spcPts val="1093"/>
              </a:lnSpc>
              <a:spcBef>
                <a:spcPct val="0"/>
              </a:spcBef>
            </a:pPr>
            <a:r>
              <a:rPr lang="en-US" sz="881" b="1">
                <a:solidFill>
                  <a:srgbClr val="000000"/>
                </a:solidFill>
                <a:latin typeface="Agenda Bold"/>
                <a:ea typeface="Agenda Bold"/>
                <a:cs typeface="Agenda Bold"/>
                <a:sym typeface="Agenda Bold"/>
              </a:rPr>
              <a:t>Amar Kerkar</a:t>
            </a:r>
          </a:p>
        </p:txBody>
      </p:sp>
      <p:sp>
        <p:nvSpPr>
          <p:cNvPr id="38" name="TextBox 38"/>
          <p:cNvSpPr txBox="1"/>
          <p:nvPr/>
        </p:nvSpPr>
        <p:spPr>
          <a:xfrm>
            <a:off x="5032183" y="6970380"/>
            <a:ext cx="603945" cy="140745"/>
          </a:xfrm>
          <a:prstGeom prst="rect">
            <a:avLst/>
          </a:prstGeom>
        </p:spPr>
        <p:txBody>
          <a:bodyPr lIns="0" tIns="0" rIns="0" bIns="0" rtlCol="0" anchor="t">
            <a:spAutoFit/>
          </a:bodyPr>
          <a:lstStyle/>
          <a:p>
            <a:pPr algn="ctr">
              <a:lnSpc>
                <a:spcPts val="1093"/>
              </a:lnSpc>
              <a:spcBef>
                <a:spcPct val="0"/>
              </a:spcBef>
            </a:pPr>
            <a:r>
              <a:rPr lang="en-US" sz="881" b="1">
                <a:solidFill>
                  <a:srgbClr val="000000"/>
                </a:solidFill>
                <a:latin typeface="Agenda Bold"/>
                <a:ea typeface="Agenda Bold"/>
                <a:cs typeface="Agenda Bold"/>
                <a:sym typeface="Agenda Bold"/>
              </a:rPr>
              <a:t>Monil Sheth</a:t>
            </a:r>
          </a:p>
        </p:txBody>
      </p:sp>
      <p:sp>
        <p:nvSpPr>
          <p:cNvPr id="39" name="Freeform 39"/>
          <p:cNvSpPr/>
          <p:nvPr/>
        </p:nvSpPr>
        <p:spPr>
          <a:xfrm>
            <a:off x="6818991" y="3119572"/>
            <a:ext cx="11158245" cy="4668772"/>
          </a:xfrm>
          <a:custGeom>
            <a:avLst/>
            <a:gdLst/>
            <a:ahLst/>
            <a:cxnLst/>
            <a:rect l="l" t="t" r="r" b="b"/>
            <a:pathLst>
              <a:path w="11158245" h="4668772">
                <a:moveTo>
                  <a:pt x="0" y="0"/>
                </a:moveTo>
                <a:lnTo>
                  <a:pt x="11158245" y="0"/>
                </a:lnTo>
                <a:lnTo>
                  <a:pt x="11158245" y="4668772"/>
                </a:lnTo>
                <a:lnTo>
                  <a:pt x="0" y="4668772"/>
                </a:lnTo>
                <a:lnTo>
                  <a:pt x="0" y="0"/>
                </a:lnTo>
                <a:close/>
              </a:path>
            </a:pathLst>
          </a:custGeom>
          <a:blipFill>
            <a:blip r:embed="rId11"/>
            <a:stretch>
              <a:fillRect b="-61"/>
            </a:stretch>
          </a:blipFill>
        </p:spPr>
        <p:txBody>
          <a:bodyPr/>
          <a:lstStyle/>
          <a:p>
            <a:endParaRPr lang="en-IN" dirty="0"/>
          </a:p>
        </p:txBody>
      </p:sp>
      <p:sp>
        <p:nvSpPr>
          <p:cNvPr id="40" name="Freeform 40"/>
          <p:cNvSpPr/>
          <p:nvPr/>
        </p:nvSpPr>
        <p:spPr>
          <a:xfrm>
            <a:off x="-4752304" y="-3466056"/>
            <a:ext cx="19322263" cy="6038207"/>
          </a:xfrm>
          <a:custGeom>
            <a:avLst/>
            <a:gdLst/>
            <a:ahLst/>
            <a:cxnLst/>
            <a:rect l="l" t="t" r="r" b="b"/>
            <a:pathLst>
              <a:path w="19322263" h="6038207">
                <a:moveTo>
                  <a:pt x="0" y="0"/>
                </a:moveTo>
                <a:lnTo>
                  <a:pt x="19322263" y="0"/>
                </a:lnTo>
                <a:lnTo>
                  <a:pt x="19322263" y="6038207"/>
                </a:lnTo>
                <a:lnTo>
                  <a:pt x="0" y="6038207"/>
                </a:lnTo>
                <a:lnTo>
                  <a:pt x="0" y="0"/>
                </a:lnTo>
                <a:close/>
              </a:path>
            </a:pathLst>
          </a:custGeom>
          <a:blipFill>
            <a:blip>
              <a:alphaModFix amt="25000"/>
              <a:extLst>
                <a:ext uri="{96DAC541-7B7A-43D3-8B79-37D633B846F1}">
                  <asvg:svgBlip xmlns:asvg="http://schemas.microsoft.com/office/drawing/2016/SVG/main" r:embed="rId12"/>
                </a:ext>
              </a:extLst>
            </a:blip>
            <a:stretch>
              <a:fillRect/>
            </a:stretch>
          </a:blipFill>
        </p:spPr>
      </p:sp>
      <p:sp>
        <p:nvSpPr>
          <p:cNvPr id="41" name="TextBox 41"/>
          <p:cNvSpPr txBox="1"/>
          <p:nvPr/>
        </p:nvSpPr>
        <p:spPr>
          <a:xfrm>
            <a:off x="-1434340" y="2165751"/>
            <a:ext cx="8368491" cy="406400"/>
          </a:xfrm>
          <a:prstGeom prst="rect">
            <a:avLst/>
          </a:prstGeom>
        </p:spPr>
        <p:txBody>
          <a:bodyPr lIns="0" tIns="0" rIns="0" bIns="0" rtlCol="0" anchor="t">
            <a:spAutoFit/>
          </a:bodyPr>
          <a:lstStyle/>
          <a:p>
            <a:pPr algn="ctr">
              <a:lnSpc>
                <a:spcPts val="3099"/>
              </a:lnSpc>
              <a:spcBef>
                <a:spcPct val="0"/>
              </a:spcBef>
            </a:pPr>
            <a:r>
              <a:rPr lang="en-US" sz="2499" b="1">
                <a:solidFill>
                  <a:srgbClr val="000000"/>
                </a:solidFill>
                <a:latin typeface="Agenda Bold"/>
                <a:ea typeface="Agenda Bold"/>
                <a:cs typeface="Agenda Bold"/>
                <a:sym typeface="Agenda Bold"/>
              </a:rPr>
              <a:t>CO FOUNDING TEAM</a:t>
            </a:r>
          </a:p>
        </p:txBody>
      </p:sp>
      <p:sp>
        <p:nvSpPr>
          <p:cNvPr id="42" name="TextBox 42"/>
          <p:cNvSpPr txBox="1"/>
          <p:nvPr/>
        </p:nvSpPr>
        <p:spPr>
          <a:xfrm>
            <a:off x="8777319" y="2294072"/>
            <a:ext cx="8368491" cy="406400"/>
          </a:xfrm>
          <a:prstGeom prst="rect">
            <a:avLst/>
          </a:prstGeom>
        </p:spPr>
        <p:txBody>
          <a:bodyPr lIns="0" tIns="0" rIns="0" bIns="0" rtlCol="0" anchor="t">
            <a:spAutoFit/>
          </a:bodyPr>
          <a:lstStyle/>
          <a:p>
            <a:pPr algn="ctr">
              <a:lnSpc>
                <a:spcPts val="3099"/>
              </a:lnSpc>
              <a:spcBef>
                <a:spcPct val="0"/>
              </a:spcBef>
            </a:pPr>
            <a:r>
              <a:rPr lang="en-US" sz="2499" b="1">
                <a:solidFill>
                  <a:srgbClr val="000000"/>
                </a:solidFill>
                <a:latin typeface="Agenda Bold"/>
                <a:ea typeface="Agenda Bold"/>
                <a:cs typeface="Agenda Bold"/>
                <a:sym typeface="Agenda Bold"/>
              </a:rPr>
              <a:t>REGIONAL / PROJECT LEADS</a:t>
            </a:r>
          </a:p>
        </p:txBody>
      </p:sp>
      <p:sp>
        <p:nvSpPr>
          <p:cNvPr id="43" name="Freeform 43"/>
          <p:cNvSpPr/>
          <p:nvPr/>
        </p:nvSpPr>
        <p:spPr>
          <a:xfrm rot="-10800000">
            <a:off x="2634746" y="8202936"/>
            <a:ext cx="19322263" cy="6038207"/>
          </a:xfrm>
          <a:custGeom>
            <a:avLst/>
            <a:gdLst/>
            <a:ahLst/>
            <a:cxnLst/>
            <a:rect l="l" t="t" r="r" b="b"/>
            <a:pathLst>
              <a:path w="19322263" h="6038207">
                <a:moveTo>
                  <a:pt x="0" y="0"/>
                </a:moveTo>
                <a:lnTo>
                  <a:pt x="19322263" y="0"/>
                </a:lnTo>
                <a:lnTo>
                  <a:pt x="19322263" y="6038207"/>
                </a:lnTo>
                <a:lnTo>
                  <a:pt x="0" y="6038207"/>
                </a:lnTo>
                <a:lnTo>
                  <a:pt x="0" y="0"/>
                </a:lnTo>
                <a:close/>
              </a:path>
            </a:pathLst>
          </a:custGeom>
          <a:blipFill>
            <a:blip>
              <a:alphaModFix amt="25000"/>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0" y="-382671"/>
            <a:ext cx="18288000" cy="12801600"/>
          </a:xfrm>
          <a:custGeom>
            <a:avLst/>
            <a:gdLst/>
            <a:ahLst/>
            <a:cxnLst/>
            <a:rect l="l" t="t" r="r" b="b"/>
            <a:pathLst>
              <a:path w="18288000" h="12801600">
                <a:moveTo>
                  <a:pt x="0" y="0"/>
                </a:moveTo>
                <a:lnTo>
                  <a:pt x="18288000" y="0"/>
                </a:lnTo>
                <a:lnTo>
                  <a:pt x="18288000" y="12801600"/>
                </a:lnTo>
                <a:lnTo>
                  <a:pt x="0" y="12801600"/>
                </a:lnTo>
                <a:lnTo>
                  <a:pt x="0" y="0"/>
                </a:lnTo>
                <a:close/>
              </a:path>
            </a:pathLst>
          </a:custGeom>
          <a:blipFill>
            <a:blip r:embed="rId2"/>
            <a:stretch>
              <a:fillRect/>
            </a:stretch>
          </a:blipFill>
        </p:spPr>
      </p:sp>
      <p:grpSp>
        <p:nvGrpSpPr>
          <p:cNvPr id="3" name="Group 3"/>
          <p:cNvGrpSpPr/>
          <p:nvPr/>
        </p:nvGrpSpPr>
        <p:grpSpPr>
          <a:xfrm>
            <a:off x="420247" y="375383"/>
            <a:ext cx="5629734" cy="980299"/>
            <a:chOff x="0" y="0"/>
            <a:chExt cx="1482728" cy="258186"/>
          </a:xfrm>
        </p:grpSpPr>
        <p:sp>
          <p:nvSpPr>
            <p:cNvPr id="4" name="Freeform 4"/>
            <p:cNvSpPr/>
            <p:nvPr/>
          </p:nvSpPr>
          <p:spPr>
            <a:xfrm>
              <a:off x="0" y="0"/>
              <a:ext cx="1482728" cy="258186"/>
            </a:xfrm>
            <a:custGeom>
              <a:avLst/>
              <a:gdLst/>
              <a:ahLst/>
              <a:cxnLst/>
              <a:rect l="l" t="t" r="r" b="b"/>
              <a:pathLst>
                <a:path w="1482728" h="258186">
                  <a:moveTo>
                    <a:pt x="1279528" y="0"/>
                  </a:moveTo>
                  <a:lnTo>
                    <a:pt x="0" y="0"/>
                  </a:lnTo>
                  <a:lnTo>
                    <a:pt x="0" y="258186"/>
                  </a:lnTo>
                  <a:lnTo>
                    <a:pt x="1279528" y="258186"/>
                  </a:lnTo>
                  <a:lnTo>
                    <a:pt x="1482728" y="129093"/>
                  </a:lnTo>
                  <a:lnTo>
                    <a:pt x="1279528" y="0"/>
                  </a:lnTo>
                  <a:close/>
                </a:path>
              </a:pathLst>
            </a:custGeom>
            <a:solidFill>
              <a:srgbClr val="B0DFDB"/>
            </a:solidFill>
          </p:spPr>
        </p:sp>
        <p:sp>
          <p:nvSpPr>
            <p:cNvPr id="5" name="TextBox 5"/>
            <p:cNvSpPr txBox="1"/>
            <p:nvPr/>
          </p:nvSpPr>
          <p:spPr>
            <a:xfrm>
              <a:off x="0" y="-38100"/>
              <a:ext cx="1368428" cy="296286"/>
            </a:xfrm>
            <a:prstGeom prst="rect">
              <a:avLst/>
            </a:prstGeom>
          </p:spPr>
          <p:txBody>
            <a:bodyPr lIns="50800" tIns="50800" rIns="50800" bIns="50800" rtlCol="0" anchor="ctr"/>
            <a:lstStyle/>
            <a:p>
              <a:pPr algn="ctr">
                <a:lnSpc>
                  <a:spcPts val="4340"/>
                </a:lnSpc>
              </a:pPr>
              <a:r>
                <a:rPr lang="en-US" sz="3500" b="1">
                  <a:solidFill>
                    <a:srgbClr val="000000"/>
                  </a:solidFill>
                  <a:latin typeface="Agenda Bold"/>
                  <a:ea typeface="Agenda Bold"/>
                  <a:cs typeface="Agenda Bold"/>
                  <a:sym typeface="Agenda Bold"/>
                </a:rPr>
                <a:t>OUR ESG COMMITMENT</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2" name="Group 2"/>
          <p:cNvGrpSpPr/>
          <p:nvPr/>
        </p:nvGrpSpPr>
        <p:grpSpPr>
          <a:xfrm>
            <a:off x="641315" y="741709"/>
            <a:ext cx="2253695" cy="664558"/>
            <a:chOff x="0" y="0"/>
            <a:chExt cx="593566" cy="175028"/>
          </a:xfrm>
        </p:grpSpPr>
        <p:sp>
          <p:nvSpPr>
            <p:cNvPr id="3" name="Freeform 3"/>
            <p:cNvSpPr/>
            <p:nvPr/>
          </p:nvSpPr>
          <p:spPr>
            <a:xfrm>
              <a:off x="0" y="0"/>
              <a:ext cx="593566" cy="175028"/>
            </a:xfrm>
            <a:custGeom>
              <a:avLst/>
              <a:gdLst/>
              <a:ahLst/>
              <a:cxnLst/>
              <a:rect l="l" t="t" r="r" b="b"/>
              <a:pathLst>
                <a:path w="593566" h="175028">
                  <a:moveTo>
                    <a:pt x="0" y="0"/>
                  </a:moveTo>
                  <a:lnTo>
                    <a:pt x="593566" y="0"/>
                  </a:lnTo>
                  <a:lnTo>
                    <a:pt x="593566" y="175028"/>
                  </a:lnTo>
                  <a:lnTo>
                    <a:pt x="0" y="175028"/>
                  </a:lnTo>
                  <a:close/>
                </a:path>
              </a:pathLst>
            </a:custGeom>
            <a:solidFill>
              <a:srgbClr val="062F50"/>
            </a:solidFill>
          </p:spPr>
        </p:sp>
        <p:sp>
          <p:nvSpPr>
            <p:cNvPr id="4" name="TextBox 4"/>
            <p:cNvSpPr txBox="1"/>
            <p:nvPr/>
          </p:nvSpPr>
          <p:spPr>
            <a:xfrm>
              <a:off x="0" y="-19050"/>
              <a:ext cx="593566" cy="194078"/>
            </a:xfrm>
            <a:prstGeom prst="rect">
              <a:avLst/>
            </a:prstGeom>
          </p:spPr>
          <p:txBody>
            <a:bodyPr lIns="50800" tIns="50800" rIns="50800" bIns="50800" rtlCol="0" anchor="ctr"/>
            <a:lstStyle/>
            <a:p>
              <a:pPr algn="ctr">
                <a:lnSpc>
                  <a:spcPts val="1736"/>
                </a:lnSpc>
              </a:pPr>
              <a:endParaRPr/>
            </a:p>
          </p:txBody>
        </p:sp>
      </p:grpSp>
      <p:grpSp>
        <p:nvGrpSpPr>
          <p:cNvPr id="5" name="Group 5"/>
          <p:cNvGrpSpPr/>
          <p:nvPr/>
        </p:nvGrpSpPr>
        <p:grpSpPr>
          <a:xfrm>
            <a:off x="641315" y="1667798"/>
            <a:ext cx="2253695" cy="801685"/>
            <a:chOff x="0" y="0"/>
            <a:chExt cx="593566" cy="211143"/>
          </a:xfrm>
        </p:grpSpPr>
        <p:sp>
          <p:nvSpPr>
            <p:cNvPr id="6" name="Freeform 6"/>
            <p:cNvSpPr/>
            <p:nvPr/>
          </p:nvSpPr>
          <p:spPr>
            <a:xfrm>
              <a:off x="0" y="0"/>
              <a:ext cx="593566" cy="211143"/>
            </a:xfrm>
            <a:custGeom>
              <a:avLst/>
              <a:gdLst/>
              <a:ahLst/>
              <a:cxnLst/>
              <a:rect l="l" t="t" r="r" b="b"/>
              <a:pathLst>
                <a:path w="593566" h="211143">
                  <a:moveTo>
                    <a:pt x="0" y="0"/>
                  </a:moveTo>
                  <a:lnTo>
                    <a:pt x="593566" y="0"/>
                  </a:lnTo>
                  <a:lnTo>
                    <a:pt x="593566" y="211143"/>
                  </a:lnTo>
                  <a:lnTo>
                    <a:pt x="0" y="211143"/>
                  </a:lnTo>
                  <a:close/>
                </a:path>
              </a:pathLst>
            </a:custGeom>
            <a:solidFill>
              <a:srgbClr val="062F50"/>
            </a:solidFill>
          </p:spPr>
        </p:sp>
        <p:sp>
          <p:nvSpPr>
            <p:cNvPr id="7" name="TextBox 7"/>
            <p:cNvSpPr txBox="1"/>
            <p:nvPr/>
          </p:nvSpPr>
          <p:spPr>
            <a:xfrm>
              <a:off x="0" y="-19050"/>
              <a:ext cx="593566" cy="230193"/>
            </a:xfrm>
            <a:prstGeom prst="rect">
              <a:avLst/>
            </a:prstGeom>
          </p:spPr>
          <p:txBody>
            <a:bodyPr lIns="50800" tIns="50800" rIns="50800" bIns="50800" rtlCol="0" anchor="ctr"/>
            <a:lstStyle/>
            <a:p>
              <a:pPr algn="ctr">
                <a:lnSpc>
                  <a:spcPts val="1983"/>
                </a:lnSpc>
              </a:pPr>
              <a:endParaRPr/>
            </a:p>
          </p:txBody>
        </p:sp>
      </p:grpSp>
      <p:grpSp>
        <p:nvGrpSpPr>
          <p:cNvPr id="8" name="Group 8"/>
          <p:cNvGrpSpPr/>
          <p:nvPr/>
        </p:nvGrpSpPr>
        <p:grpSpPr>
          <a:xfrm>
            <a:off x="641315" y="2631408"/>
            <a:ext cx="2253695" cy="664558"/>
            <a:chOff x="0" y="0"/>
            <a:chExt cx="593566" cy="175028"/>
          </a:xfrm>
        </p:grpSpPr>
        <p:sp>
          <p:nvSpPr>
            <p:cNvPr id="9" name="Freeform 9"/>
            <p:cNvSpPr/>
            <p:nvPr/>
          </p:nvSpPr>
          <p:spPr>
            <a:xfrm>
              <a:off x="0" y="0"/>
              <a:ext cx="593566" cy="175028"/>
            </a:xfrm>
            <a:custGeom>
              <a:avLst/>
              <a:gdLst/>
              <a:ahLst/>
              <a:cxnLst/>
              <a:rect l="l" t="t" r="r" b="b"/>
              <a:pathLst>
                <a:path w="593566" h="175028">
                  <a:moveTo>
                    <a:pt x="0" y="0"/>
                  </a:moveTo>
                  <a:lnTo>
                    <a:pt x="593566" y="0"/>
                  </a:lnTo>
                  <a:lnTo>
                    <a:pt x="593566" y="175028"/>
                  </a:lnTo>
                  <a:lnTo>
                    <a:pt x="0" y="175028"/>
                  </a:lnTo>
                  <a:close/>
                </a:path>
              </a:pathLst>
            </a:custGeom>
            <a:solidFill>
              <a:srgbClr val="062F50"/>
            </a:solidFill>
          </p:spPr>
        </p:sp>
        <p:sp>
          <p:nvSpPr>
            <p:cNvPr id="10" name="TextBox 10"/>
            <p:cNvSpPr txBox="1"/>
            <p:nvPr/>
          </p:nvSpPr>
          <p:spPr>
            <a:xfrm>
              <a:off x="0" y="-19050"/>
              <a:ext cx="593566" cy="194078"/>
            </a:xfrm>
            <a:prstGeom prst="rect">
              <a:avLst/>
            </a:prstGeom>
          </p:spPr>
          <p:txBody>
            <a:bodyPr lIns="50800" tIns="50800" rIns="50800" bIns="50800" rtlCol="0" anchor="ctr"/>
            <a:lstStyle/>
            <a:p>
              <a:pPr algn="ctr">
                <a:lnSpc>
                  <a:spcPts val="1736"/>
                </a:lnSpc>
              </a:pPr>
              <a:endParaRPr/>
            </a:p>
          </p:txBody>
        </p:sp>
      </p:grpSp>
      <p:grpSp>
        <p:nvGrpSpPr>
          <p:cNvPr id="11" name="Group 11"/>
          <p:cNvGrpSpPr/>
          <p:nvPr/>
        </p:nvGrpSpPr>
        <p:grpSpPr>
          <a:xfrm>
            <a:off x="641315" y="3457891"/>
            <a:ext cx="2253695" cy="619647"/>
            <a:chOff x="0" y="0"/>
            <a:chExt cx="593566" cy="163199"/>
          </a:xfrm>
        </p:grpSpPr>
        <p:sp>
          <p:nvSpPr>
            <p:cNvPr id="12" name="Freeform 12"/>
            <p:cNvSpPr/>
            <p:nvPr/>
          </p:nvSpPr>
          <p:spPr>
            <a:xfrm>
              <a:off x="0" y="0"/>
              <a:ext cx="593566" cy="163199"/>
            </a:xfrm>
            <a:custGeom>
              <a:avLst/>
              <a:gdLst/>
              <a:ahLst/>
              <a:cxnLst/>
              <a:rect l="l" t="t" r="r" b="b"/>
              <a:pathLst>
                <a:path w="593566" h="163199">
                  <a:moveTo>
                    <a:pt x="0" y="0"/>
                  </a:moveTo>
                  <a:lnTo>
                    <a:pt x="593566" y="0"/>
                  </a:lnTo>
                  <a:lnTo>
                    <a:pt x="593566" y="163199"/>
                  </a:lnTo>
                  <a:lnTo>
                    <a:pt x="0" y="163199"/>
                  </a:lnTo>
                  <a:close/>
                </a:path>
              </a:pathLst>
            </a:custGeom>
            <a:solidFill>
              <a:srgbClr val="062F50"/>
            </a:solidFill>
          </p:spPr>
        </p:sp>
        <p:sp>
          <p:nvSpPr>
            <p:cNvPr id="13" name="TextBox 13"/>
            <p:cNvSpPr txBox="1"/>
            <p:nvPr/>
          </p:nvSpPr>
          <p:spPr>
            <a:xfrm>
              <a:off x="0" y="-19050"/>
              <a:ext cx="593566" cy="182249"/>
            </a:xfrm>
            <a:prstGeom prst="rect">
              <a:avLst/>
            </a:prstGeom>
          </p:spPr>
          <p:txBody>
            <a:bodyPr lIns="50800" tIns="50800" rIns="50800" bIns="50800" rtlCol="0" anchor="ctr"/>
            <a:lstStyle/>
            <a:p>
              <a:pPr algn="ctr">
                <a:lnSpc>
                  <a:spcPts val="1983"/>
                </a:lnSpc>
              </a:pPr>
              <a:endParaRPr/>
            </a:p>
          </p:txBody>
        </p:sp>
      </p:grpSp>
      <p:grpSp>
        <p:nvGrpSpPr>
          <p:cNvPr id="14" name="Group 14"/>
          <p:cNvGrpSpPr/>
          <p:nvPr/>
        </p:nvGrpSpPr>
        <p:grpSpPr>
          <a:xfrm>
            <a:off x="679415" y="4493248"/>
            <a:ext cx="2253695" cy="826646"/>
            <a:chOff x="0" y="0"/>
            <a:chExt cx="593566" cy="217718"/>
          </a:xfrm>
        </p:grpSpPr>
        <p:sp>
          <p:nvSpPr>
            <p:cNvPr id="15" name="Freeform 15"/>
            <p:cNvSpPr/>
            <p:nvPr/>
          </p:nvSpPr>
          <p:spPr>
            <a:xfrm>
              <a:off x="0" y="0"/>
              <a:ext cx="593566" cy="217718"/>
            </a:xfrm>
            <a:custGeom>
              <a:avLst/>
              <a:gdLst/>
              <a:ahLst/>
              <a:cxnLst/>
              <a:rect l="l" t="t" r="r" b="b"/>
              <a:pathLst>
                <a:path w="593566" h="217718">
                  <a:moveTo>
                    <a:pt x="0" y="0"/>
                  </a:moveTo>
                  <a:lnTo>
                    <a:pt x="593566" y="0"/>
                  </a:lnTo>
                  <a:lnTo>
                    <a:pt x="593566" y="217718"/>
                  </a:lnTo>
                  <a:lnTo>
                    <a:pt x="0" y="217718"/>
                  </a:lnTo>
                  <a:close/>
                </a:path>
              </a:pathLst>
            </a:custGeom>
            <a:solidFill>
              <a:srgbClr val="062F50"/>
            </a:solidFill>
          </p:spPr>
        </p:sp>
        <p:sp>
          <p:nvSpPr>
            <p:cNvPr id="16" name="TextBox 16"/>
            <p:cNvSpPr txBox="1"/>
            <p:nvPr/>
          </p:nvSpPr>
          <p:spPr>
            <a:xfrm>
              <a:off x="0" y="-19050"/>
              <a:ext cx="593566" cy="236768"/>
            </a:xfrm>
            <a:prstGeom prst="rect">
              <a:avLst/>
            </a:prstGeom>
          </p:spPr>
          <p:txBody>
            <a:bodyPr lIns="50800" tIns="50800" rIns="50800" bIns="50800" rtlCol="0" anchor="ctr"/>
            <a:lstStyle/>
            <a:p>
              <a:pPr algn="ctr">
                <a:lnSpc>
                  <a:spcPts val="1736"/>
                </a:lnSpc>
              </a:pPr>
              <a:endParaRPr/>
            </a:p>
          </p:txBody>
        </p:sp>
      </p:grpSp>
      <p:grpSp>
        <p:nvGrpSpPr>
          <p:cNvPr id="17" name="Group 17"/>
          <p:cNvGrpSpPr/>
          <p:nvPr/>
        </p:nvGrpSpPr>
        <p:grpSpPr>
          <a:xfrm>
            <a:off x="641315" y="7181470"/>
            <a:ext cx="2253695" cy="607670"/>
            <a:chOff x="0" y="0"/>
            <a:chExt cx="593566" cy="160045"/>
          </a:xfrm>
        </p:grpSpPr>
        <p:sp>
          <p:nvSpPr>
            <p:cNvPr id="18" name="Freeform 18"/>
            <p:cNvSpPr/>
            <p:nvPr/>
          </p:nvSpPr>
          <p:spPr>
            <a:xfrm>
              <a:off x="0" y="0"/>
              <a:ext cx="593566" cy="160045"/>
            </a:xfrm>
            <a:custGeom>
              <a:avLst/>
              <a:gdLst/>
              <a:ahLst/>
              <a:cxnLst/>
              <a:rect l="l" t="t" r="r" b="b"/>
              <a:pathLst>
                <a:path w="593566" h="160045">
                  <a:moveTo>
                    <a:pt x="0" y="0"/>
                  </a:moveTo>
                  <a:lnTo>
                    <a:pt x="593566" y="0"/>
                  </a:lnTo>
                  <a:lnTo>
                    <a:pt x="593566" y="160045"/>
                  </a:lnTo>
                  <a:lnTo>
                    <a:pt x="0" y="160045"/>
                  </a:lnTo>
                  <a:close/>
                </a:path>
              </a:pathLst>
            </a:custGeom>
            <a:solidFill>
              <a:srgbClr val="062F50"/>
            </a:solidFill>
          </p:spPr>
        </p:sp>
        <p:sp>
          <p:nvSpPr>
            <p:cNvPr id="19" name="TextBox 19"/>
            <p:cNvSpPr txBox="1"/>
            <p:nvPr/>
          </p:nvSpPr>
          <p:spPr>
            <a:xfrm>
              <a:off x="0" y="-19050"/>
              <a:ext cx="593566" cy="179095"/>
            </a:xfrm>
            <a:prstGeom prst="rect">
              <a:avLst/>
            </a:prstGeom>
          </p:spPr>
          <p:txBody>
            <a:bodyPr lIns="50800" tIns="50800" rIns="50800" bIns="50800" rtlCol="0" anchor="ctr"/>
            <a:lstStyle/>
            <a:p>
              <a:pPr algn="ctr">
                <a:lnSpc>
                  <a:spcPts val="1983"/>
                </a:lnSpc>
              </a:pPr>
              <a:endParaRPr/>
            </a:p>
            <a:p>
              <a:pPr algn="ctr">
                <a:lnSpc>
                  <a:spcPts val="1983"/>
                </a:lnSpc>
              </a:pPr>
              <a:endParaRPr/>
            </a:p>
          </p:txBody>
        </p:sp>
      </p:grpSp>
      <p:grpSp>
        <p:nvGrpSpPr>
          <p:cNvPr id="20" name="Group 20"/>
          <p:cNvGrpSpPr/>
          <p:nvPr/>
        </p:nvGrpSpPr>
        <p:grpSpPr>
          <a:xfrm>
            <a:off x="641315" y="5589985"/>
            <a:ext cx="2291795" cy="793363"/>
            <a:chOff x="0" y="0"/>
            <a:chExt cx="603600" cy="208952"/>
          </a:xfrm>
        </p:grpSpPr>
        <p:sp>
          <p:nvSpPr>
            <p:cNvPr id="21" name="Freeform 21"/>
            <p:cNvSpPr/>
            <p:nvPr/>
          </p:nvSpPr>
          <p:spPr>
            <a:xfrm>
              <a:off x="0" y="0"/>
              <a:ext cx="603600" cy="208952"/>
            </a:xfrm>
            <a:custGeom>
              <a:avLst/>
              <a:gdLst/>
              <a:ahLst/>
              <a:cxnLst/>
              <a:rect l="l" t="t" r="r" b="b"/>
              <a:pathLst>
                <a:path w="603600" h="208952">
                  <a:moveTo>
                    <a:pt x="0" y="0"/>
                  </a:moveTo>
                  <a:lnTo>
                    <a:pt x="603600" y="0"/>
                  </a:lnTo>
                  <a:lnTo>
                    <a:pt x="603600" y="208952"/>
                  </a:lnTo>
                  <a:lnTo>
                    <a:pt x="0" y="208952"/>
                  </a:lnTo>
                  <a:close/>
                </a:path>
              </a:pathLst>
            </a:custGeom>
            <a:solidFill>
              <a:srgbClr val="062F50"/>
            </a:solidFill>
          </p:spPr>
        </p:sp>
        <p:sp>
          <p:nvSpPr>
            <p:cNvPr id="22" name="TextBox 22"/>
            <p:cNvSpPr txBox="1"/>
            <p:nvPr/>
          </p:nvSpPr>
          <p:spPr>
            <a:xfrm>
              <a:off x="0" y="-19050"/>
              <a:ext cx="603600" cy="228002"/>
            </a:xfrm>
            <a:prstGeom prst="rect">
              <a:avLst/>
            </a:prstGeom>
          </p:spPr>
          <p:txBody>
            <a:bodyPr lIns="50800" tIns="50800" rIns="50800" bIns="50800" rtlCol="0" anchor="ctr"/>
            <a:lstStyle/>
            <a:p>
              <a:pPr algn="ctr">
                <a:lnSpc>
                  <a:spcPts val="1736"/>
                </a:lnSpc>
              </a:pPr>
              <a:endParaRPr/>
            </a:p>
          </p:txBody>
        </p:sp>
      </p:grpSp>
      <p:grpSp>
        <p:nvGrpSpPr>
          <p:cNvPr id="23" name="Group 23"/>
          <p:cNvGrpSpPr/>
          <p:nvPr/>
        </p:nvGrpSpPr>
        <p:grpSpPr>
          <a:xfrm>
            <a:off x="641315" y="8208240"/>
            <a:ext cx="2253695" cy="595683"/>
            <a:chOff x="0" y="0"/>
            <a:chExt cx="593566" cy="156888"/>
          </a:xfrm>
        </p:grpSpPr>
        <p:sp>
          <p:nvSpPr>
            <p:cNvPr id="24" name="Freeform 24"/>
            <p:cNvSpPr/>
            <p:nvPr/>
          </p:nvSpPr>
          <p:spPr>
            <a:xfrm>
              <a:off x="0" y="0"/>
              <a:ext cx="593566" cy="156888"/>
            </a:xfrm>
            <a:custGeom>
              <a:avLst/>
              <a:gdLst/>
              <a:ahLst/>
              <a:cxnLst/>
              <a:rect l="l" t="t" r="r" b="b"/>
              <a:pathLst>
                <a:path w="593566" h="156888">
                  <a:moveTo>
                    <a:pt x="0" y="0"/>
                  </a:moveTo>
                  <a:lnTo>
                    <a:pt x="593566" y="0"/>
                  </a:lnTo>
                  <a:lnTo>
                    <a:pt x="593566" y="156888"/>
                  </a:lnTo>
                  <a:lnTo>
                    <a:pt x="0" y="156888"/>
                  </a:lnTo>
                  <a:close/>
                </a:path>
              </a:pathLst>
            </a:custGeom>
            <a:solidFill>
              <a:srgbClr val="062F50"/>
            </a:solidFill>
          </p:spPr>
        </p:sp>
        <p:sp>
          <p:nvSpPr>
            <p:cNvPr id="25" name="TextBox 25"/>
            <p:cNvSpPr txBox="1"/>
            <p:nvPr/>
          </p:nvSpPr>
          <p:spPr>
            <a:xfrm>
              <a:off x="0" y="-19050"/>
              <a:ext cx="593566" cy="175938"/>
            </a:xfrm>
            <a:prstGeom prst="rect">
              <a:avLst/>
            </a:prstGeom>
          </p:spPr>
          <p:txBody>
            <a:bodyPr lIns="50800" tIns="50800" rIns="50800" bIns="50800" rtlCol="0" anchor="ctr"/>
            <a:lstStyle/>
            <a:p>
              <a:pPr algn="ctr">
                <a:lnSpc>
                  <a:spcPts val="1736"/>
                </a:lnSpc>
              </a:pPr>
              <a:endParaRPr/>
            </a:p>
          </p:txBody>
        </p:sp>
      </p:grpSp>
      <p:grpSp>
        <p:nvGrpSpPr>
          <p:cNvPr id="26" name="Group 26"/>
          <p:cNvGrpSpPr/>
          <p:nvPr/>
        </p:nvGrpSpPr>
        <p:grpSpPr>
          <a:xfrm>
            <a:off x="3225005" y="741709"/>
            <a:ext cx="14739769" cy="784482"/>
            <a:chOff x="0" y="0"/>
            <a:chExt cx="3882079" cy="206613"/>
          </a:xfrm>
        </p:grpSpPr>
        <p:sp>
          <p:nvSpPr>
            <p:cNvPr id="27" name="Freeform 27"/>
            <p:cNvSpPr/>
            <p:nvPr/>
          </p:nvSpPr>
          <p:spPr>
            <a:xfrm>
              <a:off x="0" y="0"/>
              <a:ext cx="3882079" cy="206613"/>
            </a:xfrm>
            <a:custGeom>
              <a:avLst/>
              <a:gdLst/>
              <a:ahLst/>
              <a:cxnLst/>
              <a:rect l="l" t="t" r="r" b="b"/>
              <a:pathLst>
                <a:path w="3882079" h="206613">
                  <a:moveTo>
                    <a:pt x="0" y="0"/>
                  </a:moveTo>
                  <a:lnTo>
                    <a:pt x="3882079" y="0"/>
                  </a:lnTo>
                  <a:lnTo>
                    <a:pt x="3882079" y="206613"/>
                  </a:lnTo>
                  <a:lnTo>
                    <a:pt x="0" y="206613"/>
                  </a:lnTo>
                  <a:close/>
                </a:path>
              </a:pathLst>
            </a:custGeom>
            <a:solidFill>
              <a:srgbClr val="E6E7E8"/>
            </a:solidFill>
          </p:spPr>
        </p:sp>
        <p:sp>
          <p:nvSpPr>
            <p:cNvPr id="28" name="TextBox 28"/>
            <p:cNvSpPr txBox="1"/>
            <p:nvPr/>
          </p:nvSpPr>
          <p:spPr>
            <a:xfrm>
              <a:off x="0" y="-19050"/>
              <a:ext cx="3882079" cy="225663"/>
            </a:xfrm>
            <a:prstGeom prst="rect">
              <a:avLst/>
            </a:prstGeom>
          </p:spPr>
          <p:txBody>
            <a:bodyPr lIns="50800" tIns="50800" rIns="50800" bIns="50800" rtlCol="0" anchor="ctr"/>
            <a:lstStyle/>
            <a:p>
              <a:pPr algn="ctr">
                <a:lnSpc>
                  <a:spcPts val="1736"/>
                </a:lnSpc>
              </a:pPr>
              <a:r>
                <a:rPr lang="en-US" sz="1400" b="1">
                  <a:solidFill>
                    <a:srgbClr val="000000"/>
                  </a:solidFill>
                  <a:latin typeface="Agenda Bold"/>
                  <a:ea typeface="Agenda Bold"/>
                  <a:cs typeface="Agenda Bold"/>
                  <a:sym typeface="Agenda Bold"/>
                </a:rPr>
                <a:t>Our purpose is to harness our expertise in transporting people and goods, powering change in how they move, driving positive impact across lives of our drivers, partners and employees </a:t>
              </a:r>
            </a:p>
            <a:p>
              <a:pPr algn="ctr">
                <a:lnSpc>
                  <a:spcPts val="1736"/>
                </a:lnSpc>
              </a:pPr>
              <a:endParaRPr lang="en-US" sz="1400" b="1">
                <a:solidFill>
                  <a:srgbClr val="000000"/>
                </a:solidFill>
                <a:latin typeface="Agenda Bold"/>
                <a:ea typeface="Agenda Bold"/>
                <a:cs typeface="Agenda Bold"/>
                <a:sym typeface="Agenda Bold"/>
              </a:endParaRPr>
            </a:p>
          </p:txBody>
        </p:sp>
      </p:grpSp>
      <p:grpSp>
        <p:nvGrpSpPr>
          <p:cNvPr id="29" name="Group 29"/>
          <p:cNvGrpSpPr/>
          <p:nvPr/>
        </p:nvGrpSpPr>
        <p:grpSpPr>
          <a:xfrm>
            <a:off x="3275935" y="1711908"/>
            <a:ext cx="14739769" cy="690900"/>
            <a:chOff x="0" y="0"/>
            <a:chExt cx="3882079" cy="181965"/>
          </a:xfrm>
        </p:grpSpPr>
        <p:sp>
          <p:nvSpPr>
            <p:cNvPr id="30" name="Freeform 30"/>
            <p:cNvSpPr/>
            <p:nvPr/>
          </p:nvSpPr>
          <p:spPr>
            <a:xfrm>
              <a:off x="0" y="0"/>
              <a:ext cx="3882079" cy="181965"/>
            </a:xfrm>
            <a:custGeom>
              <a:avLst/>
              <a:gdLst/>
              <a:ahLst/>
              <a:cxnLst/>
              <a:rect l="l" t="t" r="r" b="b"/>
              <a:pathLst>
                <a:path w="3882079" h="181965">
                  <a:moveTo>
                    <a:pt x="0" y="0"/>
                  </a:moveTo>
                  <a:lnTo>
                    <a:pt x="3882079" y="0"/>
                  </a:lnTo>
                  <a:lnTo>
                    <a:pt x="3882079" y="181965"/>
                  </a:lnTo>
                  <a:lnTo>
                    <a:pt x="0" y="181965"/>
                  </a:lnTo>
                  <a:close/>
                </a:path>
              </a:pathLst>
            </a:custGeom>
            <a:solidFill>
              <a:srgbClr val="E6E7E8"/>
            </a:solidFill>
          </p:spPr>
        </p:sp>
        <p:sp>
          <p:nvSpPr>
            <p:cNvPr id="31" name="TextBox 31"/>
            <p:cNvSpPr txBox="1"/>
            <p:nvPr/>
          </p:nvSpPr>
          <p:spPr>
            <a:xfrm>
              <a:off x="0" y="-19050"/>
              <a:ext cx="3882079" cy="201015"/>
            </a:xfrm>
            <a:prstGeom prst="rect">
              <a:avLst/>
            </a:prstGeom>
          </p:spPr>
          <p:txBody>
            <a:bodyPr lIns="50800" tIns="50800" rIns="50800" bIns="50800" rtlCol="0" anchor="ctr"/>
            <a:lstStyle/>
            <a:p>
              <a:pPr algn="ctr">
                <a:lnSpc>
                  <a:spcPts val="1736"/>
                </a:lnSpc>
              </a:pPr>
              <a:r>
                <a:rPr lang="en-US" sz="1400" b="1">
                  <a:solidFill>
                    <a:srgbClr val="000000"/>
                  </a:solidFill>
                  <a:latin typeface="Agenda Bold"/>
                  <a:ea typeface="Agenda Bold"/>
                  <a:cs typeface="Agenda Bold"/>
                  <a:sym typeface="Agenda Bold"/>
                </a:rPr>
                <a:t>Fueled by sustainability, we pledge to empower drivers, advocate environmental consciousness, and enforce strong governance.</a:t>
              </a:r>
            </a:p>
            <a:p>
              <a:pPr algn="ctr">
                <a:lnSpc>
                  <a:spcPts val="1736"/>
                </a:lnSpc>
              </a:pPr>
              <a:endParaRPr lang="en-US" sz="1400" b="1">
                <a:solidFill>
                  <a:srgbClr val="000000"/>
                </a:solidFill>
                <a:latin typeface="Agenda Bold"/>
                <a:ea typeface="Agenda Bold"/>
                <a:cs typeface="Agenda Bold"/>
                <a:sym typeface="Agenda Bold"/>
              </a:endParaRPr>
            </a:p>
          </p:txBody>
        </p:sp>
      </p:grpSp>
      <p:grpSp>
        <p:nvGrpSpPr>
          <p:cNvPr id="32" name="Group 32"/>
          <p:cNvGrpSpPr/>
          <p:nvPr/>
        </p:nvGrpSpPr>
        <p:grpSpPr>
          <a:xfrm>
            <a:off x="3294613" y="2631408"/>
            <a:ext cx="4938207" cy="664558"/>
            <a:chOff x="0" y="0"/>
            <a:chExt cx="1300598" cy="175028"/>
          </a:xfrm>
        </p:grpSpPr>
        <p:sp>
          <p:nvSpPr>
            <p:cNvPr id="33" name="Freeform 33"/>
            <p:cNvSpPr/>
            <p:nvPr/>
          </p:nvSpPr>
          <p:spPr>
            <a:xfrm>
              <a:off x="0" y="0"/>
              <a:ext cx="1300598" cy="175028"/>
            </a:xfrm>
            <a:custGeom>
              <a:avLst/>
              <a:gdLst/>
              <a:ahLst/>
              <a:cxnLst/>
              <a:rect l="l" t="t" r="r" b="b"/>
              <a:pathLst>
                <a:path w="1300598" h="175028">
                  <a:moveTo>
                    <a:pt x="0" y="0"/>
                  </a:moveTo>
                  <a:lnTo>
                    <a:pt x="1300598" y="0"/>
                  </a:lnTo>
                  <a:lnTo>
                    <a:pt x="1300598" y="175028"/>
                  </a:lnTo>
                  <a:lnTo>
                    <a:pt x="0" y="175028"/>
                  </a:lnTo>
                  <a:close/>
                </a:path>
              </a:pathLst>
            </a:custGeom>
            <a:solidFill>
              <a:srgbClr val="006DB8">
                <a:alpha val="69804"/>
              </a:srgbClr>
            </a:solidFill>
          </p:spPr>
        </p:sp>
        <p:sp>
          <p:nvSpPr>
            <p:cNvPr id="34" name="TextBox 34"/>
            <p:cNvSpPr txBox="1"/>
            <p:nvPr/>
          </p:nvSpPr>
          <p:spPr>
            <a:xfrm>
              <a:off x="0" y="-19050"/>
              <a:ext cx="1300598" cy="194078"/>
            </a:xfrm>
            <a:prstGeom prst="rect">
              <a:avLst/>
            </a:prstGeom>
          </p:spPr>
          <p:txBody>
            <a:bodyPr lIns="50800" tIns="50800" rIns="50800" bIns="50800" rtlCol="0" anchor="ctr"/>
            <a:lstStyle/>
            <a:p>
              <a:pPr algn="ctr">
                <a:lnSpc>
                  <a:spcPts val="1736"/>
                </a:lnSpc>
              </a:pPr>
              <a:endParaRPr/>
            </a:p>
            <a:p>
              <a:pPr algn="ctr">
                <a:lnSpc>
                  <a:spcPts val="1736"/>
                </a:lnSpc>
              </a:pPr>
              <a:endParaRPr/>
            </a:p>
          </p:txBody>
        </p:sp>
      </p:grpSp>
      <p:grpSp>
        <p:nvGrpSpPr>
          <p:cNvPr id="35" name="Group 35"/>
          <p:cNvGrpSpPr/>
          <p:nvPr/>
        </p:nvGrpSpPr>
        <p:grpSpPr>
          <a:xfrm>
            <a:off x="13843356" y="2558793"/>
            <a:ext cx="4245368" cy="664558"/>
            <a:chOff x="0" y="0"/>
            <a:chExt cx="1118122" cy="175028"/>
          </a:xfrm>
        </p:grpSpPr>
        <p:sp>
          <p:nvSpPr>
            <p:cNvPr id="36" name="Freeform 36"/>
            <p:cNvSpPr/>
            <p:nvPr/>
          </p:nvSpPr>
          <p:spPr>
            <a:xfrm>
              <a:off x="0" y="0"/>
              <a:ext cx="1118122" cy="175028"/>
            </a:xfrm>
            <a:custGeom>
              <a:avLst/>
              <a:gdLst/>
              <a:ahLst/>
              <a:cxnLst/>
              <a:rect l="l" t="t" r="r" b="b"/>
              <a:pathLst>
                <a:path w="1118122" h="175028">
                  <a:moveTo>
                    <a:pt x="0" y="0"/>
                  </a:moveTo>
                  <a:lnTo>
                    <a:pt x="1118122" y="0"/>
                  </a:lnTo>
                  <a:lnTo>
                    <a:pt x="1118122" y="175028"/>
                  </a:lnTo>
                  <a:lnTo>
                    <a:pt x="0" y="175028"/>
                  </a:lnTo>
                  <a:close/>
                </a:path>
              </a:pathLst>
            </a:custGeom>
            <a:solidFill>
              <a:srgbClr val="A03F97">
                <a:alpha val="70980"/>
              </a:srgbClr>
            </a:solidFill>
          </p:spPr>
        </p:sp>
        <p:sp>
          <p:nvSpPr>
            <p:cNvPr id="37" name="TextBox 37"/>
            <p:cNvSpPr txBox="1"/>
            <p:nvPr/>
          </p:nvSpPr>
          <p:spPr>
            <a:xfrm>
              <a:off x="0" y="-19050"/>
              <a:ext cx="1118122" cy="194078"/>
            </a:xfrm>
            <a:prstGeom prst="rect">
              <a:avLst/>
            </a:prstGeom>
          </p:spPr>
          <p:txBody>
            <a:bodyPr lIns="50800" tIns="50800" rIns="50800" bIns="50800" rtlCol="0" anchor="ctr"/>
            <a:lstStyle/>
            <a:p>
              <a:pPr algn="ctr">
                <a:lnSpc>
                  <a:spcPts val="1736"/>
                </a:lnSpc>
              </a:pPr>
              <a:endParaRPr/>
            </a:p>
            <a:p>
              <a:pPr algn="ctr">
                <a:lnSpc>
                  <a:spcPts val="1736"/>
                </a:lnSpc>
              </a:pPr>
              <a:endParaRPr/>
            </a:p>
          </p:txBody>
        </p:sp>
      </p:grpSp>
      <p:grpSp>
        <p:nvGrpSpPr>
          <p:cNvPr id="38" name="Group 38"/>
          <p:cNvGrpSpPr/>
          <p:nvPr/>
        </p:nvGrpSpPr>
        <p:grpSpPr>
          <a:xfrm>
            <a:off x="8596857" y="2583783"/>
            <a:ext cx="4801359" cy="690900"/>
            <a:chOff x="0" y="0"/>
            <a:chExt cx="1264555" cy="181965"/>
          </a:xfrm>
        </p:grpSpPr>
        <p:sp>
          <p:nvSpPr>
            <p:cNvPr id="39" name="Freeform 39"/>
            <p:cNvSpPr/>
            <p:nvPr/>
          </p:nvSpPr>
          <p:spPr>
            <a:xfrm>
              <a:off x="0" y="0"/>
              <a:ext cx="1264555" cy="181965"/>
            </a:xfrm>
            <a:custGeom>
              <a:avLst/>
              <a:gdLst/>
              <a:ahLst/>
              <a:cxnLst/>
              <a:rect l="l" t="t" r="r" b="b"/>
              <a:pathLst>
                <a:path w="1264555" h="181965">
                  <a:moveTo>
                    <a:pt x="0" y="0"/>
                  </a:moveTo>
                  <a:lnTo>
                    <a:pt x="1264555" y="0"/>
                  </a:lnTo>
                  <a:lnTo>
                    <a:pt x="1264555" y="181965"/>
                  </a:lnTo>
                  <a:lnTo>
                    <a:pt x="0" y="181965"/>
                  </a:lnTo>
                  <a:close/>
                </a:path>
              </a:pathLst>
            </a:custGeom>
            <a:solidFill>
              <a:srgbClr val="89D532">
                <a:alpha val="70980"/>
              </a:srgbClr>
            </a:solidFill>
          </p:spPr>
        </p:sp>
        <p:sp>
          <p:nvSpPr>
            <p:cNvPr id="40" name="TextBox 40"/>
            <p:cNvSpPr txBox="1"/>
            <p:nvPr/>
          </p:nvSpPr>
          <p:spPr>
            <a:xfrm>
              <a:off x="0" y="-19050"/>
              <a:ext cx="1264555" cy="201015"/>
            </a:xfrm>
            <a:prstGeom prst="rect">
              <a:avLst/>
            </a:prstGeom>
          </p:spPr>
          <p:txBody>
            <a:bodyPr lIns="50800" tIns="50800" rIns="50800" bIns="50800" rtlCol="0" anchor="ctr"/>
            <a:lstStyle/>
            <a:p>
              <a:pPr algn="ctr">
                <a:lnSpc>
                  <a:spcPts val="1736"/>
                </a:lnSpc>
              </a:pPr>
              <a:endParaRPr/>
            </a:p>
            <a:p>
              <a:pPr algn="ctr">
                <a:lnSpc>
                  <a:spcPts val="1736"/>
                </a:lnSpc>
              </a:pPr>
              <a:endParaRPr/>
            </a:p>
          </p:txBody>
        </p:sp>
      </p:grpSp>
      <p:grpSp>
        <p:nvGrpSpPr>
          <p:cNvPr id="41" name="Group 41"/>
          <p:cNvGrpSpPr/>
          <p:nvPr/>
        </p:nvGrpSpPr>
        <p:grpSpPr>
          <a:xfrm>
            <a:off x="8720966" y="3413851"/>
            <a:ext cx="4610290" cy="877498"/>
            <a:chOff x="0" y="0"/>
            <a:chExt cx="1214233" cy="231111"/>
          </a:xfrm>
        </p:grpSpPr>
        <p:sp>
          <p:nvSpPr>
            <p:cNvPr id="42" name="Freeform 42"/>
            <p:cNvSpPr/>
            <p:nvPr/>
          </p:nvSpPr>
          <p:spPr>
            <a:xfrm>
              <a:off x="0" y="0"/>
              <a:ext cx="1214233" cy="231111"/>
            </a:xfrm>
            <a:custGeom>
              <a:avLst/>
              <a:gdLst/>
              <a:ahLst/>
              <a:cxnLst/>
              <a:rect l="l" t="t" r="r" b="b"/>
              <a:pathLst>
                <a:path w="1214233" h="231111">
                  <a:moveTo>
                    <a:pt x="0" y="0"/>
                  </a:moveTo>
                  <a:lnTo>
                    <a:pt x="1214233" y="0"/>
                  </a:lnTo>
                  <a:lnTo>
                    <a:pt x="1214233" y="231111"/>
                  </a:lnTo>
                  <a:lnTo>
                    <a:pt x="0" y="231111"/>
                  </a:lnTo>
                  <a:close/>
                </a:path>
              </a:pathLst>
            </a:custGeom>
            <a:solidFill>
              <a:srgbClr val="E6E7E8"/>
            </a:solidFill>
          </p:spPr>
        </p:sp>
        <p:sp>
          <p:nvSpPr>
            <p:cNvPr id="43" name="TextBox 43"/>
            <p:cNvSpPr txBox="1"/>
            <p:nvPr/>
          </p:nvSpPr>
          <p:spPr>
            <a:xfrm>
              <a:off x="0" y="-19050"/>
              <a:ext cx="1214233" cy="250161"/>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Conducting our business with integrity, transparency, and ethical behaviour.</a:t>
              </a:r>
            </a:p>
            <a:p>
              <a:pPr algn="ctr">
                <a:lnSpc>
                  <a:spcPts val="1736"/>
                </a:lnSpc>
              </a:pPr>
              <a:endParaRPr lang="en-US" sz="1400">
                <a:solidFill>
                  <a:srgbClr val="000000"/>
                </a:solidFill>
                <a:latin typeface="Agenda Medium"/>
                <a:ea typeface="Agenda Medium"/>
                <a:cs typeface="Agenda Medium"/>
                <a:sym typeface="Agenda Medium"/>
              </a:endParaRPr>
            </a:p>
          </p:txBody>
        </p:sp>
      </p:grpSp>
      <p:grpSp>
        <p:nvGrpSpPr>
          <p:cNvPr id="44" name="Group 44"/>
          <p:cNvGrpSpPr/>
          <p:nvPr/>
        </p:nvGrpSpPr>
        <p:grpSpPr>
          <a:xfrm>
            <a:off x="13711928" y="3413851"/>
            <a:ext cx="4486296" cy="801976"/>
            <a:chOff x="0" y="0"/>
            <a:chExt cx="1181576" cy="211220"/>
          </a:xfrm>
        </p:grpSpPr>
        <p:sp>
          <p:nvSpPr>
            <p:cNvPr id="45" name="Freeform 45"/>
            <p:cNvSpPr/>
            <p:nvPr/>
          </p:nvSpPr>
          <p:spPr>
            <a:xfrm>
              <a:off x="0" y="0"/>
              <a:ext cx="1181576" cy="211220"/>
            </a:xfrm>
            <a:custGeom>
              <a:avLst/>
              <a:gdLst/>
              <a:ahLst/>
              <a:cxnLst/>
              <a:rect l="l" t="t" r="r" b="b"/>
              <a:pathLst>
                <a:path w="1181576" h="211220">
                  <a:moveTo>
                    <a:pt x="0" y="0"/>
                  </a:moveTo>
                  <a:lnTo>
                    <a:pt x="1181576" y="0"/>
                  </a:lnTo>
                  <a:lnTo>
                    <a:pt x="1181576" y="211220"/>
                  </a:lnTo>
                  <a:lnTo>
                    <a:pt x="0" y="211220"/>
                  </a:lnTo>
                  <a:close/>
                </a:path>
              </a:pathLst>
            </a:custGeom>
            <a:solidFill>
              <a:srgbClr val="E6E7E8"/>
            </a:solidFill>
          </p:spPr>
        </p:sp>
        <p:sp>
          <p:nvSpPr>
            <p:cNvPr id="46" name="TextBox 46"/>
            <p:cNvSpPr txBox="1"/>
            <p:nvPr/>
          </p:nvSpPr>
          <p:spPr>
            <a:xfrm>
              <a:off x="0" y="-19050"/>
              <a:ext cx="1181576" cy="230270"/>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Co-creating and collaborating to solve real problems, driving our collective energy towards the greater good.</a:t>
              </a:r>
            </a:p>
            <a:p>
              <a:pPr algn="ctr">
                <a:lnSpc>
                  <a:spcPts val="1736"/>
                </a:lnSpc>
              </a:pPr>
              <a:endParaRPr lang="en-US" sz="1400">
                <a:solidFill>
                  <a:srgbClr val="000000"/>
                </a:solidFill>
                <a:latin typeface="Agenda Medium"/>
                <a:ea typeface="Agenda Medium"/>
                <a:cs typeface="Agenda Medium"/>
                <a:sym typeface="Agenda Medium"/>
              </a:endParaRPr>
            </a:p>
          </p:txBody>
        </p:sp>
      </p:grpSp>
      <p:grpSp>
        <p:nvGrpSpPr>
          <p:cNvPr id="47" name="Group 47"/>
          <p:cNvGrpSpPr/>
          <p:nvPr/>
        </p:nvGrpSpPr>
        <p:grpSpPr>
          <a:xfrm>
            <a:off x="5975014" y="4411784"/>
            <a:ext cx="2182890" cy="833264"/>
            <a:chOff x="0" y="0"/>
            <a:chExt cx="574917" cy="219460"/>
          </a:xfrm>
        </p:grpSpPr>
        <p:sp>
          <p:nvSpPr>
            <p:cNvPr id="48" name="Freeform 48"/>
            <p:cNvSpPr/>
            <p:nvPr/>
          </p:nvSpPr>
          <p:spPr>
            <a:xfrm>
              <a:off x="0" y="0"/>
              <a:ext cx="574917" cy="219460"/>
            </a:xfrm>
            <a:custGeom>
              <a:avLst/>
              <a:gdLst/>
              <a:ahLst/>
              <a:cxnLst/>
              <a:rect l="l" t="t" r="r" b="b"/>
              <a:pathLst>
                <a:path w="574917" h="219460">
                  <a:moveTo>
                    <a:pt x="0" y="0"/>
                  </a:moveTo>
                  <a:lnTo>
                    <a:pt x="574917" y="0"/>
                  </a:lnTo>
                  <a:lnTo>
                    <a:pt x="574917" y="219460"/>
                  </a:lnTo>
                  <a:lnTo>
                    <a:pt x="0" y="219460"/>
                  </a:lnTo>
                  <a:close/>
                </a:path>
              </a:pathLst>
            </a:custGeom>
            <a:solidFill>
              <a:srgbClr val="E6E7E8"/>
            </a:solidFill>
          </p:spPr>
        </p:sp>
        <p:sp>
          <p:nvSpPr>
            <p:cNvPr id="49" name="TextBox 49"/>
            <p:cNvSpPr txBox="1"/>
            <p:nvPr/>
          </p:nvSpPr>
          <p:spPr>
            <a:xfrm>
              <a:off x="0" y="-19050"/>
              <a:ext cx="574917" cy="238510"/>
            </a:xfrm>
            <a:prstGeom prst="rect">
              <a:avLst/>
            </a:prstGeom>
          </p:spPr>
          <p:txBody>
            <a:bodyPr lIns="50800" tIns="50800" rIns="50800" bIns="50800" rtlCol="0" anchor="ctr"/>
            <a:lstStyle/>
            <a:p>
              <a:pPr algn="ctr">
                <a:lnSpc>
                  <a:spcPts val="1736"/>
                </a:lnSpc>
              </a:pPr>
              <a:r>
                <a:rPr lang="en-US" sz="1400" b="1">
                  <a:solidFill>
                    <a:srgbClr val="000000"/>
                  </a:solidFill>
                  <a:latin typeface="Agenda Bold"/>
                  <a:ea typeface="Agenda Bold"/>
                  <a:cs typeface="Agenda Bold"/>
                  <a:sym typeface="Agenda Bold"/>
                </a:rPr>
                <a:t>Operational</a:t>
              </a:r>
            </a:p>
            <a:p>
              <a:pPr algn="ctr">
                <a:lnSpc>
                  <a:spcPts val="1736"/>
                </a:lnSpc>
              </a:pPr>
              <a:r>
                <a:rPr lang="en-US" sz="1400" b="1">
                  <a:solidFill>
                    <a:srgbClr val="000000"/>
                  </a:solidFill>
                  <a:latin typeface="Agenda Bold"/>
                  <a:ea typeface="Agenda Bold"/>
                  <a:cs typeface="Agenda Bold"/>
                  <a:sym typeface="Agenda Bold"/>
                </a:rPr>
                <a:t>eco-efficiency</a:t>
              </a:r>
            </a:p>
          </p:txBody>
        </p:sp>
      </p:grpSp>
      <p:grpSp>
        <p:nvGrpSpPr>
          <p:cNvPr id="50" name="Group 50"/>
          <p:cNvGrpSpPr/>
          <p:nvPr/>
        </p:nvGrpSpPr>
        <p:grpSpPr>
          <a:xfrm>
            <a:off x="3399851" y="4422989"/>
            <a:ext cx="2363865" cy="783701"/>
            <a:chOff x="0" y="0"/>
            <a:chExt cx="622582" cy="206407"/>
          </a:xfrm>
        </p:grpSpPr>
        <p:sp>
          <p:nvSpPr>
            <p:cNvPr id="51" name="Freeform 51"/>
            <p:cNvSpPr/>
            <p:nvPr/>
          </p:nvSpPr>
          <p:spPr>
            <a:xfrm>
              <a:off x="0" y="0"/>
              <a:ext cx="622582" cy="206407"/>
            </a:xfrm>
            <a:custGeom>
              <a:avLst/>
              <a:gdLst/>
              <a:ahLst/>
              <a:cxnLst/>
              <a:rect l="l" t="t" r="r" b="b"/>
              <a:pathLst>
                <a:path w="622582" h="206407">
                  <a:moveTo>
                    <a:pt x="0" y="0"/>
                  </a:moveTo>
                  <a:lnTo>
                    <a:pt x="622582" y="0"/>
                  </a:lnTo>
                  <a:lnTo>
                    <a:pt x="622582" y="206407"/>
                  </a:lnTo>
                  <a:lnTo>
                    <a:pt x="0" y="206407"/>
                  </a:lnTo>
                  <a:close/>
                </a:path>
              </a:pathLst>
            </a:custGeom>
            <a:solidFill>
              <a:srgbClr val="E6E7E8"/>
            </a:solidFill>
          </p:spPr>
        </p:sp>
        <p:sp>
          <p:nvSpPr>
            <p:cNvPr id="52" name="TextBox 52"/>
            <p:cNvSpPr txBox="1"/>
            <p:nvPr/>
          </p:nvSpPr>
          <p:spPr>
            <a:xfrm>
              <a:off x="0" y="-19050"/>
              <a:ext cx="622582" cy="225457"/>
            </a:xfrm>
            <a:prstGeom prst="rect">
              <a:avLst/>
            </a:prstGeom>
          </p:spPr>
          <p:txBody>
            <a:bodyPr lIns="50800" tIns="50800" rIns="50800" bIns="50800" rtlCol="0" anchor="ctr"/>
            <a:lstStyle/>
            <a:p>
              <a:pPr algn="ctr">
                <a:lnSpc>
                  <a:spcPts val="1736"/>
                </a:lnSpc>
              </a:pPr>
              <a:endParaRPr/>
            </a:p>
            <a:p>
              <a:pPr algn="ctr">
                <a:lnSpc>
                  <a:spcPts val="1736"/>
                </a:lnSpc>
              </a:pPr>
              <a:r>
                <a:rPr lang="en-US" sz="1400" b="1">
                  <a:solidFill>
                    <a:srgbClr val="000000"/>
                  </a:solidFill>
                  <a:latin typeface="Agenda Bold"/>
                  <a:ea typeface="Agenda Bold"/>
                  <a:cs typeface="Agenda Bold"/>
                  <a:sym typeface="Agenda Bold"/>
                </a:rPr>
                <a:t>Decarbonization of Fleet</a:t>
              </a:r>
            </a:p>
            <a:p>
              <a:pPr algn="ctr">
                <a:lnSpc>
                  <a:spcPts val="1736"/>
                </a:lnSpc>
              </a:pPr>
              <a:endParaRPr lang="en-US" sz="1400" b="1">
                <a:solidFill>
                  <a:srgbClr val="000000"/>
                </a:solidFill>
                <a:latin typeface="Agenda Bold"/>
                <a:ea typeface="Agenda Bold"/>
                <a:cs typeface="Agenda Bold"/>
                <a:sym typeface="Agenda Bold"/>
              </a:endParaRPr>
            </a:p>
          </p:txBody>
        </p:sp>
      </p:grpSp>
      <p:grpSp>
        <p:nvGrpSpPr>
          <p:cNvPr id="53" name="Group 53"/>
          <p:cNvGrpSpPr/>
          <p:nvPr/>
        </p:nvGrpSpPr>
        <p:grpSpPr>
          <a:xfrm>
            <a:off x="11202909" y="4434225"/>
            <a:ext cx="2182890" cy="877498"/>
            <a:chOff x="0" y="0"/>
            <a:chExt cx="574917" cy="231111"/>
          </a:xfrm>
        </p:grpSpPr>
        <p:sp>
          <p:nvSpPr>
            <p:cNvPr id="54" name="Freeform 54"/>
            <p:cNvSpPr/>
            <p:nvPr/>
          </p:nvSpPr>
          <p:spPr>
            <a:xfrm>
              <a:off x="0" y="0"/>
              <a:ext cx="574917" cy="231111"/>
            </a:xfrm>
            <a:custGeom>
              <a:avLst/>
              <a:gdLst/>
              <a:ahLst/>
              <a:cxnLst/>
              <a:rect l="l" t="t" r="r" b="b"/>
              <a:pathLst>
                <a:path w="574917" h="231111">
                  <a:moveTo>
                    <a:pt x="0" y="0"/>
                  </a:moveTo>
                  <a:lnTo>
                    <a:pt x="574917" y="0"/>
                  </a:lnTo>
                  <a:lnTo>
                    <a:pt x="574917" y="231111"/>
                  </a:lnTo>
                  <a:lnTo>
                    <a:pt x="0" y="231111"/>
                  </a:lnTo>
                  <a:close/>
                </a:path>
              </a:pathLst>
            </a:custGeom>
            <a:solidFill>
              <a:srgbClr val="E6E7E8"/>
            </a:solidFill>
          </p:spPr>
        </p:sp>
        <p:sp>
          <p:nvSpPr>
            <p:cNvPr id="55" name="TextBox 55"/>
            <p:cNvSpPr txBox="1"/>
            <p:nvPr/>
          </p:nvSpPr>
          <p:spPr>
            <a:xfrm>
              <a:off x="0" y="-19050"/>
              <a:ext cx="574917" cy="250161"/>
            </a:xfrm>
            <a:prstGeom prst="rect">
              <a:avLst/>
            </a:prstGeom>
          </p:spPr>
          <p:txBody>
            <a:bodyPr lIns="50800" tIns="50800" rIns="50800" bIns="50800" rtlCol="0" anchor="ctr"/>
            <a:lstStyle/>
            <a:p>
              <a:pPr algn="ctr">
                <a:lnSpc>
                  <a:spcPts val="1736"/>
                </a:lnSpc>
              </a:pPr>
              <a:r>
                <a:rPr lang="en-US" sz="1400" b="1">
                  <a:solidFill>
                    <a:srgbClr val="000000"/>
                  </a:solidFill>
                  <a:latin typeface="Agenda Bold"/>
                  <a:ea typeface="Agenda Bold"/>
                  <a:cs typeface="Agenda Bold"/>
                  <a:sym typeface="Agenda Bold"/>
                </a:rPr>
                <a:t>Robust </a:t>
              </a:r>
            </a:p>
            <a:p>
              <a:pPr algn="ctr">
                <a:lnSpc>
                  <a:spcPts val="1736"/>
                </a:lnSpc>
              </a:pPr>
              <a:r>
                <a:rPr lang="en-US" sz="1400" b="1">
                  <a:solidFill>
                    <a:srgbClr val="000000"/>
                  </a:solidFill>
                  <a:latin typeface="Agenda Bold"/>
                  <a:ea typeface="Agenda Bold"/>
                  <a:cs typeface="Agenda Bold"/>
                  <a:sym typeface="Agenda Bold"/>
                </a:rPr>
                <a:t>Institutions</a:t>
              </a:r>
            </a:p>
            <a:p>
              <a:pPr algn="ctr">
                <a:lnSpc>
                  <a:spcPts val="1736"/>
                </a:lnSpc>
              </a:pPr>
              <a:endParaRPr lang="en-US" sz="1400" b="1">
                <a:solidFill>
                  <a:srgbClr val="000000"/>
                </a:solidFill>
                <a:latin typeface="Agenda Bold"/>
                <a:ea typeface="Agenda Bold"/>
                <a:cs typeface="Agenda Bold"/>
                <a:sym typeface="Agenda Bold"/>
              </a:endParaRPr>
            </a:p>
          </p:txBody>
        </p:sp>
      </p:grpSp>
      <p:grpSp>
        <p:nvGrpSpPr>
          <p:cNvPr id="56" name="Group 56"/>
          <p:cNvGrpSpPr/>
          <p:nvPr/>
        </p:nvGrpSpPr>
        <p:grpSpPr>
          <a:xfrm>
            <a:off x="8706016" y="4515688"/>
            <a:ext cx="2182890" cy="826646"/>
            <a:chOff x="0" y="0"/>
            <a:chExt cx="574917" cy="217718"/>
          </a:xfrm>
        </p:grpSpPr>
        <p:sp>
          <p:nvSpPr>
            <p:cNvPr id="57" name="Freeform 57"/>
            <p:cNvSpPr/>
            <p:nvPr/>
          </p:nvSpPr>
          <p:spPr>
            <a:xfrm>
              <a:off x="0" y="0"/>
              <a:ext cx="574917" cy="217718"/>
            </a:xfrm>
            <a:custGeom>
              <a:avLst/>
              <a:gdLst/>
              <a:ahLst/>
              <a:cxnLst/>
              <a:rect l="l" t="t" r="r" b="b"/>
              <a:pathLst>
                <a:path w="574917" h="217718">
                  <a:moveTo>
                    <a:pt x="0" y="0"/>
                  </a:moveTo>
                  <a:lnTo>
                    <a:pt x="574917" y="0"/>
                  </a:lnTo>
                  <a:lnTo>
                    <a:pt x="574917" y="217718"/>
                  </a:lnTo>
                  <a:lnTo>
                    <a:pt x="0" y="217718"/>
                  </a:lnTo>
                  <a:close/>
                </a:path>
              </a:pathLst>
            </a:custGeom>
            <a:solidFill>
              <a:srgbClr val="E6E7E8"/>
            </a:solidFill>
          </p:spPr>
        </p:sp>
        <p:sp>
          <p:nvSpPr>
            <p:cNvPr id="58" name="TextBox 58"/>
            <p:cNvSpPr txBox="1"/>
            <p:nvPr/>
          </p:nvSpPr>
          <p:spPr>
            <a:xfrm>
              <a:off x="0" y="-19050"/>
              <a:ext cx="574917" cy="236768"/>
            </a:xfrm>
            <a:prstGeom prst="rect">
              <a:avLst/>
            </a:prstGeom>
          </p:spPr>
          <p:txBody>
            <a:bodyPr lIns="50800" tIns="50800" rIns="50800" bIns="50800" rtlCol="0" anchor="ctr"/>
            <a:lstStyle/>
            <a:p>
              <a:pPr algn="ctr">
                <a:lnSpc>
                  <a:spcPts val="1736"/>
                </a:lnSpc>
              </a:pPr>
              <a:r>
                <a:rPr lang="en-US" sz="1400" b="1">
                  <a:solidFill>
                    <a:srgbClr val="000000"/>
                  </a:solidFill>
                  <a:latin typeface="Agenda Bold"/>
                  <a:ea typeface="Agenda Bold"/>
                  <a:cs typeface="Agenda Bold"/>
                  <a:sym typeface="Agenda Bold"/>
                </a:rPr>
                <a:t>Effective &amp; Ethical </a:t>
              </a:r>
            </a:p>
            <a:p>
              <a:pPr algn="ctr">
                <a:lnSpc>
                  <a:spcPts val="1736"/>
                </a:lnSpc>
              </a:pPr>
              <a:r>
                <a:rPr lang="en-US" sz="1400" b="1">
                  <a:solidFill>
                    <a:srgbClr val="000000"/>
                  </a:solidFill>
                  <a:latin typeface="Agenda Bold"/>
                  <a:ea typeface="Agenda Bold"/>
                  <a:cs typeface="Agenda Bold"/>
                  <a:sym typeface="Agenda Bold"/>
                </a:rPr>
                <a:t>Governance</a:t>
              </a:r>
            </a:p>
            <a:p>
              <a:pPr algn="ctr">
                <a:lnSpc>
                  <a:spcPts val="1736"/>
                </a:lnSpc>
              </a:pPr>
              <a:endParaRPr lang="en-US" sz="1400" b="1">
                <a:solidFill>
                  <a:srgbClr val="000000"/>
                </a:solidFill>
                <a:latin typeface="Agenda Bold"/>
                <a:ea typeface="Agenda Bold"/>
                <a:cs typeface="Agenda Bold"/>
                <a:sym typeface="Agenda Bold"/>
              </a:endParaRPr>
            </a:p>
          </p:txBody>
        </p:sp>
      </p:grpSp>
      <p:grpSp>
        <p:nvGrpSpPr>
          <p:cNvPr id="59" name="Group 59"/>
          <p:cNvGrpSpPr/>
          <p:nvPr/>
        </p:nvGrpSpPr>
        <p:grpSpPr>
          <a:xfrm>
            <a:off x="15999637" y="4411784"/>
            <a:ext cx="2182890" cy="826646"/>
            <a:chOff x="0" y="0"/>
            <a:chExt cx="574917" cy="217718"/>
          </a:xfrm>
        </p:grpSpPr>
        <p:sp>
          <p:nvSpPr>
            <p:cNvPr id="60" name="Freeform 60"/>
            <p:cNvSpPr/>
            <p:nvPr/>
          </p:nvSpPr>
          <p:spPr>
            <a:xfrm>
              <a:off x="0" y="0"/>
              <a:ext cx="574917" cy="217718"/>
            </a:xfrm>
            <a:custGeom>
              <a:avLst/>
              <a:gdLst/>
              <a:ahLst/>
              <a:cxnLst/>
              <a:rect l="l" t="t" r="r" b="b"/>
              <a:pathLst>
                <a:path w="574917" h="217718">
                  <a:moveTo>
                    <a:pt x="0" y="0"/>
                  </a:moveTo>
                  <a:lnTo>
                    <a:pt x="574917" y="0"/>
                  </a:lnTo>
                  <a:lnTo>
                    <a:pt x="574917" y="217718"/>
                  </a:lnTo>
                  <a:lnTo>
                    <a:pt x="0" y="217718"/>
                  </a:lnTo>
                  <a:close/>
                </a:path>
              </a:pathLst>
            </a:custGeom>
            <a:solidFill>
              <a:srgbClr val="E6E7E8"/>
            </a:solidFill>
          </p:spPr>
        </p:sp>
        <p:sp>
          <p:nvSpPr>
            <p:cNvPr id="61" name="TextBox 61"/>
            <p:cNvSpPr txBox="1"/>
            <p:nvPr/>
          </p:nvSpPr>
          <p:spPr>
            <a:xfrm>
              <a:off x="0" y="-19050"/>
              <a:ext cx="574917" cy="236768"/>
            </a:xfrm>
            <a:prstGeom prst="rect">
              <a:avLst/>
            </a:prstGeom>
          </p:spPr>
          <p:txBody>
            <a:bodyPr lIns="50800" tIns="50800" rIns="50800" bIns="50800" rtlCol="0" anchor="ctr"/>
            <a:lstStyle/>
            <a:p>
              <a:pPr algn="ctr">
                <a:lnSpc>
                  <a:spcPts val="1736"/>
                </a:lnSpc>
              </a:pPr>
              <a:r>
                <a:rPr lang="en-US" sz="1400" b="1">
                  <a:solidFill>
                    <a:srgbClr val="000000"/>
                  </a:solidFill>
                  <a:latin typeface="Agenda Bold"/>
                  <a:ea typeface="Agenda Bold"/>
                  <a:cs typeface="Agenda Bold"/>
                  <a:sym typeface="Agenda Bold"/>
                </a:rPr>
                <a:t>Driver &amp; Employee </a:t>
              </a:r>
            </a:p>
            <a:p>
              <a:pPr algn="ctr">
                <a:lnSpc>
                  <a:spcPts val="1736"/>
                </a:lnSpc>
              </a:pPr>
              <a:r>
                <a:rPr lang="en-US" sz="1400" b="1">
                  <a:solidFill>
                    <a:srgbClr val="000000"/>
                  </a:solidFill>
                  <a:latin typeface="Agenda Bold"/>
                  <a:ea typeface="Agenda Bold"/>
                  <a:cs typeface="Agenda Bold"/>
                  <a:sym typeface="Agenda Bold"/>
                </a:rPr>
                <a:t>Wellbeing</a:t>
              </a:r>
            </a:p>
            <a:p>
              <a:pPr algn="ctr">
                <a:lnSpc>
                  <a:spcPts val="1736"/>
                </a:lnSpc>
              </a:pPr>
              <a:endParaRPr lang="en-US" sz="1400" b="1">
                <a:solidFill>
                  <a:srgbClr val="000000"/>
                </a:solidFill>
                <a:latin typeface="Agenda Bold"/>
                <a:ea typeface="Agenda Bold"/>
                <a:cs typeface="Agenda Bold"/>
                <a:sym typeface="Agenda Bold"/>
              </a:endParaRPr>
            </a:p>
          </p:txBody>
        </p:sp>
      </p:grpSp>
      <p:grpSp>
        <p:nvGrpSpPr>
          <p:cNvPr id="62" name="Group 62"/>
          <p:cNvGrpSpPr/>
          <p:nvPr/>
        </p:nvGrpSpPr>
        <p:grpSpPr>
          <a:xfrm>
            <a:off x="13711928" y="4411784"/>
            <a:ext cx="2182890" cy="826646"/>
            <a:chOff x="0" y="0"/>
            <a:chExt cx="574917" cy="217718"/>
          </a:xfrm>
        </p:grpSpPr>
        <p:sp>
          <p:nvSpPr>
            <p:cNvPr id="63" name="Freeform 63"/>
            <p:cNvSpPr/>
            <p:nvPr/>
          </p:nvSpPr>
          <p:spPr>
            <a:xfrm>
              <a:off x="0" y="0"/>
              <a:ext cx="574917" cy="217718"/>
            </a:xfrm>
            <a:custGeom>
              <a:avLst/>
              <a:gdLst/>
              <a:ahLst/>
              <a:cxnLst/>
              <a:rect l="l" t="t" r="r" b="b"/>
              <a:pathLst>
                <a:path w="574917" h="217718">
                  <a:moveTo>
                    <a:pt x="0" y="0"/>
                  </a:moveTo>
                  <a:lnTo>
                    <a:pt x="574917" y="0"/>
                  </a:lnTo>
                  <a:lnTo>
                    <a:pt x="574917" y="217718"/>
                  </a:lnTo>
                  <a:lnTo>
                    <a:pt x="0" y="217718"/>
                  </a:lnTo>
                  <a:close/>
                </a:path>
              </a:pathLst>
            </a:custGeom>
            <a:solidFill>
              <a:srgbClr val="E6E7E8"/>
            </a:solidFill>
          </p:spPr>
        </p:sp>
        <p:sp>
          <p:nvSpPr>
            <p:cNvPr id="64" name="TextBox 64"/>
            <p:cNvSpPr txBox="1"/>
            <p:nvPr/>
          </p:nvSpPr>
          <p:spPr>
            <a:xfrm>
              <a:off x="0" y="-19050"/>
              <a:ext cx="574917" cy="236768"/>
            </a:xfrm>
            <a:prstGeom prst="rect">
              <a:avLst/>
            </a:prstGeom>
          </p:spPr>
          <p:txBody>
            <a:bodyPr lIns="50800" tIns="50800" rIns="50800" bIns="50800" rtlCol="0" anchor="ctr"/>
            <a:lstStyle/>
            <a:p>
              <a:pPr algn="ctr">
                <a:lnSpc>
                  <a:spcPts val="1736"/>
                </a:lnSpc>
              </a:pPr>
              <a:r>
                <a:rPr lang="en-US" sz="1400" b="1">
                  <a:solidFill>
                    <a:srgbClr val="000000"/>
                  </a:solidFill>
                  <a:latin typeface="Agenda Bold"/>
                  <a:ea typeface="Agenda Bold"/>
                  <a:cs typeface="Agenda Bold"/>
                  <a:sym typeface="Agenda Bold"/>
                </a:rPr>
                <a:t>External Stakeholder Relationship</a:t>
              </a:r>
            </a:p>
            <a:p>
              <a:pPr algn="ctr">
                <a:lnSpc>
                  <a:spcPts val="1736"/>
                </a:lnSpc>
              </a:pPr>
              <a:endParaRPr lang="en-US" sz="1400" b="1">
                <a:solidFill>
                  <a:srgbClr val="000000"/>
                </a:solidFill>
                <a:latin typeface="Agenda Bold"/>
                <a:ea typeface="Agenda Bold"/>
                <a:cs typeface="Agenda Bold"/>
                <a:sym typeface="Agenda Bold"/>
              </a:endParaRPr>
            </a:p>
          </p:txBody>
        </p:sp>
      </p:grpSp>
      <p:grpSp>
        <p:nvGrpSpPr>
          <p:cNvPr id="65" name="Group 65"/>
          <p:cNvGrpSpPr/>
          <p:nvPr/>
        </p:nvGrpSpPr>
        <p:grpSpPr>
          <a:xfrm>
            <a:off x="3447794" y="5540065"/>
            <a:ext cx="2248929" cy="1308030"/>
            <a:chOff x="0" y="0"/>
            <a:chExt cx="592310" cy="344502"/>
          </a:xfrm>
        </p:grpSpPr>
        <p:sp>
          <p:nvSpPr>
            <p:cNvPr id="66" name="Freeform 66"/>
            <p:cNvSpPr/>
            <p:nvPr/>
          </p:nvSpPr>
          <p:spPr>
            <a:xfrm>
              <a:off x="0" y="0"/>
              <a:ext cx="592310" cy="344502"/>
            </a:xfrm>
            <a:custGeom>
              <a:avLst/>
              <a:gdLst/>
              <a:ahLst/>
              <a:cxnLst/>
              <a:rect l="l" t="t" r="r" b="b"/>
              <a:pathLst>
                <a:path w="592310" h="344502">
                  <a:moveTo>
                    <a:pt x="0" y="0"/>
                  </a:moveTo>
                  <a:lnTo>
                    <a:pt x="592310" y="0"/>
                  </a:lnTo>
                  <a:lnTo>
                    <a:pt x="592310" y="344502"/>
                  </a:lnTo>
                  <a:lnTo>
                    <a:pt x="0" y="344502"/>
                  </a:lnTo>
                  <a:close/>
                </a:path>
              </a:pathLst>
            </a:custGeom>
            <a:solidFill>
              <a:srgbClr val="E6E7E8"/>
            </a:solidFill>
          </p:spPr>
        </p:sp>
        <p:sp>
          <p:nvSpPr>
            <p:cNvPr id="67" name="TextBox 67"/>
            <p:cNvSpPr txBox="1"/>
            <p:nvPr/>
          </p:nvSpPr>
          <p:spPr>
            <a:xfrm>
              <a:off x="0" y="-19050"/>
              <a:ext cx="592310" cy="363552"/>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Advocating for sustainable mobility proudly steering an eco-friendly CNG and EV fleet.</a:t>
              </a:r>
            </a:p>
            <a:p>
              <a:pPr algn="ctr">
                <a:lnSpc>
                  <a:spcPts val="1736"/>
                </a:lnSpc>
              </a:pPr>
              <a:endParaRPr lang="en-US" sz="1400">
                <a:solidFill>
                  <a:srgbClr val="000000"/>
                </a:solidFill>
                <a:latin typeface="Agenda Medium"/>
                <a:ea typeface="Agenda Medium"/>
                <a:cs typeface="Agenda Medium"/>
                <a:sym typeface="Agenda Medium"/>
              </a:endParaRPr>
            </a:p>
          </p:txBody>
        </p:sp>
      </p:grpSp>
      <p:grpSp>
        <p:nvGrpSpPr>
          <p:cNvPr id="68" name="Group 68"/>
          <p:cNvGrpSpPr/>
          <p:nvPr/>
        </p:nvGrpSpPr>
        <p:grpSpPr>
          <a:xfrm>
            <a:off x="5881475" y="5464123"/>
            <a:ext cx="2374638" cy="1441705"/>
            <a:chOff x="0" y="0"/>
            <a:chExt cx="625419" cy="379708"/>
          </a:xfrm>
        </p:grpSpPr>
        <p:sp>
          <p:nvSpPr>
            <p:cNvPr id="69" name="Freeform 69"/>
            <p:cNvSpPr/>
            <p:nvPr/>
          </p:nvSpPr>
          <p:spPr>
            <a:xfrm>
              <a:off x="0" y="0"/>
              <a:ext cx="625419" cy="379708"/>
            </a:xfrm>
            <a:custGeom>
              <a:avLst/>
              <a:gdLst/>
              <a:ahLst/>
              <a:cxnLst/>
              <a:rect l="l" t="t" r="r" b="b"/>
              <a:pathLst>
                <a:path w="625419" h="379708">
                  <a:moveTo>
                    <a:pt x="0" y="0"/>
                  </a:moveTo>
                  <a:lnTo>
                    <a:pt x="625419" y="0"/>
                  </a:lnTo>
                  <a:lnTo>
                    <a:pt x="625419" y="379708"/>
                  </a:lnTo>
                  <a:lnTo>
                    <a:pt x="0" y="379708"/>
                  </a:lnTo>
                  <a:close/>
                </a:path>
              </a:pathLst>
            </a:custGeom>
            <a:solidFill>
              <a:srgbClr val="E6E7E8"/>
            </a:solidFill>
          </p:spPr>
        </p:sp>
        <p:sp>
          <p:nvSpPr>
            <p:cNvPr id="70" name="TextBox 70"/>
            <p:cNvSpPr txBox="1"/>
            <p:nvPr/>
          </p:nvSpPr>
          <p:spPr>
            <a:xfrm>
              <a:off x="0" y="-19050"/>
              <a:ext cx="625419" cy="398758"/>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Driving eco-efficiency through waste, water, and data management—reinforcing our commitment to sustainability.</a:t>
              </a:r>
            </a:p>
            <a:p>
              <a:pPr algn="ctr">
                <a:lnSpc>
                  <a:spcPts val="1736"/>
                </a:lnSpc>
              </a:pPr>
              <a:endParaRPr lang="en-US" sz="1400">
                <a:solidFill>
                  <a:srgbClr val="000000"/>
                </a:solidFill>
                <a:latin typeface="Agenda Medium"/>
                <a:ea typeface="Agenda Medium"/>
                <a:cs typeface="Agenda Medium"/>
                <a:sym typeface="Agenda Medium"/>
              </a:endParaRPr>
            </a:p>
          </p:txBody>
        </p:sp>
      </p:grpSp>
      <p:grpSp>
        <p:nvGrpSpPr>
          <p:cNvPr id="71" name="Group 71"/>
          <p:cNvGrpSpPr/>
          <p:nvPr/>
        </p:nvGrpSpPr>
        <p:grpSpPr>
          <a:xfrm>
            <a:off x="8651473" y="5511173"/>
            <a:ext cx="2374638" cy="1347606"/>
            <a:chOff x="0" y="0"/>
            <a:chExt cx="625419" cy="354925"/>
          </a:xfrm>
        </p:grpSpPr>
        <p:sp>
          <p:nvSpPr>
            <p:cNvPr id="72" name="Freeform 72"/>
            <p:cNvSpPr/>
            <p:nvPr/>
          </p:nvSpPr>
          <p:spPr>
            <a:xfrm>
              <a:off x="0" y="0"/>
              <a:ext cx="625419" cy="354925"/>
            </a:xfrm>
            <a:custGeom>
              <a:avLst/>
              <a:gdLst/>
              <a:ahLst/>
              <a:cxnLst/>
              <a:rect l="l" t="t" r="r" b="b"/>
              <a:pathLst>
                <a:path w="625419" h="354925">
                  <a:moveTo>
                    <a:pt x="0" y="0"/>
                  </a:moveTo>
                  <a:lnTo>
                    <a:pt x="625419" y="0"/>
                  </a:lnTo>
                  <a:lnTo>
                    <a:pt x="625419" y="354925"/>
                  </a:lnTo>
                  <a:lnTo>
                    <a:pt x="0" y="354925"/>
                  </a:lnTo>
                  <a:close/>
                </a:path>
              </a:pathLst>
            </a:custGeom>
            <a:solidFill>
              <a:srgbClr val="E6E7E8"/>
            </a:solidFill>
          </p:spPr>
        </p:sp>
        <p:sp>
          <p:nvSpPr>
            <p:cNvPr id="73" name="TextBox 73"/>
            <p:cNvSpPr txBox="1"/>
            <p:nvPr/>
          </p:nvSpPr>
          <p:spPr>
            <a:xfrm>
              <a:off x="0" y="-19050"/>
              <a:ext cx="625419" cy="373975"/>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Ensuring transparent, fair, and accountable decisions that uphold integrity and prioritize all stakeholders.</a:t>
              </a:r>
            </a:p>
            <a:p>
              <a:pPr algn="ctr">
                <a:lnSpc>
                  <a:spcPts val="1736"/>
                </a:lnSpc>
              </a:pPr>
              <a:endParaRPr lang="en-US" sz="1400">
                <a:solidFill>
                  <a:srgbClr val="000000"/>
                </a:solidFill>
                <a:latin typeface="Agenda Medium"/>
                <a:ea typeface="Agenda Medium"/>
                <a:cs typeface="Agenda Medium"/>
                <a:sym typeface="Agenda Medium"/>
              </a:endParaRPr>
            </a:p>
          </p:txBody>
        </p:sp>
      </p:grpSp>
      <p:grpSp>
        <p:nvGrpSpPr>
          <p:cNvPr id="74" name="Group 74"/>
          <p:cNvGrpSpPr/>
          <p:nvPr/>
        </p:nvGrpSpPr>
        <p:grpSpPr>
          <a:xfrm>
            <a:off x="11215308" y="5540065"/>
            <a:ext cx="2374638" cy="1441705"/>
            <a:chOff x="0" y="0"/>
            <a:chExt cx="625419" cy="379708"/>
          </a:xfrm>
        </p:grpSpPr>
        <p:sp>
          <p:nvSpPr>
            <p:cNvPr id="75" name="Freeform 75"/>
            <p:cNvSpPr/>
            <p:nvPr/>
          </p:nvSpPr>
          <p:spPr>
            <a:xfrm>
              <a:off x="0" y="0"/>
              <a:ext cx="625419" cy="379708"/>
            </a:xfrm>
            <a:custGeom>
              <a:avLst/>
              <a:gdLst/>
              <a:ahLst/>
              <a:cxnLst/>
              <a:rect l="l" t="t" r="r" b="b"/>
              <a:pathLst>
                <a:path w="625419" h="379708">
                  <a:moveTo>
                    <a:pt x="0" y="0"/>
                  </a:moveTo>
                  <a:lnTo>
                    <a:pt x="625419" y="0"/>
                  </a:lnTo>
                  <a:lnTo>
                    <a:pt x="625419" y="379708"/>
                  </a:lnTo>
                  <a:lnTo>
                    <a:pt x="0" y="379708"/>
                  </a:lnTo>
                  <a:close/>
                </a:path>
              </a:pathLst>
            </a:custGeom>
            <a:solidFill>
              <a:srgbClr val="E6E7E8"/>
            </a:solidFill>
          </p:spPr>
        </p:sp>
        <p:sp>
          <p:nvSpPr>
            <p:cNvPr id="76" name="TextBox 76"/>
            <p:cNvSpPr txBox="1"/>
            <p:nvPr/>
          </p:nvSpPr>
          <p:spPr>
            <a:xfrm>
              <a:off x="0" y="-19050"/>
              <a:ext cx="625419" cy="398758"/>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Building strong ESG frameworks to drive sustainability, manage risks, and create long-term stakeholder value.</a:t>
              </a:r>
            </a:p>
            <a:p>
              <a:pPr algn="ctr">
                <a:lnSpc>
                  <a:spcPts val="1736"/>
                </a:lnSpc>
              </a:pPr>
              <a:endParaRPr lang="en-US" sz="1400">
                <a:solidFill>
                  <a:srgbClr val="000000"/>
                </a:solidFill>
                <a:latin typeface="Agenda Medium"/>
                <a:ea typeface="Agenda Medium"/>
                <a:cs typeface="Agenda Medium"/>
                <a:sym typeface="Agenda Medium"/>
              </a:endParaRPr>
            </a:p>
          </p:txBody>
        </p:sp>
      </p:grpSp>
      <p:grpSp>
        <p:nvGrpSpPr>
          <p:cNvPr id="77" name="Group 77"/>
          <p:cNvGrpSpPr/>
          <p:nvPr/>
        </p:nvGrpSpPr>
        <p:grpSpPr>
          <a:xfrm>
            <a:off x="13728212" y="5428931"/>
            <a:ext cx="2220494" cy="1441705"/>
            <a:chOff x="0" y="0"/>
            <a:chExt cx="584822" cy="379708"/>
          </a:xfrm>
        </p:grpSpPr>
        <p:sp>
          <p:nvSpPr>
            <p:cNvPr id="78" name="Freeform 78"/>
            <p:cNvSpPr/>
            <p:nvPr/>
          </p:nvSpPr>
          <p:spPr>
            <a:xfrm>
              <a:off x="0" y="0"/>
              <a:ext cx="584822" cy="379708"/>
            </a:xfrm>
            <a:custGeom>
              <a:avLst/>
              <a:gdLst/>
              <a:ahLst/>
              <a:cxnLst/>
              <a:rect l="l" t="t" r="r" b="b"/>
              <a:pathLst>
                <a:path w="584822" h="379708">
                  <a:moveTo>
                    <a:pt x="0" y="0"/>
                  </a:moveTo>
                  <a:lnTo>
                    <a:pt x="584822" y="0"/>
                  </a:lnTo>
                  <a:lnTo>
                    <a:pt x="584822" y="379708"/>
                  </a:lnTo>
                  <a:lnTo>
                    <a:pt x="0" y="379708"/>
                  </a:lnTo>
                  <a:close/>
                </a:path>
              </a:pathLst>
            </a:custGeom>
            <a:solidFill>
              <a:srgbClr val="E6E7E8"/>
            </a:solidFill>
          </p:spPr>
        </p:sp>
        <p:sp>
          <p:nvSpPr>
            <p:cNvPr id="79" name="TextBox 79"/>
            <p:cNvSpPr txBox="1"/>
            <p:nvPr/>
          </p:nvSpPr>
          <p:spPr>
            <a:xfrm>
              <a:off x="0" y="-19050"/>
              <a:ext cx="584822" cy="398758"/>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Building strong ESG frameworks to drive sustainability, manage risks, and create long-term stakeholder value.</a:t>
              </a:r>
            </a:p>
            <a:p>
              <a:pPr algn="ctr">
                <a:lnSpc>
                  <a:spcPts val="1736"/>
                </a:lnSpc>
              </a:pPr>
              <a:endParaRPr lang="en-US" sz="1400">
                <a:solidFill>
                  <a:srgbClr val="000000"/>
                </a:solidFill>
                <a:latin typeface="Agenda Medium"/>
                <a:ea typeface="Agenda Medium"/>
                <a:cs typeface="Agenda Medium"/>
                <a:sym typeface="Agenda Medium"/>
              </a:endParaRPr>
            </a:p>
          </p:txBody>
        </p:sp>
      </p:grpSp>
      <p:grpSp>
        <p:nvGrpSpPr>
          <p:cNvPr id="80" name="Group 80"/>
          <p:cNvGrpSpPr/>
          <p:nvPr/>
        </p:nvGrpSpPr>
        <p:grpSpPr>
          <a:xfrm>
            <a:off x="16038523" y="5428931"/>
            <a:ext cx="2159702" cy="1441705"/>
            <a:chOff x="0" y="0"/>
            <a:chExt cx="568810" cy="379708"/>
          </a:xfrm>
        </p:grpSpPr>
        <p:sp>
          <p:nvSpPr>
            <p:cNvPr id="81" name="Freeform 81"/>
            <p:cNvSpPr/>
            <p:nvPr/>
          </p:nvSpPr>
          <p:spPr>
            <a:xfrm>
              <a:off x="0" y="0"/>
              <a:ext cx="568810" cy="379708"/>
            </a:xfrm>
            <a:custGeom>
              <a:avLst/>
              <a:gdLst/>
              <a:ahLst/>
              <a:cxnLst/>
              <a:rect l="l" t="t" r="r" b="b"/>
              <a:pathLst>
                <a:path w="568810" h="379708">
                  <a:moveTo>
                    <a:pt x="0" y="0"/>
                  </a:moveTo>
                  <a:lnTo>
                    <a:pt x="568810" y="0"/>
                  </a:lnTo>
                  <a:lnTo>
                    <a:pt x="568810" y="379708"/>
                  </a:lnTo>
                  <a:lnTo>
                    <a:pt x="0" y="379708"/>
                  </a:lnTo>
                  <a:close/>
                </a:path>
              </a:pathLst>
            </a:custGeom>
            <a:solidFill>
              <a:srgbClr val="E6E7E8"/>
            </a:solidFill>
          </p:spPr>
        </p:sp>
        <p:sp>
          <p:nvSpPr>
            <p:cNvPr id="82" name="TextBox 82"/>
            <p:cNvSpPr txBox="1"/>
            <p:nvPr/>
          </p:nvSpPr>
          <p:spPr>
            <a:xfrm>
              <a:off x="0" y="-19050"/>
              <a:ext cx="568810" cy="398758"/>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Empowering employees and nurturing excellence.</a:t>
              </a:r>
            </a:p>
            <a:p>
              <a:pPr algn="ctr">
                <a:lnSpc>
                  <a:spcPts val="1736"/>
                </a:lnSpc>
              </a:pPr>
              <a:r>
                <a:rPr lang="en-US" sz="1400">
                  <a:solidFill>
                    <a:srgbClr val="000000"/>
                  </a:solidFill>
                  <a:latin typeface="Agenda Medium"/>
                  <a:ea typeface="Agenda Medium"/>
                  <a:cs typeface="Agenda Medium"/>
                  <a:sym typeface="Agenda Medium"/>
                </a:rPr>
                <a:t> Uplifting drivers through jobs and entrepreneurship.</a:t>
              </a:r>
            </a:p>
            <a:p>
              <a:pPr algn="ctr">
                <a:lnSpc>
                  <a:spcPts val="1736"/>
                </a:lnSpc>
              </a:pPr>
              <a:endParaRPr lang="en-US" sz="1400">
                <a:solidFill>
                  <a:srgbClr val="000000"/>
                </a:solidFill>
                <a:latin typeface="Agenda Medium"/>
                <a:ea typeface="Agenda Medium"/>
                <a:cs typeface="Agenda Medium"/>
                <a:sym typeface="Agenda Medium"/>
              </a:endParaRPr>
            </a:p>
          </p:txBody>
        </p:sp>
      </p:grpSp>
      <p:grpSp>
        <p:nvGrpSpPr>
          <p:cNvPr id="83" name="Group 83"/>
          <p:cNvGrpSpPr/>
          <p:nvPr/>
        </p:nvGrpSpPr>
        <p:grpSpPr>
          <a:xfrm>
            <a:off x="13793129" y="7162745"/>
            <a:ext cx="4389398" cy="1003555"/>
            <a:chOff x="0" y="0"/>
            <a:chExt cx="1156055" cy="264311"/>
          </a:xfrm>
        </p:grpSpPr>
        <p:sp>
          <p:nvSpPr>
            <p:cNvPr id="84" name="Freeform 84"/>
            <p:cNvSpPr/>
            <p:nvPr/>
          </p:nvSpPr>
          <p:spPr>
            <a:xfrm>
              <a:off x="0" y="0"/>
              <a:ext cx="1156055" cy="264311"/>
            </a:xfrm>
            <a:custGeom>
              <a:avLst/>
              <a:gdLst/>
              <a:ahLst/>
              <a:cxnLst/>
              <a:rect l="l" t="t" r="r" b="b"/>
              <a:pathLst>
                <a:path w="1156055" h="264311">
                  <a:moveTo>
                    <a:pt x="0" y="0"/>
                  </a:moveTo>
                  <a:lnTo>
                    <a:pt x="1156055" y="0"/>
                  </a:lnTo>
                  <a:lnTo>
                    <a:pt x="1156055" y="264311"/>
                  </a:lnTo>
                  <a:lnTo>
                    <a:pt x="0" y="264311"/>
                  </a:lnTo>
                  <a:close/>
                </a:path>
              </a:pathLst>
            </a:custGeom>
            <a:solidFill>
              <a:srgbClr val="E6E7E8"/>
            </a:solidFill>
          </p:spPr>
        </p:sp>
        <p:sp>
          <p:nvSpPr>
            <p:cNvPr id="85" name="TextBox 85"/>
            <p:cNvSpPr txBox="1"/>
            <p:nvPr/>
          </p:nvSpPr>
          <p:spPr>
            <a:xfrm>
              <a:off x="0" y="-19050"/>
              <a:ext cx="1156055" cy="283361"/>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SCoC, Responsible Procurement, DEI Policy, Human rights Code of Ethical Business Conduct, Grievance Redressal Policy (Employees, third-party, and drivers)</a:t>
              </a:r>
            </a:p>
            <a:p>
              <a:pPr algn="ctr">
                <a:lnSpc>
                  <a:spcPts val="1736"/>
                </a:lnSpc>
              </a:pPr>
              <a:endParaRPr lang="en-US" sz="1400">
                <a:solidFill>
                  <a:srgbClr val="000000"/>
                </a:solidFill>
                <a:latin typeface="Agenda Medium"/>
                <a:ea typeface="Agenda Medium"/>
                <a:cs typeface="Agenda Medium"/>
                <a:sym typeface="Agenda Medium"/>
              </a:endParaRPr>
            </a:p>
          </p:txBody>
        </p:sp>
      </p:grpSp>
      <p:grpSp>
        <p:nvGrpSpPr>
          <p:cNvPr id="86" name="Group 86"/>
          <p:cNvGrpSpPr/>
          <p:nvPr/>
        </p:nvGrpSpPr>
        <p:grpSpPr>
          <a:xfrm>
            <a:off x="8681320" y="7162745"/>
            <a:ext cx="4771512" cy="1024643"/>
            <a:chOff x="0" y="0"/>
            <a:chExt cx="1256694" cy="269865"/>
          </a:xfrm>
        </p:grpSpPr>
        <p:sp>
          <p:nvSpPr>
            <p:cNvPr id="87" name="Freeform 87"/>
            <p:cNvSpPr/>
            <p:nvPr/>
          </p:nvSpPr>
          <p:spPr>
            <a:xfrm>
              <a:off x="0" y="0"/>
              <a:ext cx="1256694" cy="269865"/>
            </a:xfrm>
            <a:custGeom>
              <a:avLst/>
              <a:gdLst/>
              <a:ahLst/>
              <a:cxnLst/>
              <a:rect l="l" t="t" r="r" b="b"/>
              <a:pathLst>
                <a:path w="1256694" h="269865">
                  <a:moveTo>
                    <a:pt x="0" y="0"/>
                  </a:moveTo>
                  <a:lnTo>
                    <a:pt x="1256694" y="0"/>
                  </a:lnTo>
                  <a:lnTo>
                    <a:pt x="1256694" y="269865"/>
                  </a:lnTo>
                  <a:lnTo>
                    <a:pt x="0" y="269865"/>
                  </a:lnTo>
                  <a:close/>
                </a:path>
              </a:pathLst>
            </a:custGeom>
            <a:solidFill>
              <a:srgbClr val="E6E7E8"/>
            </a:solidFill>
          </p:spPr>
        </p:sp>
        <p:sp>
          <p:nvSpPr>
            <p:cNvPr id="88" name="TextBox 88"/>
            <p:cNvSpPr txBox="1"/>
            <p:nvPr/>
          </p:nvSpPr>
          <p:spPr>
            <a:xfrm>
              <a:off x="0" y="-19050"/>
              <a:ext cx="1256694" cy="288915"/>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Code of Ethical Business Conduct, Whistleblower Policy, Data Privacy &amp; Security Policy,ESG Policy ESG Steering Committee Charter</a:t>
              </a:r>
            </a:p>
            <a:p>
              <a:pPr algn="ctr">
                <a:lnSpc>
                  <a:spcPts val="1736"/>
                </a:lnSpc>
              </a:pPr>
              <a:endParaRPr lang="en-US" sz="1400">
                <a:solidFill>
                  <a:srgbClr val="000000"/>
                </a:solidFill>
                <a:latin typeface="Agenda Medium"/>
                <a:ea typeface="Agenda Medium"/>
                <a:cs typeface="Agenda Medium"/>
                <a:sym typeface="Agenda Medium"/>
              </a:endParaRPr>
            </a:p>
          </p:txBody>
        </p:sp>
      </p:grpSp>
      <p:grpSp>
        <p:nvGrpSpPr>
          <p:cNvPr id="89" name="Group 89"/>
          <p:cNvGrpSpPr/>
          <p:nvPr/>
        </p:nvGrpSpPr>
        <p:grpSpPr>
          <a:xfrm>
            <a:off x="3399851" y="8183930"/>
            <a:ext cx="4805769" cy="1879855"/>
            <a:chOff x="0" y="0"/>
            <a:chExt cx="1265717" cy="495106"/>
          </a:xfrm>
        </p:grpSpPr>
        <p:sp>
          <p:nvSpPr>
            <p:cNvPr id="90" name="Freeform 90"/>
            <p:cNvSpPr/>
            <p:nvPr/>
          </p:nvSpPr>
          <p:spPr>
            <a:xfrm>
              <a:off x="0" y="0"/>
              <a:ext cx="1265717" cy="495106"/>
            </a:xfrm>
            <a:custGeom>
              <a:avLst/>
              <a:gdLst/>
              <a:ahLst/>
              <a:cxnLst/>
              <a:rect l="l" t="t" r="r" b="b"/>
              <a:pathLst>
                <a:path w="1265717" h="495106">
                  <a:moveTo>
                    <a:pt x="0" y="0"/>
                  </a:moveTo>
                  <a:lnTo>
                    <a:pt x="1265717" y="0"/>
                  </a:lnTo>
                  <a:lnTo>
                    <a:pt x="1265717" y="495106"/>
                  </a:lnTo>
                  <a:lnTo>
                    <a:pt x="0" y="495106"/>
                  </a:lnTo>
                  <a:close/>
                </a:path>
              </a:pathLst>
            </a:custGeom>
            <a:solidFill>
              <a:srgbClr val="E6E7E8"/>
            </a:solidFill>
          </p:spPr>
        </p:sp>
        <p:sp>
          <p:nvSpPr>
            <p:cNvPr id="91" name="TextBox 91"/>
            <p:cNvSpPr txBox="1"/>
            <p:nvPr/>
          </p:nvSpPr>
          <p:spPr>
            <a:xfrm>
              <a:off x="0" y="-19050"/>
              <a:ext cx="1265717" cy="514156"/>
            </a:xfrm>
            <a:prstGeom prst="rect">
              <a:avLst/>
            </a:prstGeom>
          </p:spPr>
          <p:txBody>
            <a:bodyPr lIns="50800" tIns="50800" rIns="50800" bIns="50800" rtlCol="0" anchor="ctr"/>
            <a:lstStyle/>
            <a:p>
              <a:pPr marL="302261" lvl="1" indent="-151130" algn="l">
                <a:lnSpc>
                  <a:spcPts val="1736"/>
                </a:lnSpc>
                <a:buFont typeface="Arial"/>
                <a:buChar char="•"/>
              </a:pPr>
              <a:r>
                <a:rPr lang="en-US" sz="1400">
                  <a:solidFill>
                    <a:srgbClr val="000000"/>
                  </a:solidFill>
                  <a:latin typeface="Agenda Medium"/>
                  <a:ea typeface="Agenda Medium"/>
                  <a:cs typeface="Agenda Medium"/>
                  <a:sym typeface="Agenda Medium"/>
                </a:rPr>
                <a:t>Minimization of carbon footprint through use of CNG fleet rather than fossil fuel powered vehicles</a:t>
              </a:r>
            </a:p>
            <a:p>
              <a:pPr marL="302261" lvl="1" indent="-151130" algn="l">
                <a:lnSpc>
                  <a:spcPts val="1736"/>
                </a:lnSpc>
                <a:buFont typeface="Arial"/>
                <a:buChar char="•"/>
              </a:pPr>
              <a:r>
                <a:rPr lang="en-US" sz="1400">
                  <a:solidFill>
                    <a:srgbClr val="000000"/>
                  </a:solidFill>
                  <a:latin typeface="Agenda Medium"/>
                  <a:ea typeface="Agenda Medium"/>
                  <a:cs typeface="Agenda Medium"/>
                  <a:sym typeface="Agenda Medium"/>
                </a:rPr>
                <a:t>In the process of transitioning to a completely electric fleet</a:t>
              </a:r>
            </a:p>
            <a:p>
              <a:pPr marL="302261" lvl="1" indent="-151130" algn="l">
                <a:lnSpc>
                  <a:spcPts val="1736"/>
                </a:lnSpc>
                <a:buFont typeface="Arial"/>
                <a:buChar char="•"/>
              </a:pPr>
              <a:r>
                <a:rPr lang="en-US" sz="1400">
                  <a:solidFill>
                    <a:srgbClr val="000000"/>
                  </a:solidFill>
                  <a:latin typeface="Agenda Medium"/>
                  <a:ea typeface="Agenda Medium"/>
                  <a:cs typeface="Agenda Medium"/>
                  <a:sym typeface="Agenda Medium"/>
                </a:rPr>
                <a:t>Establishment of systems and processes to monitor resource consumption (energy, water, waste) of operations in order to optimize resource utilization.</a:t>
              </a:r>
            </a:p>
            <a:p>
              <a:pPr algn="l">
                <a:lnSpc>
                  <a:spcPts val="1736"/>
                </a:lnSpc>
              </a:pPr>
              <a:endParaRPr lang="en-US" sz="1400">
                <a:solidFill>
                  <a:srgbClr val="000000"/>
                </a:solidFill>
                <a:latin typeface="Agenda Medium"/>
                <a:ea typeface="Agenda Medium"/>
                <a:cs typeface="Agenda Medium"/>
                <a:sym typeface="Agenda Medium"/>
              </a:endParaRPr>
            </a:p>
          </p:txBody>
        </p:sp>
      </p:grpSp>
      <p:sp>
        <p:nvSpPr>
          <p:cNvPr id="92" name="TextBox 92"/>
          <p:cNvSpPr txBox="1"/>
          <p:nvPr/>
        </p:nvSpPr>
        <p:spPr>
          <a:xfrm>
            <a:off x="6748879" y="106709"/>
            <a:ext cx="4790242" cy="415417"/>
          </a:xfrm>
          <a:prstGeom prst="rect">
            <a:avLst/>
          </a:prstGeom>
        </p:spPr>
        <p:txBody>
          <a:bodyPr lIns="0" tIns="0" rIns="0" bIns="0" rtlCol="0" anchor="t">
            <a:spAutoFit/>
          </a:bodyPr>
          <a:lstStyle/>
          <a:p>
            <a:pPr algn="ctr">
              <a:lnSpc>
                <a:spcPts val="3223"/>
              </a:lnSpc>
              <a:spcBef>
                <a:spcPct val="0"/>
              </a:spcBef>
            </a:pPr>
            <a:r>
              <a:rPr lang="en-US" sz="2599" b="1">
                <a:solidFill>
                  <a:srgbClr val="000000"/>
                </a:solidFill>
                <a:latin typeface="Agenda Bold"/>
                <a:ea typeface="Agenda Bold"/>
                <a:cs typeface="Agenda Bold"/>
                <a:sym typeface="Agenda Bold"/>
              </a:rPr>
              <a:t>OUR SUSTAINABILITY BLUEPRINT</a:t>
            </a:r>
          </a:p>
        </p:txBody>
      </p:sp>
      <p:grpSp>
        <p:nvGrpSpPr>
          <p:cNvPr id="93" name="Group 93"/>
          <p:cNvGrpSpPr/>
          <p:nvPr/>
        </p:nvGrpSpPr>
        <p:grpSpPr>
          <a:xfrm>
            <a:off x="8415275" y="8368364"/>
            <a:ext cx="5037556" cy="1593128"/>
            <a:chOff x="0" y="0"/>
            <a:chExt cx="1326764" cy="419589"/>
          </a:xfrm>
        </p:grpSpPr>
        <p:sp>
          <p:nvSpPr>
            <p:cNvPr id="94" name="Freeform 94"/>
            <p:cNvSpPr/>
            <p:nvPr/>
          </p:nvSpPr>
          <p:spPr>
            <a:xfrm>
              <a:off x="0" y="0"/>
              <a:ext cx="1326764" cy="419589"/>
            </a:xfrm>
            <a:custGeom>
              <a:avLst/>
              <a:gdLst/>
              <a:ahLst/>
              <a:cxnLst/>
              <a:rect l="l" t="t" r="r" b="b"/>
              <a:pathLst>
                <a:path w="1326764" h="419589">
                  <a:moveTo>
                    <a:pt x="0" y="0"/>
                  </a:moveTo>
                  <a:lnTo>
                    <a:pt x="1326764" y="0"/>
                  </a:lnTo>
                  <a:lnTo>
                    <a:pt x="1326764" y="419589"/>
                  </a:lnTo>
                  <a:lnTo>
                    <a:pt x="0" y="419589"/>
                  </a:lnTo>
                  <a:close/>
                </a:path>
              </a:pathLst>
            </a:custGeom>
            <a:solidFill>
              <a:srgbClr val="E6E7E8"/>
            </a:solidFill>
          </p:spPr>
        </p:sp>
        <p:sp>
          <p:nvSpPr>
            <p:cNvPr id="95" name="TextBox 95"/>
            <p:cNvSpPr txBox="1"/>
            <p:nvPr/>
          </p:nvSpPr>
          <p:spPr>
            <a:xfrm>
              <a:off x="0" y="-19050"/>
              <a:ext cx="1326764" cy="438639"/>
            </a:xfrm>
            <a:prstGeom prst="rect">
              <a:avLst/>
            </a:prstGeom>
          </p:spPr>
          <p:txBody>
            <a:bodyPr lIns="50800" tIns="50800" rIns="50800" bIns="50800" rtlCol="0" anchor="ctr"/>
            <a:lstStyle/>
            <a:p>
              <a:pPr marL="302261" lvl="1" indent="-151130" algn="l">
                <a:lnSpc>
                  <a:spcPts val="1736"/>
                </a:lnSpc>
                <a:buFont typeface="Arial"/>
                <a:buChar char="•"/>
              </a:pPr>
              <a:r>
                <a:rPr lang="en-US" sz="1400">
                  <a:solidFill>
                    <a:srgbClr val="000000"/>
                  </a:solidFill>
                  <a:latin typeface="Agenda Medium"/>
                  <a:ea typeface="Agenda Medium"/>
                  <a:cs typeface="Agenda Medium"/>
                  <a:sym typeface="Agenda Medium"/>
                </a:rPr>
                <a:t>Formalization of policies and systems to uphold highest ethical standards, going beyond compliance and towards ESG leadership</a:t>
              </a:r>
            </a:p>
            <a:p>
              <a:pPr marL="302261" lvl="1" indent="-151130" algn="l">
                <a:lnSpc>
                  <a:spcPts val="1736"/>
                </a:lnSpc>
                <a:buFont typeface="Arial"/>
                <a:buChar char="•"/>
              </a:pPr>
              <a:r>
                <a:rPr lang="en-US" sz="1400">
                  <a:solidFill>
                    <a:srgbClr val="000000"/>
                  </a:solidFill>
                  <a:latin typeface="Agenda Medium"/>
                  <a:ea typeface="Agenda Medium"/>
                  <a:cs typeface="Agenda Medium"/>
                  <a:sym typeface="Agenda Medium"/>
                </a:rPr>
                <a:t>Establishment of a robust ESG governance and policy structure to effectively drive ESG throughout the organization</a:t>
              </a:r>
            </a:p>
            <a:p>
              <a:pPr algn="l">
                <a:lnSpc>
                  <a:spcPts val="1736"/>
                </a:lnSpc>
              </a:pPr>
              <a:endParaRPr lang="en-US" sz="1400">
                <a:solidFill>
                  <a:srgbClr val="000000"/>
                </a:solidFill>
                <a:latin typeface="Agenda Medium"/>
                <a:ea typeface="Agenda Medium"/>
                <a:cs typeface="Agenda Medium"/>
                <a:sym typeface="Agenda Medium"/>
              </a:endParaRPr>
            </a:p>
          </p:txBody>
        </p:sp>
      </p:grpSp>
      <p:grpSp>
        <p:nvGrpSpPr>
          <p:cNvPr id="96" name="Group 96"/>
          <p:cNvGrpSpPr/>
          <p:nvPr/>
        </p:nvGrpSpPr>
        <p:grpSpPr>
          <a:xfrm>
            <a:off x="13648379" y="8366325"/>
            <a:ext cx="4534148" cy="1595166"/>
            <a:chOff x="0" y="0"/>
            <a:chExt cx="1194179" cy="420126"/>
          </a:xfrm>
        </p:grpSpPr>
        <p:sp>
          <p:nvSpPr>
            <p:cNvPr id="97" name="Freeform 97"/>
            <p:cNvSpPr/>
            <p:nvPr/>
          </p:nvSpPr>
          <p:spPr>
            <a:xfrm>
              <a:off x="0" y="0"/>
              <a:ext cx="1194179" cy="420126"/>
            </a:xfrm>
            <a:custGeom>
              <a:avLst/>
              <a:gdLst/>
              <a:ahLst/>
              <a:cxnLst/>
              <a:rect l="l" t="t" r="r" b="b"/>
              <a:pathLst>
                <a:path w="1194179" h="420126">
                  <a:moveTo>
                    <a:pt x="0" y="0"/>
                  </a:moveTo>
                  <a:lnTo>
                    <a:pt x="1194179" y="0"/>
                  </a:lnTo>
                  <a:lnTo>
                    <a:pt x="1194179" y="420126"/>
                  </a:lnTo>
                  <a:lnTo>
                    <a:pt x="0" y="420126"/>
                  </a:lnTo>
                  <a:close/>
                </a:path>
              </a:pathLst>
            </a:custGeom>
            <a:solidFill>
              <a:srgbClr val="E6E7E8"/>
            </a:solidFill>
          </p:spPr>
        </p:sp>
        <p:sp>
          <p:nvSpPr>
            <p:cNvPr id="98" name="TextBox 98"/>
            <p:cNvSpPr txBox="1"/>
            <p:nvPr/>
          </p:nvSpPr>
          <p:spPr>
            <a:xfrm>
              <a:off x="0" y="-19050"/>
              <a:ext cx="1194179" cy="439176"/>
            </a:xfrm>
            <a:prstGeom prst="rect">
              <a:avLst/>
            </a:prstGeom>
          </p:spPr>
          <p:txBody>
            <a:bodyPr lIns="50800" tIns="50800" rIns="50800" bIns="50800" rtlCol="0" anchor="ctr"/>
            <a:lstStyle/>
            <a:p>
              <a:pPr marL="302261" lvl="1" indent="-151130" algn="just">
                <a:lnSpc>
                  <a:spcPts val="1736"/>
                </a:lnSpc>
                <a:buFont typeface="Arial"/>
                <a:buChar char="•"/>
              </a:pPr>
              <a:r>
                <a:rPr lang="en-US" sz="1400">
                  <a:solidFill>
                    <a:srgbClr val="000000"/>
                  </a:solidFill>
                  <a:latin typeface="Agenda Medium"/>
                  <a:ea typeface="Agenda Medium"/>
                  <a:cs typeface="Agenda Medium"/>
                  <a:sym typeface="Agenda Medium"/>
                </a:rPr>
                <a:t>Health &amp; Safety Initiatives -for Drivers &amp; Employees</a:t>
              </a:r>
            </a:p>
            <a:p>
              <a:pPr marL="302261" lvl="1" indent="-151130" algn="just">
                <a:lnSpc>
                  <a:spcPts val="1736"/>
                </a:lnSpc>
                <a:buFont typeface="Arial"/>
                <a:buChar char="•"/>
              </a:pPr>
              <a:r>
                <a:rPr lang="en-US" sz="1400">
                  <a:solidFill>
                    <a:srgbClr val="000000"/>
                  </a:solidFill>
                  <a:latin typeface="Agenda Medium"/>
                  <a:ea typeface="Agenda Medium"/>
                  <a:cs typeface="Agenda Medium"/>
                  <a:sym typeface="Agenda Medium"/>
                </a:rPr>
                <a:t>Well-being initiatives - for Drivers &amp; Employees</a:t>
              </a:r>
            </a:p>
            <a:p>
              <a:pPr marL="302261" lvl="1" indent="-151130" algn="just">
                <a:lnSpc>
                  <a:spcPts val="1736"/>
                </a:lnSpc>
                <a:buFont typeface="Arial"/>
                <a:buChar char="•"/>
              </a:pPr>
              <a:r>
                <a:rPr lang="en-US" sz="1400">
                  <a:solidFill>
                    <a:srgbClr val="000000"/>
                  </a:solidFill>
                  <a:latin typeface="Agenda Medium"/>
                  <a:ea typeface="Agenda Medium"/>
                  <a:cs typeface="Agenda Medium"/>
                  <a:sym typeface="Agenda Medium"/>
                </a:rPr>
                <a:t>Corporate Social Responsibility Initiatives</a:t>
              </a:r>
            </a:p>
            <a:p>
              <a:pPr marL="302261" lvl="1" indent="-151130" algn="just">
                <a:lnSpc>
                  <a:spcPts val="1736"/>
                </a:lnSpc>
                <a:buFont typeface="Arial"/>
                <a:buChar char="•"/>
              </a:pPr>
              <a:r>
                <a:rPr lang="en-US" sz="1400">
                  <a:solidFill>
                    <a:srgbClr val="000000"/>
                  </a:solidFill>
                  <a:latin typeface="Agenda Medium"/>
                  <a:ea typeface="Agenda Medium"/>
                  <a:cs typeface="Agenda Medium"/>
                  <a:sym typeface="Agenda Medium"/>
                </a:rPr>
                <a:t>Investor and Customer Relationships </a:t>
              </a:r>
            </a:p>
            <a:p>
              <a:pPr algn="just">
                <a:lnSpc>
                  <a:spcPts val="1736"/>
                </a:lnSpc>
              </a:pPr>
              <a:endParaRPr lang="en-US" sz="1400">
                <a:solidFill>
                  <a:srgbClr val="000000"/>
                </a:solidFill>
                <a:latin typeface="Agenda Medium"/>
                <a:ea typeface="Agenda Medium"/>
                <a:cs typeface="Agenda Medium"/>
                <a:sym typeface="Agenda Medium"/>
              </a:endParaRPr>
            </a:p>
          </p:txBody>
        </p:sp>
      </p:grpSp>
      <p:sp>
        <p:nvSpPr>
          <p:cNvPr id="99" name="TextBox 99"/>
          <p:cNvSpPr txBox="1"/>
          <p:nvPr/>
        </p:nvSpPr>
        <p:spPr>
          <a:xfrm>
            <a:off x="641315" y="961551"/>
            <a:ext cx="2253695" cy="258572"/>
          </a:xfrm>
          <a:prstGeom prst="rect">
            <a:avLst/>
          </a:prstGeom>
        </p:spPr>
        <p:txBody>
          <a:bodyPr lIns="0" tIns="0" rIns="0" bIns="0" rtlCol="0" anchor="t">
            <a:spAutoFit/>
          </a:bodyPr>
          <a:lstStyle/>
          <a:p>
            <a:pPr algn="ctr">
              <a:lnSpc>
                <a:spcPts val="1983"/>
              </a:lnSpc>
              <a:spcBef>
                <a:spcPct val="0"/>
              </a:spcBef>
            </a:pPr>
            <a:r>
              <a:rPr lang="en-US" sz="1599" b="1">
                <a:solidFill>
                  <a:srgbClr val="FFFFFF"/>
                </a:solidFill>
                <a:latin typeface="Agenda Bold"/>
                <a:ea typeface="Agenda Bold"/>
                <a:cs typeface="Agenda Bold"/>
                <a:sym typeface="Agenda Bold"/>
              </a:rPr>
              <a:t>PURPOSE</a:t>
            </a:r>
          </a:p>
        </p:txBody>
      </p:sp>
      <p:sp>
        <p:nvSpPr>
          <p:cNvPr id="100" name="TextBox 100"/>
          <p:cNvSpPr txBox="1"/>
          <p:nvPr/>
        </p:nvSpPr>
        <p:spPr>
          <a:xfrm>
            <a:off x="641315" y="2824876"/>
            <a:ext cx="2253695" cy="258572"/>
          </a:xfrm>
          <a:prstGeom prst="rect">
            <a:avLst/>
          </a:prstGeom>
        </p:spPr>
        <p:txBody>
          <a:bodyPr lIns="0" tIns="0" rIns="0" bIns="0" rtlCol="0" anchor="t">
            <a:spAutoFit/>
          </a:bodyPr>
          <a:lstStyle/>
          <a:p>
            <a:pPr algn="ctr">
              <a:lnSpc>
                <a:spcPts val="1983"/>
              </a:lnSpc>
              <a:spcBef>
                <a:spcPct val="0"/>
              </a:spcBef>
            </a:pPr>
            <a:r>
              <a:rPr lang="en-US" sz="1599" b="1">
                <a:solidFill>
                  <a:srgbClr val="FFFFFF"/>
                </a:solidFill>
                <a:latin typeface="Agenda Bold"/>
                <a:ea typeface="Agenda Bold"/>
                <a:cs typeface="Agenda Bold"/>
                <a:sym typeface="Agenda Bold"/>
              </a:rPr>
              <a:t>STRATEGIC PILLARS</a:t>
            </a:r>
          </a:p>
        </p:txBody>
      </p:sp>
      <p:sp>
        <p:nvSpPr>
          <p:cNvPr id="101" name="TextBox 101"/>
          <p:cNvSpPr txBox="1"/>
          <p:nvPr/>
        </p:nvSpPr>
        <p:spPr>
          <a:xfrm>
            <a:off x="679415" y="4742334"/>
            <a:ext cx="2253695" cy="258572"/>
          </a:xfrm>
          <a:prstGeom prst="rect">
            <a:avLst/>
          </a:prstGeom>
        </p:spPr>
        <p:txBody>
          <a:bodyPr lIns="0" tIns="0" rIns="0" bIns="0" rtlCol="0" anchor="t">
            <a:spAutoFit/>
          </a:bodyPr>
          <a:lstStyle/>
          <a:p>
            <a:pPr algn="ctr">
              <a:lnSpc>
                <a:spcPts val="1983"/>
              </a:lnSpc>
              <a:spcBef>
                <a:spcPct val="0"/>
              </a:spcBef>
            </a:pPr>
            <a:r>
              <a:rPr lang="en-US" sz="1599" b="1">
                <a:solidFill>
                  <a:srgbClr val="FFFFFF"/>
                </a:solidFill>
                <a:latin typeface="Agenda Bold"/>
                <a:ea typeface="Agenda Bold"/>
                <a:cs typeface="Agenda Bold"/>
                <a:sym typeface="Agenda Bold"/>
              </a:rPr>
              <a:t>FOCUS AREAS</a:t>
            </a:r>
          </a:p>
        </p:txBody>
      </p:sp>
      <p:sp>
        <p:nvSpPr>
          <p:cNvPr id="102" name="TextBox 102"/>
          <p:cNvSpPr txBox="1"/>
          <p:nvPr/>
        </p:nvSpPr>
        <p:spPr>
          <a:xfrm>
            <a:off x="4531955" y="2705100"/>
            <a:ext cx="2482572" cy="258572"/>
          </a:xfrm>
          <a:prstGeom prst="rect">
            <a:avLst/>
          </a:prstGeom>
        </p:spPr>
        <p:txBody>
          <a:bodyPr lIns="0" tIns="0" rIns="0" bIns="0" rtlCol="0" anchor="t">
            <a:spAutoFit/>
          </a:bodyPr>
          <a:lstStyle/>
          <a:p>
            <a:pPr algn="ctr">
              <a:lnSpc>
                <a:spcPts val="1983"/>
              </a:lnSpc>
              <a:spcBef>
                <a:spcPct val="0"/>
              </a:spcBef>
            </a:pPr>
            <a:r>
              <a:rPr lang="en-US" sz="1599" b="1" dirty="0">
                <a:solidFill>
                  <a:srgbClr val="000000"/>
                </a:solidFill>
                <a:latin typeface="Agenda Bold"/>
                <a:ea typeface="Agenda Bold"/>
                <a:cs typeface="Agenda Bold"/>
                <a:sym typeface="Agenda Bold"/>
              </a:rPr>
              <a:t>Environmental Sustainability</a:t>
            </a:r>
          </a:p>
        </p:txBody>
      </p:sp>
      <p:sp>
        <p:nvSpPr>
          <p:cNvPr id="103" name="TextBox 103"/>
          <p:cNvSpPr txBox="1"/>
          <p:nvPr/>
        </p:nvSpPr>
        <p:spPr>
          <a:xfrm>
            <a:off x="8651473" y="2790421"/>
            <a:ext cx="4801359" cy="258572"/>
          </a:xfrm>
          <a:prstGeom prst="rect">
            <a:avLst/>
          </a:prstGeom>
        </p:spPr>
        <p:txBody>
          <a:bodyPr lIns="0" tIns="0" rIns="0" bIns="0" rtlCol="0" anchor="t">
            <a:spAutoFit/>
          </a:bodyPr>
          <a:lstStyle/>
          <a:p>
            <a:pPr algn="ctr">
              <a:lnSpc>
                <a:spcPts val="1983"/>
              </a:lnSpc>
              <a:spcBef>
                <a:spcPct val="0"/>
              </a:spcBef>
            </a:pPr>
            <a:r>
              <a:rPr lang="en-US" sz="1599" b="1">
                <a:solidFill>
                  <a:srgbClr val="000000"/>
                </a:solidFill>
                <a:latin typeface="Agenda Bold"/>
                <a:ea typeface="Agenda Bold"/>
                <a:cs typeface="Agenda Bold"/>
                <a:sym typeface="Agenda Bold"/>
              </a:rPr>
              <a:t>Sustainable Governance</a:t>
            </a:r>
          </a:p>
        </p:txBody>
      </p:sp>
      <p:grpSp>
        <p:nvGrpSpPr>
          <p:cNvPr id="104" name="Group 104"/>
          <p:cNvGrpSpPr/>
          <p:nvPr/>
        </p:nvGrpSpPr>
        <p:grpSpPr>
          <a:xfrm>
            <a:off x="3347143" y="3476941"/>
            <a:ext cx="4938207" cy="765073"/>
            <a:chOff x="0" y="0"/>
            <a:chExt cx="1300598" cy="201501"/>
          </a:xfrm>
        </p:grpSpPr>
        <p:sp>
          <p:nvSpPr>
            <p:cNvPr id="105" name="Freeform 105"/>
            <p:cNvSpPr/>
            <p:nvPr/>
          </p:nvSpPr>
          <p:spPr>
            <a:xfrm>
              <a:off x="0" y="0"/>
              <a:ext cx="1300598" cy="201501"/>
            </a:xfrm>
            <a:custGeom>
              <a:avLst/>
              <a:gdLst/>
              <a:ahLst/>
              <a:cxnLst/>
              <a:rect l="l" t="t" r="r" b="b"/>
              <a:pathLst>
                <a:path w="1300598" h="201501">
                  <a:moveTo>
                    <a:pt x="0" y="0"/>
                  </a:moveTo>
                  <a:lnTo>
                    <a:pt x="1300598" y="0"/>
                  </a:lnTo>
                  <a:lnTo>
                    <a:pt x="1300598" y="201501"/>
                  </a:lnTo>
                  <a:lnTo>
                    <a:pt x="0" y="201501"/>
                  </a:lnTo>
                  <a:close/>
                </a:path>
              </a:pathLst>
            </a:custGeom>
            <a:solidFill>
              <a:srgbClr val="E6E7E8"/>
            </a:solidFill>
          </p:spPr>
        </p:sp>
        <p:sp>
          <p:nvSpPr>
            <p:cNvPr id="106" name="TextBox 106"/>
            <p:cNvSpPr txBox="1"/>
            <p:nvPr/>
          </p:nvSpPr>
          <p:spPr>
            <a:xfrm>
              <a:off x="0" y="-19050"/>
              <a:ext cx="1300598" cy="220551"/>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Advancing eco-consciousness by transitioning to electric vehicles, curbing carbon emissions.</a:t>
              </a:r>
            </a:p>
            <a:p>
              <a:pPr algn="ctr">
                <a:lnSpc>
                  <a:spcPts val="1736"/>
                </a:lnSpc>
              </a:pPr>
              <a:endParaRPr lang="en-US" sz="1400">
                <a:solidFill>
                  <a:srgbClr val="000000"/>
                </a:solidFill>
                <a:latin typeface="Agenda Medium"/>
                <a:ea typeface="Agenda Medium"/>
                <a:cs typeface="Agenda Medium"/>
                <a:sym typeface="Agenda Medium"/>
              </a:endParaRPr>
            </a:p>
          </p:txBody>
        </p:sp>
      </p:grpSp>
      <p:sp>
        <p:nvSpPr>
          <p:cNvPr id="107" name="TextBox 107"/>
          <p:cNvSpPr txBox="1"/>
          <p:nvPr/>
        </p:nvSpPr>
        <p:spPr>
          <a:xfrm>
            <a:off x="13952856" y="2752261"/>
            <a:ext cx="4245368" cy="258572"/>
          </a:xfrm>
          <a:prstGeom prst="rect">
            <a:avLst/>
          </a:prstGeom>
        </p:spPr>
        <p:txBody>
          <a:bodyPr lIns="0" tIns="0" rIns="0" bIns="0" rtlCol="0" anchor="t">
            <a:spAutoFit/>
          </a:bodyPr>
          <a:lstStyle/>
          <a:p>
            <a:pPr algn="ctr">
              <a:lnSpc>
                <a:spcPts val="1983"/>
              </a:lnSpc>
              <a:spcBef>
                <a:spcPct val="0"/>
              </a:spcBef>
            </a:pPr>
            <a:r>
              <a:rPr lang="en-US" sz="1599" b="1">
                <a:solidFill>
                  <a:srgbClr val="000000"/>
                </a:solidFill>
                <a:latin typeface="Agenda Bold"/>
                <a:ea typeface="Agenda Bold"/>
                <a:cs typeface="Agenda Bold"/>
                <a:sym typeface="Agenda Bold"/>
              </a:rPr>
              <a:t>Strategic Partnerships</a:t>
            </a:r>
          </a:p>
        </p:txBody>
      </p:sp>
      <p:grpSp>
        <p:nvGrpSpPr>
          <p:cNvPr id="108" name="Group 108"/>
          <p:cNvGrpSpPr/>
          <p:nvPr/>
        </p:nvGrpSpPr>
        <p:grpSpPr>
          <a:xfrm>
            <a:off x="3461308" y="7180375"/>
            <a:ext cx="4771512" cy="784480"/>
            <a:chOff x="0" y="0"/>
            <a:chExt cx="1256694" cy="206612"/>
          </a:xfrm>
        </p:grpSpPr>
        <p:sp>
          <p:nvSpPr>
            <p:cNvPr id="109" name="Freeform 109"/>
            <p:cNvSpPr/>
            <p:nvPr/>
          </p:nvSpPr>
          <p:spPr>
            <a:xfrm>
              <a:off x="0" y="0"/>
              <a:ext cx="1256694" cy="206612"/>
            </a:xfrm>
            <a:custGeom>
              <a:avLst/>
              <a:gdLst/>
              <a:ahLst/>
              <a:cxnLst/>
              <a:rect l="l" t="t" r="r" b="b"/>
              <a:pathLst>
                <a:path w="1256694" h="206612">
                  <a:moveTo>
                    <a:pt x="0" y="0"/>
                  </a:moveTo>
                  <a:lnTo>
                    <a:pt x="1256694" y="0"/>
                  </a:lnTo>
                  <a:lnTo>
                    <a:pt x="1256694" y="206612"/>
                  </a:lnTo>
                  <a:lnTo>
                    <a:pt x="0" y="206612"/>
                  </a:lnTo>
                  <a:close/>
                </a:path>
              </a:pathLst>
            </a:custGeom>
            <a:solidFill>
              <a:srgbClr val="E6E7E8"/>
            </a:solidFill>
          </p:spPr>
        </p:sp>
        <p:sp>
          <p:nvSpPr>
            <p:cNvPr id="110" name="TextBox 110"/>
            <p:cNvSpPr txBox="1"/>
            <p:nvPr/>
          </p:nvSpPr>
          <p:spPr>
            <a:xfrm>
              <a:off x="0" y="-19050"/>
              <a:ext cx="1256694" cy="225662"/>
            </a:xfrm>
            <a:prstGeom prst="rect">
              <a:avLst/>
            </a:prstGeom>
          </p:spPr>
          <p:txBody>
            <a:bodyPr lIns="50800" tIns="50800" rIns="50800" bIns="50800" rtlCol="0" anchor="ctr"/>
            <a:lstStyle/>
            <a:p>
              <a:pPr algn="ctr">
                <a:lnSpc>
                  <a:spcPts val="1736"/>
                </a:lnSpc>
              </a:pPr>
              <a:r>
                <a:rPr lang="en-US" sz="1400">
                  <a:solidFill>
                    <a:srgbClr val="000000"/>
                  </a:solidFill>
                  <a:latin typeface="Agenda Medium"/>
                  <a:ea typeface="Agenda Medium"/>
                  <a:cs typeface="Agenda Medium"/>
                  <a:sym typeface="Agenda Medium"/>
                </a:rPr>
                <a:t>EHS Policy, Responsible Procurement Policy, Supplier Code of Conduct </a:t>
              </a:r>
            </a:p>
            <a:p>
              <a:pPr algn="ctr">
                <a:lnSpc>
                  <a:spcPts val="1736"/>
                </a:lnSpc>
              </a:pPr>
              <a:endParaRPr lang="en-US" sz="1400">
                <a:solidFill>
                  <a:srgbClr val="000000"/>
                </a:solidFill>
                <a:latin typeface="Agenda Medium"/>
                <a:ea typeface="Agenda Medium"/>
                <a:cs typeface="Agenda Medium"/>
                <a:sym typeface="Agenda Medium"/>
              </a:endParaRPr>
            </a:p>
          </p:txBody>
        </p:sp>
      </p:grpSp>
      <p:sp>
        <p:nvSpPr>
          <p:cNvPr id="111" name="TextBox 111"/>
          <p:cNvSpPr txBox="1"/>
          <p:nvPr/>
        </p:nvSpPr>
        <p:spPr>
          <a:xfrm>
            <a:off x="641315" y="1794722"/>
            <a:ext cx="2253695" cy="506222"/>
          </a:xfrm>
          <a:prstGeom prst="rect">
            <a:avLst/>
          </a:prstGeom>
        </p:spPr>
        <p:txBody>
          <a:bodyPr lIns="0" tIns="0" rIns="0" bIns="0" rtlCol="0" anchor="t">
            <a:spAutoFit/>
          </a:bodyPr>
          <a:lstStyle/>
          <a:p>
            <a:pPr algn="ctr">
              <a:lnSpc>
                <a:spcPts val="1984"/>
              </a:lnSpc>
              <a:spcBef>
                <a:spcPct val="0"/>
              </a:spcBef>
            </a:pPr>
            <a:r>
              <a:rPr lang="en-US" sz="1600" b="1">
                <a:solidFill>
                  <a:srgbClr val="FFFFFF"/>
                </a:solidFill>
                <a:latin typeface="Agenda Bold"/>
                <a:ea typeface="Agenda Bold"/>
                <a:cs typeface="Agenda Bold"/>
                <a:sym typeface="Agenda Bold"/>
              </a:rPr>
              <a:t>SUSTAINABILITY STRATEGY</a:t>
            </a:r>
          </a:p>
        </p:txBody>
      </p:sp>
      <p:sp>
        <p:nvSpPr>
          <p:cNvPr id="112" name="TextBox 112"/>
          <p:cNvSpPr txBox="1"/>
          <p:nvPr/>
        </p:nvSpPr>
        <p:spPr>
          <a:xfrm>
            <a:off x="641315" y="6069150"/>
            <a:ext cx="2253695" cy="314198"/>
          </a:xfrm>
          <a:prstGeom prst="rect">
            <a:avLst/>
          </a:prstGeom>
        </p:spPr>
        <p:txBody>
          <a:bodyPr lIns="0" tIns="0" rIns="0" bIns="0" rtlCol="0" anchor="t">
            <a:spAutoFit/>
          </a:bodyPr>
          <a:lstStyle/>
          <a:p>
            <a:pPr algn="ctr">
              <a:lnSpc>
                <a:spcPts val="2355"/>
              </a:lnSpc>
              <a:spcBef>
                <a:spcPct val="0"/>
              </a:spcBef>
            </a:pPr>
            <a:endParaRPr/>
          </a:p>
        </p:txBody>
      </p:sp>
      <p:sp>
        <p:nvSpPr>
          <p:cNvPr id="113" name="TextBox 113"/>
          <p:cNvSpPr txBox="1"/>
          <p:nvPr/>
        </p:nvSpPr>
        <p:spPr>
          <a:xfrm>
            <a:off x="679415" y="7346494"/>
            <a:ext cx="2253695" cy="258572"/>
          </a:xfrm>
          <a:prstGeom prst="rect">
            <a:avLst/>
          </a:prstGeom>
        </p:spPr>
        <p:txBody>
          <a:bodyPr lIns="0" tIns="0" rIns="0" bIns="0" rtlCol="0" anchor="t">
            <a:spAutoFit/>
          </a:bodyPr>
          <a:lstStyle/>
          <a:p>
            <a:pPr algn="ctr">
              <a:lnSpc>
                <a:spcPts val="1984"/>
              </a:lnSpc>
              <a:spcBef>
                <a:spcPct val="0"/>
              </a:spcBef>
            </a:pPr>
            <a:r>
              <a:rPr lang="en-US" sz="1600" b="1">
                <a:solidFill>
                  <a:srgbClr val="FFFFFF"/>
                </a:solidFill>
                <a:latin typeface="Agenda Bold"/>
                <a:ea typeface="Agenda Bold"/>
                <a:cs typeface="Agenda Bold"/>
                <a:sym typeface="Agenda Bold"/>
              </a:rPr>
              <a:t>POLICIES</a:t>
            </a:r>
          </a:p>
        </p:txBody>
      </p:sp>
      <p:sp>
        <p:nvSpPr>
          <p:cNvPr id="114" name="TextBox 114"/>
          <p:cNvSpPr txBox="1"/>
          <p:nvPr/>
        </p:nvSpPr>
        <p:spPr>
          <a:xfrm>
            <a:off x="641315" y="8389215"/>
            <a:ext cx="2253695" cy="258572"/>
          </a:xfrm>
          <a:prstGeom prst="rect">
            <a:avLst/>
          </a:prstGeom>
        </p:spPr>
        <p:txBody>
          <a:bodyPr lIns="0" tIns="0" rIns="0" bIns="0" rtlCol="0" anchor="t">
            <a:spAutoFit/>
          </a:bodyPr>
          <a:lstStyle/>
          <a:p>
            <a:pPr algn="ctr">
              <a:lnSpc>
                <a:spcPts val="1984"/>
              </a:lnSpc>
              <a:spcBef>
                <a:spcPct val="0"/>
              </a:spcBef>
            </a:pPr>
            <a:r>
              <a:rPr lang="en-US" sz="1600" b="1">
                <a:solidFill>
                  <a:srgbClr val="FFFFFF"/>
                </a:solidFill>
                <a:latin typeface="Agenda Bold"/>
                <a:ea typeface="Agenda Bold"/>
                <a:cs typeface="Agenda Bold"/>
                <a:sym typeface="Agenda Bold"/>
              </a:rPr>
              <a:t>PRACTICES</a:t>
            </a:r>
          </a:p>
        </p:txBody>
      </p:sp>
      <p:sp>
        <p:nvSpPr>
          <p:cNvPr id="115" name="TextBox 115"/>
          <p:cNvSpPr txBox="1"/>
          <p:nvPr/>
        </p:nvSpPr>
        <p:spPr>
          <a:xfrm>
            <a:off x="650840" y="5815194"/>
            <a:ext cx="2253695" cy="258572"/>
          </a:xfrm>
          <a:prstGeom prst="rect">
            <a:avLst/>
          </a:prstGeom>
        </p:spPr>
        <p:txBody>
          <a:bodyPr lIns="0" tIns="0" rIns="0" bIns="0" rtlCol="0" anchor="t">
            <a:spAutoFit/>
          </a:bodyPr>
          <a:lstStyle/>
          <a:p>
            <a:pPr algn="ctr">
              <a:lnSpc>
                <a:spcPts val="1984"/>
              </a:lnSpc>
              <a:spcBef>
                <a:spcPct val="0"/>
              </a:spcBef>
            </a:pPr>
            <a:r>
              <a:rPr lang="en-US" sz="1600" b="1">
                <a:solidFill>
                  <a:srgbClr val="FFFFFF"/>
                </a:solidFill>
                <a:latin typeface="Agenda Bold"/>
                <a:ea typeface="Agenda Bold"/>
                <a:cs typeface="Agenda Bold"/>
                <a:sym typeface="Agenda Bold"/>
              </a:rPr>
              <a:t>OBJECTIVES</a:t>
            </a:r>
          </a:p>
        </p:txBody>
      </p:sp>
      <p:sp>
        <p:nvSpPr>
          <p:cNvPr id="116" name="TextBox 116"/>
          <p:cNvSpPr txBox="1"/>
          <p:nvPr/>
        </p:nvSpPr>
        <p:spPr>
          <a:xfrm>
            <a:off x="641315" y="3615551"/>
            <a:ext cx="2253695" cy="258572"/>
          </a:xfrm>
          <a:prstGeom prst="rect">
            <a:avLst/>
          </a:prstGeom>
        </p:spPr>
        <p:txBody>
          <a:bodyPr lIns="0" tIns="0" rIns="0" bIns="0" rtlCol="0" anchor="t">
            <a:spAutoFit/>
          </a:bodyPr>
          <a:lstStyle/>
          <a:p>
            <a:pPr algn="ctr">
              <a:lnSpc>
                <a:spcPts val="1984"/>
              </a:lnSpc>
              <a:spcBef>
                <a:spcPct val="0"/>
              </a:spcBef>
            </a:pPr>
            <a:r>
              <a:rPr lang="en-US" sz="1600" b="1">
                <a:solidFill>
                  <a:srgbClr val="FFFFFF"/>
                </a:solidFill>
                <a:latin typeface="Agenda Bold"/>
                <a:ea typeface="Agenda Bold"/>
                <a:cs typeface="Agenda Bold"/>
                <a:sym typeface="Agenda Bold"/>
              </a:rPr>
              <a:t>GOALS</a:t>
            </a:r>
          </a:p>
        </p:txBody>
      </p:sp>
      <p:sp>
        <p:nvSpPr>
          <p:cNvPr id="117" name="Freeform 117"/>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2"/>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2" name="Group 2"/>
          <p:cNvGrpSpPr/>
          <p:nvPr/>
        </p:nvGrpSpPr>
        <p:grpSpPr>
          <a:xfrm>
            <a:off x="4738313" y="1760218"/>
            <a:ext cx="13000484" cy="1124032"/>
            <a:chOff x="0" y="0"/>
            <a:chExt cx="3423996" cy="296041"/>
          </a:xfrm>
        </p:grpSpPr>
        <p:sp>
          <p:nvSpPr>
            <p:cNvPr id="3" name="Freeform 3"/>
            <p:cNvSpPr/>
            <p:nvPr/>
          </p:nvSpPr>
          <p:spPr>
            <a:xfrm>
              <a:off x="0" y="0"/>
              <a:ext cx="3423996" cy="296041"/>
            </a:xfrm>
            <a:custGeom>
              <a:avLst/>
              <a:gdLst/>
              <a:ahLst/>
              <a:cxnLst/>
              <a:rect l="l" t="t" r="r" b="b"/>
              <a:pathLst>
                <a:path w="3423996" h="296041">
                  <a:moveTo>
                    <a:pt x="0" y="0"/>
                  </a:moveTo>
                  <a:lnTo>
                    <a:pt x="3423996" y="0"/>
                  </a:lnTo>
                  <a:lnTo>
                    <a:pt x="3423996" y="296041"/>
                  </a:lnTo>
                  <a:lnTo>
                    <a:pt x="0" y="296041"/>
                  </a:lnTo>
                  <a:close/>
                </a:path>
              </a:pathLst>
            </a:custGeom>
            <a:solidFill>
              <a:srgbClr val="E6E7E8"/>
            </a:solidFill>
          </p:spPr>
        </p:sp>
        <p:sp>
          <p:nvSpPr>
            <p:cNvPr id="4" name="TextBox 4"/>
            <p:cNvSpPr txBox="1"/>
            <p:nvPr/>
          </p:nvSpPr>
          <p:spPr>
            <a:xfrm>
              <a:off x="0" y="-19050"/>
              <a:ext cx="3423996" cy="315091"/>
            </a:xfrm>
            <a:prstGeom prst="rect">
              <a:avLst/>
            </a:prstGeom>
          </p:spPr>
          <p:txBody>
            <a:bodyPr lIns="50800" tIns="50800" rIns="50800" bIns="50800" rtlCol="0" anchor="ctr"/>
            <a:lstStyle/>
            <a:p>
              <a:pPr algn="l">
                <a:lnSpc>
                  <a:spcPts val="1983"/>
                </a:lnSpc>
              </a:pPr>
              <a:r>
                <a:rPr lang="en-US" sz="1599">
                  <a:solidFill>
                    <a:srgbClr val="000000"/>
                  </a:solidFill>
                  <a:latin typeface="Agenda Medium"/>
                  <a:ea typeface="Agenda Medium"/>
                  <a:cs typeface="Agenda Medium"/>
                  <a:sym typeface="Agenda Medium"/>
                </a:rPr>
                <a:t>As the largest fleet management company in the country, we are leading by example. We have made a conscious effort to not invest in fossil fuel-powered vehicles. Our 16,500-vehicle strong fleet consists of 15,000 CNG vehicles and 1,500 electric vehicles. </a:t>
              </a:r>
            </a:p>
            <a:p>
              <a:pPr algn="l">
                <a:lnSpc>
                  <a:spcPts val="1983"/>
                </a:lnSpc>
              </a:pPr>
              <a:endParaRPr lang="en-US" sz="1599">
                <a:solidFill>
                  <a:srgbClr val="000000"/>
                </a:solidFill>
                <a:latin typeface="Agenda Medium"/>
                <a:ea typeface="Agenda Medium"/>
                <a:cs typeface="Agenda Medium"/>
                <a:sym typeface="Agenda Medium"/>
              </a:endParaRPr>
            </a:p>
          </p:txBody>
        </p:sp>
      </p:grpSp>
      <p:grpSp>
        <p:nvGrpSpPr>
          <p:cNvPr id="5" name="Group 5"/>
          <p:cNvGrpSpPr/>
          <p:nvPr/>
        </p:nvGrpSpPr>
        <p:grpSpPr>
          <a:xfrm>
            <a:off x="4738313" y="6632763"/>
            <a:ext cx="13000484" cy="1125148"/>
            <a:chOff x="0" y="0"/>
            <a:chExt cx="3423996" cy="296335"/>
          </a:xfrm>
        </p:grpSpPr>
        <p:sp>
          <p:nvSpPr>
            <p:cNvPr id="6" name="Freeform 6"/>
            <p:cNvSpPr/>
            <p:nvPr/>
          </p:nvSpPr>
          <p:spPr>
            <a:xfrm>
              <a:off x="0" y="0"/>
              <a:ext cx="3423996" cy="296335"/>
            </a:xfrm>
            <a:custGeom>
              <a:avLst/>
              <a:gdLst/>
              <a:ahLst/>
              <a:cxnLst/>
              <a:rect l="l" t="t" r="r" b="b"/>
              <a:pathLst>
                <a:path w="3423996" h="296335">
                  <a:moveTo>
                    <a:pt x="0" y="0"/>
                  </a:moveTo>
                  <a:lnTo>
                    <a:pt x="3423996" y="0"/>
                  </a:lnTo>
                  <a:lnTo>
                    <a:pt x="3423996" y="296335"/>
                  </a:lnTo>
                  <a:lnTo>
                    <a:pt x="0" y="296335"/>
                  </a:lnTo>
                  <a:close/>
                </a:path>
              </a:pathLst>
            </a:custGeom>
            <a:solidFill>
              <a:srgbClr val="E6E7E8"/>
            </a:solidFill>
          </p:spPr>
        </p:sp>
        <p:sp>
          <p:nvSpPr>
            <p:cNvPr id="7" name="TextBox 7"/>
            <p:cNvSpPr txBox="1"/>
            <p:nvPr/>
          </p:nvSpPr>
          <p:spPr>
            <a:xfrm>
              <a:off x="0" y="-19050"/>
              <a:ext cx="3423996" cy="315385"/>
            </a:xfrm>
            <a:prstGeom prst="rect">
              <a:avLst/>
            </a:prstGeom>
          </p:spPr>
          <p:txBody>
            <a:bodyPr lIns="50800" tIns="50800" rIns="50800" bIns="50800" rtlCol="0" anchor="ctr"/>
            <a:lstStyle/>
            <a:p>
              <a:pPr algn="l">
                <a:lnSpc>
                  <a:spcPts val="1983"/>
                </a:lnSpc>
              </a:pPr>
              <a:r>
                <a:rPr lang="en-US" sz="1599">
                  <a:solidFill>
                    <a:srgbClr val="000000"/>
                  </a:solidFill>
                  <a:latin typeface="Agenda Medium"/>
                  <a:ea typeface="Agenda Medium"/>
                  <a:cs typeface="Agenda Medium"/>
                  <a:sym typeface="Agenda Medium"/>
                </a:rPr>
                <a:t>We believe that environmental sustainability goes beyond our operations and are committed to align our suppliers and business partners with our sustainability strategy. In this light, we have included key environmental clauses in our Supplier Code of Conduct and have also initiated a ESG-based Supplier Assessment program on a pilot basis.</a:t>
              </a:r>
            </a:p>
            <a:p>
              <a:pPr algn="l">
                <a:lnSpc>
                  <a:spcPts val="1983"/>
                </a:lnSpc>
              </a:pPr>
              <a:endParaRPr lang="en-US" sz="1599">
                <a:solidFill>
                  <a:srgbClr val="000000"/>
                </a:solidFill>
                <a:latin typeface="Agenda Medium"/>
                <a:ea typeface="Agenda Medium"/>
                <a:cs typeface="Agenda Medium"/>
                <a:sym typeface="Agenda Medium"/>
              </a:endParaRPr>
            </a:p>
          </p:txBody>
        </p:sp>
      </p:grpSp>
      <p:grpSp>
        <p:nvGrpSpPr>
          <p:cNvPr id="8" name="Group 8"/>
          <p:cNvGrpSpPr/>
          <p:nvPr/>
        </p:nvGrpSpPr>
        <p:grpSpPr>
          <a:xfrm>
            <a:off x="4738313" y="5114272"/>
            <a:ext cx="13000484" cy="956516"/>
            <a:chOff x="0" y="0"/>
            <a:chExt cx="3423996" cy="251922"/>
          </a:xfrm>
        </p:grpSpPr>
        <p:sp>
          <p:nvSpPr>
            <p:cNvPr id="9" name="Freeform 9"/>
            <p:cNvSpPr/>
            <p:nvPr/>
          </p:nvSpPr>
          <p:spPr>
            <a:xfrm>
              <a:off x="0" y="0"/>
              <a:ext cx="3423996" cy="251922"/>
            </a:xfrm>
            <a:custGeom>
              <a:avLst/>
              <a:gdLst/>
              <a:ahLst/>
              <a:cxnLst/>
              <a:rect l="l" t="t" r="r" b="b"/>
              <a:pathLst>
                <a:path w="3423996" h="251922">
                  <a:moveTo>
                    <a:pt x="0" y="0"/>
                  </a:moveTo>
                  <a:lnTo>
                    <a:pt x="3423996" y="0"/>
                  </a:lnTo>
                  <a:lnTo>
                    <a:pt x="3423996" y="251922"/>
                  </a:lnTo>
                  <a:lnTo>
                    <a:pt x="0" y="251922"/>
                  </a:lnTo>
                  <a:close/>
                </a:path>
              </a:pathLst>
            </a:custGeom>
            <a:solidFill>
              <a:srgbClr val="E6E7E8"/>
            </a:solidFill>
          </p:spPr>
        </p:sp>
        <p:sp>
          <p:nvSpPr>
            <p:cNvPr id="10" name="TextBox 10"/>
            <p:cNvSpPr txBox="1"/>
            <p:nvPr/>
          </p:nvSpPr>
          <p:spPr>
            <a:xfrm>
              <a:off x="0" y="-19050"/>
              <a:ext cx="3423996" cy="270972"/>
            </a:xfrm>
            <a:prstGeom prst="rect">
              <a:avLst/>
            </a:prstGeom>
          </p:spPr>
          <p:txBody>
            <a:bodyPr lIns="50800" tIns="50800" rIns="50800" bIns="50800" rtlCol="0" anchor="ctr"/>
            <a:lstStyle/>
            <a:p>
              <a:pPr algn="l">
                <a:lnSpc>
                  <a:spcPts val="1983"/>
                </a:lnSpc>
              </a:pPr>
              <a:r>
                <a:rPr lang="en-US" sz="1599">
                  <a:solidFill>
                    <a:srgbClr val="000000"/>
                  </a:solidFill>
                  <a:latin typeface="Agenda Medium"/>
                  <a:ea typeface="Agenda Medium"/>
                  <a:cs typeface="Agenda Medium"/>
                  <a:sym typeface="Agenda Medium"/>
                </a:rPr>
                <a:t>In order to track key KPIs related our environmental footprint, we have developed an Environmental Data Management Tool. This tool allows us to capture data on environmental parameters like energy, water, waste, etc and monitor trends/set targets to improve our performance.</a:t>
              </a:r>
            </a:p>
            <a:p>
              <a:pPr algn="l">
                <a:lnSpc>
                  <a:spcPts val="1983"/>
                </a:lnSpc>
              </a:pPr>
              <a:endParaRPr lang="en-US" sz="1599">
                <a:solidFill>
                  <a:srgbClr val="000000"/>
                </a:solidFill>
                <a:latin typeface="Agenda Medium"/>
                <a:ea typeface="Agenda Medium"/>
                <a:cs typeface="Agenda Medium"/>
                <a:sym typeface="Agenda Medium"/>
              </a:endParaRPr>
            </a:p>
          </p:txBody>
        </p:sp>
      </p:grpSp>
      <p:grpSp>
        <p:nvGrpSpPr>
          <p:cNvPr id="11" name="Group 11"/>
          <p:cNvGrpSpPr/>
          <p:nvPr/>
        </p:nvGrpSpPr>
        <p:grpSpPr>
          <a:xfrm>
            <a:off x="4738296" y="3446198"/>
            <a:ext cx="13000484" cy="1125148"/>
            <a:chOff x="0" y="0"/>
            <a:chExt cx="3423996" cy="296335"/>
          </a:xfrm>
        </p:grpSpPr>
        <p:sp>
          <p:nvSpPr>
            <p:cNvPr id="12" name="Freeform 12"/>
            <p:cNvSpPr/>
            <p:nvPr/>
          </p:nvSpPr>
          <p:spPr>
            <a:xfrm>
              <a:off x="0" y="0"/>
              <a:ext cx="3423996" cy="296335"/>
            </a:xfrm>
            <a:custGeom>
              <a:avLst/>
              <a:gdLst/>
              <a:ahLst/>
              <a:cxnLst/>
              <a:rect l="l" t="t" r="r" b="b"/>
              <a:pathLst>
                <a:path w="3423996" h="296335">
                  <a:moveTo>
                    <a:pt x="0" y="0"/>
                  </a:moveTo>
                  <a:lnTo>
                    <a:pt x="3423996" y="0"/>
                  </a:lnTo>
                  <a:lnTo>
                    <a:pt x="3423996" y="296335"/>
                  </a:lnTo>
                  <a:lnTo>
                    <a:pt x="0" y="296335"/>
                  </a:lnTo>
                  <a:close/>
                </a:path>
              </a:pathLst>
            </a:custGeom>
            <a:solidFill>
              <a:srgbClr val="E6E7E8"/>
            </a:solidFill>
          </p:spPr>
        </p:sp>
        <p:sp>
          <p:nvSpPr>
            <p:cNvPr id="13" name="TextBox 13"/>
            <p:cNvSpPr txBox="1"/>
            <p:nvPr/>
          </p:nvSpPr>
          <p:spPr>
            <a:xfrm>
              <a:off x="0" y="-19050"/>
              <a:ext cx="3423996" cy="315385"/>
            </a:xfrm>
            <a:prstGeom prst="rect">
              <a:avLst/>
            </a:prstGeom>
          </p:spPr>
          <p:txBody>
            <a:bodyPr lIns="50800" tIns="50800" rIns="50800" bIns="50800" rtlCol="0" anchor="ctr"/>
            <a:lstStyle/>
            <a:p>
              <a:pPr algn="l">
                <a:lnSpc>
                  <a:spcPts val="1983"/>
                </a:lnSpc>
              </a:pPr>
              <a:r>
                <a:rPr lang="en-US" sz="1599">
                  <a:solidFill>
                    <a:srgbClr val="000000"/>
                  </a:solidFill>
                  <a:latin typeface="Agenda Medium"/>
                  <a:ea typeface="Agenda Medium"/>
                  <a:cs typeface="Agenda Medium"/>
                  <a:sym typeface="Agenda Medium"/>
                </a:rPr>
                <a:t>We have redeveloped and standardised our Environment, Safety and Health policy as leading industry with the goal of minimising environmental risks associated with our operations. </a:t>
              </a:r>
            </a:p>
            <a:p>
              <a:pPr algn="l">
                <a:lnSpc>
                  <a:spcPts val="1983"/>
                </a:lnSpc>
              </a:pPr>
              <a:r>
                <a:rPr lang="en-US" sz="1599">
                  <a:solidFill>
                    <a:srgbClr val="000000"/>
                  </a:solidFill>
                  <a:latin typeface="Agenda Medium"/>
                  <a:ea typeface="Agenda Medium"/>
                  <a:cs typeface="Agenda Medium"/>
                  <a:sym typeface="Agenda Medium"/>
                </a:rPr>
                <a:t>We have also formalised a Sustainable Procurement Policy, to inculcate sustainable practices among our Suppliers and business partners</a:t>
              </a:r>
            </a:p>
            <a:p>
              <a:pPr algn="l">
                <a:lnSpc>
                  <a:spcPts val="1983"/>
                </a:lnSpc>
              </a:pPr>
              <a:endParaRPr lang="en-US" sz="1599">
                <a:solidFill>
                  <a:srgbClr val="000000"/>
                </a:solidFill>
                <a:latin typeface="Agenda Medium"/>
                <a:ea typeface="Agenda Medium"/>
                <a:cs typeface="Agenda Medium"/>
                <a:sym typeface="Agenda Medium"/>
              </a:endParaRPr>
            </a:p>
          </p:txBody>
        </p:sp>
      </p:grpSp>
      <p:grpSp>
        <p:nvGrpSpPr>
          <p:cNvPr id="14" name="Group 14"/>
          <p:cNvGrpSpPr/>
          <p:nvPr/>
        </p:nvGrpSpPr>
        <p:grpSpPr>
          <a:xfrm>
            <a:off x="1730326" y="1760218"/>
            <a:ext cx="2665087" cy="1125148"/>
            <a:chOff x="0" y="0"/>
            <a:chExt cx="701916" cy="296335"/>
          </a:xfrm>
        </p:grpSpPr>
        <p:sp>
          <p:nvSpPr>
            <p:cNvPr id="15" name="Freeform 15"/>
            <p:cNvSpPr/>
            <p:nvPr/>
          </p:nvSpPr>
          <p:spPr>
            <a:xfrm>
              <a:off x="0" y="0"/>
              <a:ext cx="701916" cy="296335"/>
            </a:xfrm>
            <a:custGeom>
              <a:avLst/>
              <a:gdLst/>
              <a:ahLst/>
              <a:cxnLst/>
              <a:rect l="l" t="t" r="r" b="b"/>
              <a:pathLst>
                <a:path w="701916" h="296335">
                  <a:moveTo>
                    <a:pt x="0" y="0"/>
                  </a:moveTo>
                  <a:lnTo>
                    <a:pt x="701916" y="0"/>
                  </a:lnTo>
                  <a:lnTo>
                    <a:pt x="701916" y="296335"/>
                  </a:lnTo>
                  <a:lnTo>
                    <a:pt x="0" y="296335"/>
                  </a:lnTo>
                  <a:close/>
                </a:path>
              </a:pathLst>
            </a:custGeom>
            <a:solidFill>
              <a:srgbClr val="F1D614"/>
            </a:solidFill>
          </p:spPr>
        </p:sp>
        <p:sp>
          <p:nvSpPr>
            <p:cNvPr id="16" name="TextBox 16"/>
            <p:cNvSpPr txBox="1"/>
            <p:nvPr/>
          </p:nvSpPr>
          <p:spPr>
            <a:xfrm>
              <a:off x="0" y="-19050"/>
              <a:ext cx="701916" cy="315385"/>
            </a:xfrm>
            <a:prstGeom prst="rect">
              <a:avLst/>
            </a:prstGeom>
          </p:spPr>
          <p:txBody>
            <a:bodyPr lIns="50800" tIns="50800" rIns="50800" bIns="50800" rtlCol="0" anchor="ctr"/>
            <a:lstStyle/>
            <a:p>
              <a:pPr algn="ctr">
                <a:lnSpc>
                  <a:spcPts val="1983"/>
                </a:lnSpc>
              </a:pPr>
              <a:endParaRPr/>
            </a:p>
            <a:p>
              <a:pPr algn="ctr">
                <a:lnSpc>
                  <a:spcPts val="1983"/>
                </a:lnSpc>
              </a:pPr>
              <a:r>
                <a:rPr lang="en-US" sz="1599" b="1">
                  <a:solidFill>
                    <a:srgbClr val="000000"/>
                  </a:solidFill>
                  <a:latin typeface="Agenda Bold"/>
                  <a:ea typeface="Agenda Bold"/>
                  <a:cs typeface="Agenda Bold"/>
                  <a:sym typeface="Agenda Bold"/>
                </a:rPr>
                <a:t>Journey to green, low emission fleet</a:t>
              </a:r>
            </a:p>
            <a:p>
              <a:pPr algn="ctr">
                <a:lnSpc>
                  <a:spcPts val="1983"/>
                </a:lnSpc>
              </a:pPr>
              <a:endParaRPr lang="en-US" sz="1599" b="1">
                <a:solidFill>
                  <a:srgbClr val="000000"/>
                </a:solidFill>
                <a:latin typeface="Agenda Bold"/>
                <a:ea typeface="Agenda Bold"/>
                <a:cs typeface="Agenda Bold"/>
                <a:sym typeface="Agenda Bold"/>
              </a:endParaRPr>
            </a:p>
          </p:txBody>
        </p:sp>
      </p:grpSp>
      <p:grpSp>
        <p:nvGrpSpPr>
          <p:cNvPr id="17" name="Group 17"/>
          <p:cNvGrpSpPr/>
          <p:nvPr/>
        </p:nvGrpSpPr>
        <p:grpSpPr>
          <a:xfrm>
            <a:off x="1730326" y="5143500"/>
            <a:ext cx="2665087" cy="1125148"/>
            <a:chOff x="0" y="0"/>
            <a:chExt cx="701916" cy="296335"/>
          </a:xfrm>
        </p:grpSpPr>
        <p:sp>
          <p:nvSpPr>
            <p:cNvPr id="18" name="Freeform 18"/>
            <p:cNvSpPr/>
            <p:nvPr/>
          </p:nvSpPr>
          <p:spPr>
            <a:xfrm>
              <a:off x="0" y="0"/>
              <a:ext cx="701916" cy="296335"/>
            </a:xfrm>
            <a:custGeom>
              <a:avLst/>
              <a:gdLst/>
              <a:ahLst/>
              <a:cxnLst/>
              <a:rect l="l" t="t" r="r" b="b"/>
              <a:pathLst>
                <a:path w="701916" h="296335">
                  <a:moveTo>
                    <a:pt x="0" y="0"/>
                  </a:moveTo>
                  <a:lnTo>
                    <a:pt x="701916" y="0"/>
                  </a:lnTo>
                  <a:lnTo>
                    <a:pt x="701916" y="296335"/>
                  </a:lnTo>
                  <a:lnTo>
                    <a:pt x="0" y="296335"/>
                  </a:lnTo>
                  <a:close/>
                </a:path>
              </a:pathLst>
            </a:custGeom>
            <a:solidFill>
              <a:srgbClr val="F1D614"/>
            </a:solidFill>
          </p:spPr>
        </p:sp>
        <p:sp>
          <p:nvSpPr>
            <p:cNvPr id="19" name="TextBox 19"/>
            <p:cNvSpPr txBox="1"/>
            <p:nvPr/>
          </p:nvSpPr>
          <p:spPr>
            <a:xfrm>
              <a:off x="0" y="-19050"/>
              <a:ext cx="701916" cy="315385"/>
            </a:xfrm>
            <a:prstGeom prst="rect">
              <a:avLst/>
            </a:prstGeom>
          </p:spPr>
          <p:txBody>
            <a:bodyPr lIns="50800" tIns="50800" rIns="50800" bIns="50800" rtlCol="0" anchor="ctr"/>
            <a:lstStyle/>
            <a:p>
              <a:pPr algn="ctr">
                <a:lnSpc>
                  <a:spcPts val="1983"/>
                </a:lnSpc>
              </a:pPr>
              <a:endParaRPr/>
            </a:p>
            <a:p>
              <a:pPr algn="ctr">
                <a:lnSpc>
                  <a:spcPts val="1983"/>
                </a:lnSpc>
              </a:pPr>
              <a:r>
                <a:rPr lang="en-US" sz="1599" b="1">
                  <a:solidFill>
                    <a:srgbClr val="000000"/>
                  </a:solidFill>
                  <a:latin typeface="Agenda Bold"/>
                  <a:ea typeface="Agenda Bold"/>
                  <a:cs typeface="Agenda Bold"/>
                  <a:sym typeface="Agenda Bold"/>
                </a:rPr>
                <a:t>Environmental </a:t>
              </a:r>
            </a:p>
            <a:p>
              <a:pPr algn="ctr">
                <a:lnSpc>
                  <a:spcPts val="1983"/>
                </a:lnSpc>
              </a:pPr>
              <a:r>
                <a:rPr lang="en-US" sz="1599" b="1">
                  <a:solidFill>
                    <a:srgbClr val="000000"/>
                  </a:solidFill>
                  <a:latin typeface="Agenda Bold"/>
                  <a:ea typeface="Agenda Bold"/>
                  <a:cs typeface="Agenda Bold"/>
                  <a:sym typeface="Agenda Bold"/>
                </a:rPr>
                <a:t>Performance Data</a:t>
              </a:r>
            </a:p>
            <a:p>
              <a:pPr algn="ctr">
                <a:lnSpc>
                  <a:spcPts val="1983"/>
                </a:lnSpc>
              </a:pPr>
              <a:endParaRPr lang="en-US" sz="1599" b="1">
                <a:solidFill>
                  <a:srgbClr val="000000"/>
                </a:solidFill>
                <a:latin typeface="Agenda Bold"/>
                <a:ea typeface="Agenda Bold"/>
                <a:cs typeface="Agenda Bold"/>
                <a:sym typeface="Agenda Bold"/>
              </a:endParaRPr>
            </a:p>
          </p:txBody>
        </p:sp>
      </p:grpSp>
      <p:grpSp>
        <p:nvGrpSpPr>
          <p:cNvPr id="20" name="Group 20"/>
          <p:cNvGrpSpPr/>
          <p:nvPr/>
        </p:nvGrpSpPr>
        <p:grpSpPr>
          <a:xfrm>
            <a:off x="1772637" y="6859198"/>
            <a:ext cx="2665087" cy="879955"/>
            <a:chOff x="0" y="0"/>
            <a:chExt cx="701916" cy="231758"/>
          </a:xfrm>
        </p:grpSpPr>
        <p:sp>
          <p:nvSpPr>
            <p:cNvPr id="21" name="Freeform 21"/>
            <p:cNvSpPr/>
            <p:nvPr/>
          </p:nvSpPr>
          <p:spPr>
            <a:xfrm>
              <a:off x="0" y="0"/>
              <a:ext cx="701916" cy="231758"/>
            </a:xfrm>
            <a:custGeom>
              <a:avLst/>
              <a:gdLst/>
              <a:ahLst/>
              <a:cxnLst/>
              <a:rect l="l" t="t" r="r" b="b"/>
              <a:pathLst>
                <a:path w="701916" h="231758">
                  <a:moveTo>
                    <a:pt x="0" y="0"/>
                  </a:moveTo>
                  <a:lnTo>
                    <a:pt x="701916" y="0"/>
                  </a:lnTo>
                  <a:lnTo>
                    <a:pt x="701916" y="231758"/>
                  </a:lnTo>
                  <a:lnTo>
                    <a:pt x="0" y="231758"/>
                  </a:lnTo>
                  <a:close/>
                </a:path>
              </a:pathLst>
            </a:custGeom>
            <a:solidFill>
              <a:srgbClr val="F1D614"/>
            </a:solidFill>
          </p:spPr>
        </p:sp>
        <p:sp>
          <p:nvSpPr>
            <p:cNvPr id="22" name="TextBox 22"/>
            <p:cNvSpPr txBox="1"/>
            <p:nvPr/>
          </p:nvSpPr>
          <p:spPr>
            <a:xfrm>
              <a:off x="0" y="-19050"/>
              <a:ext cx="701916" cy="250808"/>
            </a:xfrm>
            <a:prstGeom prst="rect">
              <a:avLst/>
            </a:prstGeom>
          </p:spPr>
          <p:txBody>
            <a:bodyPr lIns="50800" tIns="50800" rIns="50800" bIns="50800" rtlCol="0" anchor="ctr"/>
            <a:lstStyle/>
            <a:p>
              <a:pPr algn="ctr">
                <a:lnSpc>
                  <a:spcPts val="1983"/>
                </a:lnSpc>
              </a:pPr>
              <a:endParaRPr/>
            </a:p>
            <a:p>
              <a:pPr algn="ctr">
                <a:lnSpc>
                  <a:spcPts val="1983"/>
                </a:lnSpc>
              </a:pPr>
              <a:r>
                <a:rPr lang="en-US" sz="1599" b="1">
                  <a:solidFill>
                    <a:srgbClr val="000000"/>
                  </a:solidFill>
                  <a:latin typeface="Agenda Bold"/>
                  <a:ea typeface="Agenda Bold"/>
                  <a:cs typeface="Agenda Bold"/>
                  <a:sym typeface="Agenda Bold"/>
                </a:rPr>
                <a:t>Responsible Procurement</a:t>
              </a:r>
            </a:p>
            <a:p>
              <a:pPr algn="ctr">
                <a:lnSpc>
                  <a:spcPts val="1983"/>
                </a:lnSpc>
              </a:pPr>
              <a:endParaRPr lang="en-US" sz="1599" b="1">
                <a:solidFill>
                  <a:srgbClr val="000000"/>
                </a:solidFill>
                <a:latin typeface="Agenda Bold"/>
                <a:ea typeface="Agenda Bold"/>
                <a:cs typeface="Agenda Bold"/>
                <a:sym typeface="Agenda Bold"/>
              </a:endParaRPr>
            </a:p>
          </p:txBody>
        </p:sp>
      </p:grpSp>
      <p:grpSp>
        <p:nvGrpSpPr>
          <p:cNvPr id="23" name="Group 23"/>
          <p:cNvGrpSpPr/>
          <p:nvPr/>
        </p:nvGrpSpPr>
        <p:grpSpPr>
          <a:xfrm>
            <a:off x="1730326" y="3428292"/>
            <a:ext cx="2665087" cy="1125148"/>
            <a:chOff x="0" y="0"/>
            <a:chExt cx="701916" cy="296335"/>
          </a:xfrm>
        </p:grpSpPr>
        <p:sp>
          <p:nvSpPr>
            <p:cNvPr id="24" name="Freeform 24"/>
            <p:cNvSpPr/>
            <p:nvPr/>
          </p:nvSpPr>
          <p:spPr>
            <a:xfrm>
              <a:off x="0" y="0"/>
              <a:ext cx="701916" cy="296335"/>
            </a:xfrm>
            <a:custGeom>
              <a:avLst/>
              <a:gdLst/>
              <a:ahLst/>
              <a:cxnLst/>
              <a:rect l="l" t="t" r="r" b="b"/>
              <a:pathLst>
                <a:path w="701916" h="296335">
                  <a:moveTo>
                    <a:pt x="0" y="0"/>
                  </a:moveTo>
                  <a:lnTo>
                    <a:pt x="701916" y="0"/>
                  </a:lnTo>
                  <a:lnTo>
                    <a:pt x="701916" y="296335"/>
                  </a:lnTo>
                  <a:lnTo>
                    <a:pt x="0" y="296335"/>
                  </a:lnTo>
                  <a:close/>
                </a:path>
              </a:pathLst>
            </a:custGeom>
            <a:solidFill>
              <a:srgbClr val="F1D614"/>
            </a:solidFill>
          </p:spPr>
        </p:sp>
        <p:sp>
          <p:nvSpPr>
            <p:cNvPr id="25" name="TextBox 25"/>
            <p:cNvSpPr txBox="1"/>
            <p:nvPr/>
          </p:nvSpPr>
          <p:spPr>
            <a:xfrm>
              <a:off x="0" y="-19050"/>
              <a:ext cx="701916" cy="315385"/>
            </a:xfrm>
            <a:prstGeom prst="rect">
              <a:avLst/>
            </a:prstGeom>
          </p:spPr>
          <p:txBody>
            <a:bodyPr lIns="50800" tIns="50800" rIns="50800" bIns="50800" rtlCol="0" anchor="ctr"/>
            <a:lstStyle/>
            <a:p>
              <a:pPr algn="ctr">
                <a:lnSpc>
                  <a:spcPts val="1983"/>
                </a:lnSpc>
              </a:pPr>
              <a:endParaRPr/>
            </a:p>
            <a:p>
              <a:pPr algn="ctr">
                <a:lnSpc>
                  <a:spcPts val="1983"/>
                </a:lnSpc>
              </a:pPr>
              <a:r>
                <a:rPr lang="en-US" sz="1599" b="1">
                  <a:solidFill>
                    <a:srgbClr val="000000"/>
                  </a:solidFill>
                  <a:latin typeface="Agenda Bold"/>
                  <a:ea typeface="Agenda Bold"/>
                  <a:cs typeface="Agenda Bold"/>
                  <a:sym typeface="Agenda Bold"/>
                </a:rPr>
                <a:t>Formalization of Environmental Policies</a:t>
              </a:r>
            </a:p>
            <a:p>
              <a:pPr algn="ctr">
                <a:lnSpc>
                  <a:spcPts val="1983"/>
                </a:lnSpc>
              </a:pPr>
              <a:endParaRPr lang="en-US" sz="1599" b="1">
                <a:solidFill>
                  <a:srgbClr val="000000"/>
                </a:solidFill>
                <a:latin typeface="Agenda Bold"/>
                <a:ea typeface="Agenda Bold"/>
                <a:cs typeface="Agenda Bold"/>
                <a:sym typeface="Agenda Bold"/>
              </a:endParaRPr>
            </a:p>
          </p:txBody>
        </p:sp>
      </p:grpSp>
      <p:grpSp>
        <p:nvGrpSpPr>
          <p:cNvPr id="26" name="Group 26"/>
          <p:cNvGrpSpPr/>
          <p:nvPr/>
        </p:nvGrpSpPr>
        <p:grpSpPr>
          <a:xfrm>
            <a:off x="643603" y="1997866"/>
            <a:ext cx="924798" cy="5581112"/>
            <a:chOff x="0" y="0"/>
            <a:chExt cx="1233063" cy="7441483"/>
          </a:xfrm>
        </p:grpSpPr>
        <p:sp>
          <p:nvSpPr>
            <p:cNvPr id="27" name="Freeform 27"/>
            <p:cNvSpPr/>
            <p:nvPr/>
          </p:nvSpPr>
          <p:spPr>
            <a:xfrm>
              <a:off x="0" y="0"/>
              <a:ext cx="1233063" cy="767582"/>
            </a:xfrm>
            <a:custGeom>
              <a:avLst/>
              <a:gdLst/>
              <a:ahLst/>
              <a:cxnLst/>
              <a:rect l="l" t="t" r="r" b="b"/>
              <a:pathLst>
                <a:path w="1233063" h="767582">
                  <a:moveTo>
                    <a:pt x="0" y="0"/>
                  </a:moveTo>
                  <a:lnTo>
                    <a:pt x="1233063" y="0"/>
                  </a:lnTo>
                  <a:lnTo>
                    <a:pt x="1233063" y="767582"/>
                  </a:lnTo>
                  <a:lnTo>
                    <a:pt x="0" y="767582"/>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28" name="Freeform 28"/>
            <p:cNvSpPr/>
            <p:nvPr/>
          </p:nvSpPr>
          <p:spPr>
            <a:xfrm>
              <a:off x="190324" y="2122669"/>
              <a:ext cx="939980" cy="932930"/>
            </a:xfrm>
            <a:custGeom>
              <a:avLst/>
              <a:gdLst/>
              <a:ahLst/>
              <a:cxnLst/>
              <a:rect l="l" t="t" r="r" b="b"/>
              <a:pathLst>
                <a:path w="939980" h="932930">
                  <a:moveTo>
                    <a:pt x="0" y="0"/>
                  </a:moveTo>
                  <a:lnTo>
                    <a:pt x="939980" y="0"/>
                  </a:lnTo>
                  <a:lnTo>
                    <a:pt x="939980" y="932929"/>
                  </a:lnTo>
                  <a:lnTo>
                    <a:pt x="0" y="93292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29" name="Freeform 29"/>
            <p:cNvSpPr/>
            <p:nvPr/>
          </p:nvSpPr>
          <p:spPr>
            <a:xfrm>
              <a:off x="29798" y="4351443"/>
              <a:ext cx="1160102" cy="806271"/>
            </a:xfrm>
            <a:custGeom>
              <a:avLst/>
              <a:gdLst/>
              <a:ahLst/>
              <a:cxnLst/>
              <a:rect l="l" t="t" r="r" b="b"/>
              <a:pathLst>
                <a:path w="1160102" h="806271">
                  <a:moveTo>
                    <a:pt x="0" y="0"/>
                  </a:moveTo>
                  <a:lnTo>
                    <a:pt x="1160102" y="0"/>
                  </a:lnTo>
                  <a:lnTo>
                    <a:pt x="1160102" y="806271"/>
                  </a:lnTo>
                  <a:lnTo>
                    <a:pt x="0" y="806271"/>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30" name="Freeform 30"/>
            <p:cNvSpPr/>
            <p:nvPr/>
          </p:nvSpPr>
          <p:spPr>
            <a:xfrm>
              <a:off x="109807" y="6508553"/>
              <a:ext cx="1080092" cy="932930"/>
            </a:xfrm>
            <a:custGeom>
              <a:avLst/>
              <a:gdLst/>
              <a:ahLst/>
              <a:cxnLst/>
              <a:rect l="l" t="t" r="r" b="b"/>
              <a:pathLst>
                <a:path w="1080092" h="932930">
                  <a:moveTo>
                    <a:pt x="0" y="0"/>
                  </a:moveTo>
                  <a:lnTo>
                    <a:pt x="1080093" y="0"/>
                  </a:lnTo>
                  <a:lnTo>
                    <a:pt x="1080093" y="932930"/>
                  </a:lnTo>
                  <a:lnTo>
                    <a:pt x="0" y="932930"/>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sp>
        <p:nvSpPr>
          <p:cNvPr id="31" name="TextBox 31"/>
          <p:cNvSpPr txBox="1"/>
          <p:nvPr/>
        </p:nvSpPr>
        <p:spPr>
          <a:xfrm>
            <a:off x="4953552" y="231876"/>
            <a:ext cx="9252704" cy="506730"/>
          </a:xfrm>
          <a:prstGeom prst="rect">
            <a:avLst/>
          </a:prstGeom>
        </p:spPr>
        <p:txBody>
          <a:bodyPr lIns="0" tIns="0" rIns="0" bIns="0" rtlCol="0" anchor="t">
            <a:spAutoFit/>
          </a:bodyPr>
          <a:lstStyle/>
          <a:p>
            <a:pPr algn="ctr">
              <a:lnSpc>
                <a:spcPts val="3719"/>
              </a:lnSpc>
              <a:spcBef>
                <a:spcPct val="0"/>
              </a:spcBef>
            </a:pPr>
            <a:r>
              <a:rPr lang="en-US" sz="2999" b="1">
                <a:solidFill>
                  <a:srgbClr val="000000"/>
                </a:solidFill>
                <a:latin typeface="Agenda Bold"/>
                <a:ea typeface="Agenda Bold"/>
                <a:cs typeface="Agenda Bold"/>
                <a:sym typeface="Agenda Bold"/>
              </a:rPr>
              <a:t>CREATING ENVIRONMENTALLY SUSTAINABLE PRACTICE</a:t>
            </a:r>
          </a:p>
        </p:txBody>
      </p:sp>
      <p:sp>
        <p:nvSpPr>
          <p:cNvPr id="32" name="TextBox 32"/>
          <p:cNvSpPr txBox="1"/>
          <p:nvPr/>
        </p:nvSpPr>
        <p:spPr>
          <a:xfrm>
            <a:off x="3199678" y="811212"/>
            <a:ext cx="13811965" cy="406400"/>
          </a:xfrm>
          <a:prstGeom prst="rect">
            <a:avLst/>
          </a:prstGeom>
        </p:spPr>
        <p:txBody>
          <a:bodyPr lIns="0" tIns="0" rIns="0" bIns="0" rtlCol="0" anchor="t">
            <a:spAutoFit/>
          </a:bodyPr>
          <a:lstStyle/>
          <a:p>
            <a:pPr algn="ctr">
              <a:lnSpc>
                <a:spcPts val="3099"/>
              </a:lnSpc>
              <a:spcBef>
                <a:spcPct val="0"/>
              </a:spcBef>
            </a:pPr>
            <a:r>
              <a:rPr lang="en-US" sz="2499">
                <a:solidFill>
                  <a:srgbClr val="000000"/>
                </a:solidFill>
                <a:latin typeface="Agenda Medium"/>
                <a:ea typeface="Agenda Medium"/>
                <a:cs typeface="Agenda Medium"/>
                <a:sym typeface="Agenda Medium"/>
              </a:rPr>
              <a:t>Everest Fleet is more than a ride; it’s a commitment to a greener, more efficient, and connected tomorrow.</a:t>
            </a:r>
          </a:p>
        </p:txBody>
      </p:sp>
      <p:sp>
        <p:nvSpPr>
          <p:cNvPr id="33" name="TextBox 33"/>
          <p:cNvSpPr txBox="1"/>
          <p:nvPr/>
        </p:nvSpPr>
        <p:spPr>
          <a:xfrm>
            <a:off x="0" y="8519912"/>
            <a:ext cx="18288000" cy="609473"/>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Bold"/>
                <a:ea typeface="Agenda Bold"/>
                <a:cs typeface="Agenda Bold"/>
                <a:sym typeface="Agenda Bold"/>
              </a:rPr>
              <a:t>Intended Outcome: Through the adoption of sustainable practices, we at Everest strive to foster environmental stewardship in our operations as well as in our value chain, ensuring a greener future for generations to come.</a:t>
            </a:r>
          </a:p>
        </p:txBody>
      </p:sp>
      <p:sp>
        <p:nvSpPr>
          <p:cNvPr id="34" name="Freeform 34"/>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6"/>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2" name="Group 2"/>
          <p:cNvGrpSpPr/>
          <p:nvPr/>
        </p:nvGrpSpPr>
        <p:grpSpPr>
          <a:xfrm>
            <a:off x="11567655" y="1017045"/>
            <a:ext cx="6503947" cy="2805800"/>
            <a:chOff x="0" y="0"/>
            <a:chExt cx="1712974" cy="738976"/>
          </a:xfrm>
        </p:grpSpPr>
        <p:sp>
          <p:nvSpPr>
            <p:cNvPr id="3" name="Freeform 3"/>
            <p:cNvSpPr/>
            <p:nvPr/>
          </p:nvSpPr>
          <p:spPr>
            <a:xfrm>
              <a:off x="0" y="0"/>
              <a:ext cx="1712974" cy="738976"/>
            </a:xfrm>
            <a:custGeom>
              <a:avLst/>
              <a:gdLst/>
              <a:ahLst/>
              <a:cxnLst/>
              <a:rect l="l" t="t" r="r" b="b"/>
              <a:pathLst>
                <a:path w="1712974" h="738976">
                  <a:moveTo>
                    <a:pt x="0" y="0"/>
                  </a:moveTo>
                  <a:lnTo>
                    <a:pt x="1712974" y="0"/>
                  </a:lnTo>
                  <a:lnTo>
                    <a:pt x="1712974" y="738976"/>
                  </a:lnTo>
                  <a:lnTo>
                    <a:pt x="0" y="738976"/>
                  </a:lnTo>
                  <a:close/>
                </a:path>
              </a:pathLst>
            </a:custGeom>
            <a:solidFill>
              <a:srgbClr val="B0DFDB"/>
            </a:solidFill>
          </p:spPr>
        </p:sp>
        <p:sp>
          <p:nvSpPr>
            <p:cNvPr id="4" name="TextBox 4"/>
            <p:cNvSpPr txBox="1"/>
            <p:nvPr/>
          </p:nvSpPr>
          <p:spPr>
            <a:xfrm>
              <a:off x="0" y="-28575"/>
              <a:ext cx="1712974" cy="767551"/>
            </a:xfrm>
            <a:prstGeom prst="rect">
              <a:avLst/>
            </a:prstGeom>
          </p:spPr>
          <p:txBody>
            <a:bodyPr lIns="50800" tIns="50800" rIns="50800" bIns="50800" rtlCol="0" anchor="ctr"/>
            <a:lstStyle/>
            <a:p>
              <a:pPr algn="ctr">
                <a:lnSpc>
                  <a:spcPts val="2231"/>
                </a:lnSpc>
              </a:pPr>
              <a:endParaRPr/>
            </a:p>
          </p:txBody>
        </p:sp>
      </p:grpSp>
      <p:grpSp>
        <p:nvGrpSpPr>
          <p:cNvPr id="5" name="Group 5"/>
          <p:cNvGrpSpPr/>
          <p:nvPr/>
        </p:nvGrpSpPr>
        <p:grpSpPr>
          <a:xfrm>
            <a:off x="11567655" y="7231726"/>
            <a:ext cx="6720345" cy="2585193"/>
            <a:chOff x="0" y="0"/>
            <a:chExt cx="1769968" cy="680874"/>
          </a:xfrm>
        </p:grpSpPr>
        <p:sp>
          <p:nvSpPr>
            <p:cNvPr id="6" name="Freeform 6"/>
            <p:cNvSpPr/>
            <p:nvPr/>
          </p:nvSpPr>
          <p:spPr>
            <a:xfrm>
              <a:off x="0" y="0"/>
              <a:ext cx="1769968" cy="680874"/>
            </a:xfrm>
            <a:custGeom>
              <a:avLst/>
              <a:gdLst/>
              <a:ahLst/>
              <a:cxnLst/>
              <a:rect l="l" t="t" r="r" b="b"/>
              <a:pathLst>
                <a:path w="1769968" h="680874">
                  <a:moveTo>
                    <a:pt x="0" y="0"/>
                  </a:moveTo>
                  <a:lnTo>
                    <a:pt x="1769968" y="0"/>
                  </a:lnTo>
                  <a:lnTo>
                    <a:pt x="1769968" y="680874"/>
                  </a:lnTo>
                  <a:lnTo>
                    <a:pt x="0" y="680874"/>
                  </a:lnTo>
                  <a:close/>
                </a:path>
              </a:pathLst>
            </a:custGeom>
            <a:solidFill>
              <a:srgbClr val="B0DFDB"/>
            </a:solidFill>
          </p:spPr>
        </p:sp>
        <p:sp>
          <p:nvSpPr>
            <p:cNvPr id="7" name="TextBox 7"/>
            <p:cNvSpPr txBox="1"/>
            <p:nvPr/>
          </p:nvSpPr>
          <p:spPr>
            <a:xfrm>
              <a:off x="0" y="-28575"/>
              <a:ext cx="1769968" cy="709449"/>
            </a:xfrm>
            <a:prstGeom prst="rect">
              <a:avLst/>
            </a:prstGeom>
          </p:spPr>
          <p:txBody>
            <a:bodyPr lIns="50800" tIns="50800" rIns="50800" bIns="50800" rtlCol="0" anchor="ctr"/>
            <a:lstStyle/>
            <a:p>
              <a:pPr algn="ctr">
                <a:lnSpc>
                  <a:spcPts val="2231"/>
                </a:lnSpc>
              </a:pPr>
              <a:endParaRPr/>
            </a:p>
          </p:txBody>
        </p:sp>
      </p:grpSp>
      <p:grpSp>
        <p:nvGrpSpPr>
          <p:cNvPr id="8" name="Group 8"/>
          <p:cNvGrpSpPr/>
          <p:nvPr/>
        </p:nvGrpSpPr>
        <p:grpSpPr>
          <a:xfrm>
            <a:off x="11567655" y="4151040"/>
            <a:ext cx="6503947" cy="2585193"/>
            <a:chOff x="0" y="0"/>
            <a:chExt cx="1712974" cy="680874"/>
          </a:xfrm>
        </p:grpSpPr>
        <p:sp>
          <p:nvSpPr>
            <p:cNvPr id="9" name="Freeform 9"/>
            <p:cNvSpPr/>
            <p:nvPr/>
          </p:nvSpPr>
          <p:spPr>
            <a:xfrm>
              <a:off x="0" y="0"/>
              <a:ext cx="1712974" cy="680874"/>
            </a:xfrm>
            <a:custGeom>
              <a:avLst/>
              <a:gdLst/>
              <a:ahLst/>
              <a:cxnLst/>
              <a:rect l="l" t="t" r="r" b="b"/>
              <a:pathLst>
                <a:path w="1712974" h="680874">
                  <a:moveTo>
                    <a:pt x="0" y="0"/>
                  </a:moveTo>
                  <a:lnTo>
                    <a:pt x="1712974" y="0"/>
                  </a:lnTo>
                  <a:lnTo>
                    <a:pt x="1712974" y="680874"/>
                  </a:lnTo>
                  <a:lnTo>
                    <a:pt x="0" y="680874"/>
                  </a:lnTo>
                  <a:close/>
                </a:path>
              </a:pathLst>
            </a:custGeom>
            <a:solidFill>
              <a:srgbClr val="B0DFDB">
                <a:alpha val="85882"/>
              </a:srgbClr>
            </a:solidFill>
          </p:spPr>
        </p:sp>
        <p:sp>
          <p:nvSpPr>
            <p:cNvPr id="10" name="TextBox 10"/>
            <p:cNvSpPr txBox="1"/>
            <p:nvPr/>
          </p:nvSpPr>
          <p:spPr>
            <a:xfrm>
              <a:off x="0" y="-28575"/>
              <a:ext cx="1712974" cy="709449"/>
            </a:xfrm>
            <a:prstGeom prst="rect">
              <a:avLst/>
            </a:prstGeom>
          </p:spPr>
          <p:txBody>
            <a:bodyPr lIns="50800" tIns="50800" rIns="50800" bIns="50800" rtlCol="0" anchor="ctr"/>
            <a:lstStyle/>
            <a:p>
              <a:pPr algn="ctr">
                <a:lnSpc>
                  <a:spcPts val="2231"/>
                </a:lnSpc>
              </a:pPr>
              <a:endParaRPr/>
            </a:p>
          </p:txBody>
        </p:sp>
      </p:grpSp>
      <p:grpSp>
        <p:nvGrpSpPr>
          <p:cNvPr id="11" name="Group 11"/>
          <p:cNvGrpSpPr/>
          <p:nvPr/>
        </p:nvGrpSpPr>
        <p:grpSpPr>
          <a:xfrm>
            <a:off x="933450" y="7036726"/>
            <a:ext cx="3178397" cy="550590"/>
            <a:chOff x="0" y="0"/>
            <a:chExt cx="837109" cy="145011"/>
          </a:xfrm>
        </p:grpSpPr>
        <p:sp>
          <p:nvSpPr>
            <p:cNvPr id="12" name="Freeform 12"/>
            <p:cNvSpPr/>
            <p:nvPr/>
          </p:nvSpPr>
          <p:spPr>
            <a:xfrm>
              <a:off x="0" y="0"/>
              <a:ext cx="837109" cy="145011"/>
            </a:xfrm>
            <a:custGeom>
              <a:avLst/>
              <a:gdLst/>
              <a:ahLst/>
              <a:cxnLst/>
              <a:rect l="l" t="t" r="r" b="b"/>
              <a:pathLst>
                <a:path w="837109" h="145011">
                  <a:moveTo>
                    <a:pt x="0" y="0"/>
                  </a:moveTo>
                  <a:lnTo>
                    <a:pt x="837109" y="0"/>
                  </a:lnTo>
                  <a:lnTo>
                    <a:pt x="837109" y="145011"/>
                  </a:lnTo>
                  <a:lnTo>
                    <a:pt x="0" y="145011"/>
                  </a:lnTo>
                  <a:close/>
                </a:path>
              </a:pathLst>
            </a:custGeom>
            <a:solidFill>
              <a:srgbClr val="006DB8"/>
            </a:solidFill>
          </p:spPr>
        </p:sp>
        <p:sp>
          <p:nvSpPr>
            <p:cNvPr id="13" name="TextBox 13"/>
            <p:cNvSpPr txBox="1"/>
            <p:nvPr/>
          </p:nvSpPr>
          <p:spPr>
            <a:xfrm>
              <a:off x="0" y="-19050"/>
              <a:ext cx="837109" cy="164061"/>
            </a:xfrm>
            <a:prstGeom prst="rect">
              <a:avLst/>
            </a:prstGeom>
          </p:spPr>
          <p:txBody>
            <a:bodyPr lIns="50800" tIns="50800" rIns="50800" bIns="50800" rtlCol="0" anchor="ctr"/>
            <a:lstStyle/>
            <a:p>
              <a:pPr algn="ctr">
                <a:lnSpc>
                  <a:spcPts val="1983"/>
                </a:lnSpc>
              </a:pPr>
              <a:endParaRPr/>
            </a:p>
          </p:txBody>
        </p:sp>
      </p:grpSp>
      <p:sp>
        <p:nvSpPr>
          <p:cNvPr id="23" name="Freeform 23"/>
          <p:cNvSpPr/>
          <p:nvPr/>
        </p:nvSpPr>
        <p:spPr>
          <a:xfrm>
            <a:off x="73610" y="3416359"/>
            <a:ext cx="630586" cy="630586"/>
          </a:xfrm>
          <a:custGeom>
            <a:avLst/>
            <a:gdLst/>
            <a:ahLst/>
            <a:cxnLst/>
            <a:rect l="l" t="t" r="r" b="b"/>
            <a:pathLst>
              <a:path w="630586" h="630586">
                <a:moveTo>
                  <a:pt x="0" y="0"/>
                </a:moveTo>
                <a:lnTo>
                  <a:pt x="630586" y="0"/>
                </a:lnTo>
                <a:lnTo>
                  <a:pt x="630586" y="630586"/>
                </a:lnTo>
                <a:lnTo>
                  <a:pt x="0" y="630586"/>
                </a:lnTo>
                <a:lnTo>
                  <a:pt x="0" y="0"/>
                </a:lnTo>
                <a:close/>
              </a:path>
            </a:pathLst>
          </a:custGeom>
          <a:blipFill>
            <a:blip>
              <a:extLst>
                <a:ext uri="{96DAC541-7B7A-43D3-8B79-37D633B846F1}">
                  <asvg:svgBlip xmlns:asvg="http://schemas.microsoft.com/office/drawing/2016/SVG/main" r:embed="rId2"/>
                </a:ext>
              </a:extLst>
            </a:blip>
            <a:stretch>
              <a:fillRect/>
            </a:stretch>
          </a:blipFill>
        </p:spPr>
      </p:sp>
      <p:grpSp>
        <p:nvGrpSpPr>
          <p:cNvPr id="25" name="Group 25"/>
          <p:cNvGrpSpPr/>
          <p:nvPr/>
        </p:nvGrpSpPr>
        <p:grpSpPr>
          <a:xfrm>
            <a:off x="8202444" y="5007883"/>
            <a:ext cx="2318748" cy="2131949"/>
            <a:chOff x="0" y="0"/>
            <a:chExt cx="610699" cy="561501"/>
          </a:xfrm>
        </p:grpSpPr>
        <p:sp>
          <p:nvSpPr>
            <p:cNvPr id="26" name="Freeform 26"/>
            <p:cNvSpPr/>
            <p:nvPr/>
          </p:nvSpPr>
          <p:spPr>
            <a:xfrm>
              <a:off x="0" y="0"/>
              <a:ext cx="610699" cy="561501"/>
            </a:xfrm>
            <a:custGeom>
              <a:avLst/>
              <a:gdLst/>
              <a:ahLst/>
              <a:cxnLst/>
              <a:rect l="l" t="t" r="r" b="b"/>
              <a:pathLst>
                <a:path w="610699" h="561501">
                  <a:moveTo>
                    <a:pt x="0" y="0"/>
                  </a:moveTo>
                  <a:lnTo>
                    <a:pt x="610699" y="0"/>
                  </a:lnTo>
                  <a:lnTo>
                    <a:pt x="610699" y="561501"/>
                  </a:lnTo>
                  <a:lnTo>
                    <a:pt x="0" y="561501"/>
                  </a:lnTo>
                  <a:close/>
                </a:path>
              </a:pathLst>
            </a:custGeom>
            <a:solidFill>
              <a:srgbClr val="B0DFDB"/>
            </a:solidFill>
          </p:spPr>
        </p:sp>
        <p:sp>
          <p:nvSpPr>
            <p:cNvPr id="27" name="TextBox 27"/>
            <p:cNvSpPr txBox="1"/>
            <p:nvPr/>
          </p:nvSpPr>
          <p:spPr>
            <a:xfrm>
              <a:off x="0" y="-19050"/>
              <a:ext cx="610699" cy="580551"/>
            </a:xfrm>
            <a:prstGeom prst="rect">
              <a:avLst/>
            </a:prstGeom>
          </p:spPr>
          <p:txBody>
            <a:bodyPr lIns="50800" tIns="50800" rIns="50800" bIns="50800" rtlCol="0" anchor="ctr"/>
            <a:lstStyle/>
            <a:p>
              <a:pPr algn="ctr">
                <a:lnSpc>
                  <a:spcPts val="1983"/>
                </a:lnSpc>
              </a:pPr>
              <a:r>
                <a:rPr lang="en-US" sz="1599" b="1">
                  <a:solidFill>
                    <a:srgbClr val="000000"/>
                  </a:solidFill>
                  <a:latin typeface="Agenda Bold"/>
                  <a:ea typeface="Agenda Bold"/>
                  <a:cs typeface="Agenda Bold"/>
                  <a:sym typeface="Agenda Bold"/>
                </a:rPr>
                <a:t>Moving towards</a:t>
              </a:r>
            </a:p>
            <a:p>
              <a:pPr algn="ctr">
                <a:lnSpc>
                  <a:spcPts val="1983"/>
                </a:lnSpc>
              </a:pPr>
              <a:r>
                <a:rPr lang="en-US" sz="1599" b="1">
                  <a:solidFill>
                    <a:srgbClr val="000000"/>
                  </a:solidFill>
                  <a:latin typeface="Agenda Bold"/>
                  <a:ea typeface="Agenda Bold"/>
                  <a:cs typeface="Agenda Bold"/>
                  <a:sym typeface="Agenda Bold"/>
                </a:rPr>
                <a:t>100%</a:t>
              </a:r>
            </a:p>
            <a:p>
              <a:pPr algn="ctr">
                <a:lnSpc>
                  <a:spcPts val="1983"/>
                </a:lnSpc>
              </a:pPr>
              <a:endParaRPr lang="en-US" sz="1599" b="1">
                <a:solidFill>
                  <a:srgbClr val="000000"/>
                </a:solidFill>
                <a:latin typeface="Agenda Bold"/>
                <a:ea typeface="Agenda Bold"/>
                <a:cs typeface="Agenda Bold"/>
                <a:sym typeface="Agenda Bold"/>
              </a:endParaRPr>
            </a:p>
            <a:p>
              <a:pPr algn="ctr">
                <a:lnSpc>
                  <a:spcPts val="1983"/>
                </a:lnSpc>
              </a:pPr>
              <a:endParaRPr lang="en-US" sz="1599" b="1">
                <a:solidFill>
                  <a:srgbClr val="000000"/>
                </a:solidFill>
                <a:latin typeface="Agenda Bold"/>
                <a:ea typeface="Agenda Bold"/>
                <a:cs typeface="Agenda Bold"/>
                <a:sym typeface="Agenda Bold"/>
              </a:endParaRPr>
            </a:p>
            <a:p>
              <a:pPr algn="ctr">
                <a:lnSpc>
                  <a:spcPts val="1983"/>
                </a:lnSpc>
              </a:pPr>
              <a:endParaRPr lang="en-US" sz="1599" b="1">
                <a:solidFill>
                  <a:srgbClr val="000000"/>
                </a:solidFill>
                <a:latin typeface="Agenda Bold"/>
                <a:ea typeface="Agenda Bold"/>
                <a:cs typeface="Agenda Bold"/>
                <a:sym typeface="Agenda Bold"/>
              </a:endParaRPr>
            </a:p>
            <a:p>
              <a:pPr algn="ctr">
                <a:lnSpc>
                  <a:spcPts val="1983"/>
                </a:lnSpc>
              </a:pPr>
              <a:r>
                <a:rPr lang="en-US" sz="1599">
                  <a:solidFill>
                    <a:srgbClr val="000000"/>
                  </a:solidFill>
                  <a:latin typeface="Agenda Medium"/>
                  <a:ea typeface="Agenda Medium"/>
                  <a:cs typeface="Agenda Medium"/>
                  <a:sym typeface="Agenda Medium"/>
                </a:rPr>
                <a:t>Fleet</a:t>
              </a:r>
            </a:p>
          </p:txBody>
        </p:sp>
      </p:grpSp>
      <p:sp>
        <p:nvSpPr>
          <p:cNvPr id="28" name="Freeform 28"/>
          <p:cNvSpPr/>
          <p:nvPr/>
        </p:nvSpPr>
        <p:spPr>
          <a:xfrm>
            <a:off x="8927029" y="5888068"/>
            <a:ext cx="869578" cy="541312"/>
          </a:xfrm>
          <a:custGeom>
            <a:avLst/>
            <a:gdLst/>
            <a:ahLst/>
            <a:cxnLst/>
            <a:rect l="l" t="t" r="r" b="b"/>
            <a:pathLst>
              <a:path w="869578" h="541312">
                <a:moveTo>
                  <a:pt x="0" y="0"/>
                </a:moveTo>
                <a:lnTo>
                  <a:pt x="869578" y="0"/>
                </a:lnTo>
                <a:lnTo>
                  <a:pt x="869578" y="541313"/>
                </a:lnTo>
                <a:lnTo>
                  <a:pt x="0" y="541313"/>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33" name="Freeform 33"/>
          <p:cNvSpPr/>
          <p:nvPr/>
        </p:nvSpPr>
        <p:spPr>
          <a:xfrm>
            <a:off x="217145" y="1321734"/>
            <a:ext cx="385413" cy="550590"/>
          </a:xfrm>
          <a:custGeom>
            <a:avLst/>
            <a:gdLst/>
            <a:ahLst/>
            <a:cxnLst/>
            <a:rect l="l" t="t" r="r" b="b"/>
            <a:pathLst>
              <a:path w="385413" h="550590">
                <a:moveTo>
                  <a:pt x="0" y="0"/>
                </a:moveTo>
                <a:lnTo>
                  <a:pt x="385413" y="0"/>
                </a:lnTo>
                <a:lnTo>
                  <a:pt x="385413" y="550589"/>
                </a:lnTo>
                <a:lnTo>
                  <a:pt x="0" y="55058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34" name="Freeform 34"/>
          <p:cNvSpPr/>
          <p:nvPr/>
        </p:nvSpPr>
        <p:spPr>
          <a:xfrm>
            <a:off x="73610" y="8421851"/>
            <a:ext cx="859840" cy="863076"/>
          </a:xfrm>
          <a:custGeom>
            <a:avLst/>
            <a:gdLst/>
            <a:ahLst/>
            <a:cxnLst/>
            <a:rect l="l" t="t" r="r" b="b"/>
            <a:pathLst>
              <a:path w="859840" h="863076">
                <a:moveTo>
                  <a:pt x="0" y="0"/>
                </a:moveTo>
                <a:lnTo>
                  <a:pt x="859840" y="0"/>
                </a:lnTo>
                <a:lnTo>
                  <a:pt x="859840" y="863076"/>
                </a:lnTo>
                <a:lnTo>
                  <a:pt x="0" y="863076"/>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35" name="Freeform 35" descr="Upscale Image"/>
          <p:cNvSpPr/>
          <p:nvPr/>
        </p:nvSpPr>
        <p:spPr>
          <a:xfrm>
            <a:off x="704196" y="4206623"/>
            <a:ext cx="1552144" cy="2316632"/>
          </a:xfrm>
          <a:custGeom>
            <a:avLst/>
            <a:gdLst/>
            <a:ahLst/>
            <a:cxnLst/>
            <a:rect l="l" t="t" r="r" b="b"/>
            <a:pathLst>
              <a:path w="1552144" h="2316632">
                <a:moveTo>
                  <a:pt x="0" y="0"/>
                </a:moveTo>
                <a:lnTo>
                  <a:pt x="1552144" y="0"/>
                </a:lnTo>
                <a:lnTo>
                  <a:pt x="1552144" y="2316632"/>
                </a:lnTo>
                <a:lnTo>
                  <a:pt x="0" y="2316632"/>
                </a:lnTo>
                <a:lnTo>
                  <a:pt x="0" y="0"/>
                </a:lnTo>
                <a:close/>
              </a:path>
            </a:pathLst>
          </a:custGeom>
          <a:blipFill>
            <a:blip r:embed="rId6"/>
            <a:stretch>
              <a:fillRect/>
            </a:stretch>
          </a:blipFill>
        </p:spPr>
      </p:sp>
      <p:sp>
        <p:nvSpPr>
          <p:cNvPr id="36" name="Freeform 36" descr="Upscale Image"/>
          <p:cNvSpPr/>
          <p:nvPr/>
        </p:nvSpPr>
        <p:spPr>
          <a:xfrm>
            <a:off x="2722283" y="4309417"/>
            <a:ext cx="1625504" cy="2316632"/>
          </a:xfrm>
          <a:custGeom>
            <a:avLst/>
            <a:gdLst/>
            <a:ahLst/>
            <a:cxnLst/>
            <a:rect l="l" t="t" r="r" b="b"/>
            <a:pathLst>
              <a:path w="1625504" h="2316632">
                <a:moveTo>
                  <a:pt x="0" y="0"/>
                </a:moveTo>
                <a:lnTo>
                  <a:pt x="1625503" y="0"/>
                </a:lnTo>
                <a:lnTo>
                  <a:pt x="1625503" y="2316632"/>
                </a:lnTo>
                <a:lnTo>
                  <a:pt x="0" y="2316632"/>
                </a:lnTo>
                <a:lnTo>
                  <a:pt x="0" y="0"/>
                </a:lnTo>
                <a:close/>
              </a:path>
            </a:pathLst>
          </a:custGeom>
          <a:blipFill>
            <a:blip r:embed="rId7"/>
            <a:stretch>
              <a:fillRect/>
            </a:stretch>
          </a:blipFill>
        </p:spPr>
      </p:sp>
      <p:sp>
        <p:nvSpPr>
          <p:cNvPr id="37" name="Freeform 37" descr="Upscale Image"/>
          <p:cNvSpPr/>
          <p:nvPr/>
        </p:nvSpPr>
        <p:spPr>
          <a:xfrm>
            <a:off x="4960237" y="4378242"/>
            <a:ext cx="1301614" cy="2273561"/>
          </a:xfrm>
          <a:custGeom>
            <a:avLst/>
            <a:gdLst/>
            <a:ahLst/>
            <a:cxnLst/>
            <a:rect l="l" t="t" r="r" b="b"/>
            <a:pathLst>
              <a:path w="1301614" h="2273561">
                <a:moveTo>
                  <a:pt x="0" y="0"/>
                </a:moveTo>
                <a:lnTo>
                  <a:pt x="1301614" y="0"/>
                </a:lnTo>
                <a:lnTo>
                  <a:pt x="1301614" y="2273561"/>
                </a:lnTo>
                <a:lnTo>
                  <a:pt x="0" y="2273561"/>
                </a:lnTo>
                <a:lnTo>
                  <a:pt x="0" y="0"/>
                </a:lnTo>
                <a:close/>
              </a:path>
            </a:pathLst>
          </a:custGeom>
          <a:blipFill>
            <a:blip r:embed="rId8"/>
            <a:stretch>
              <a:fillRect/>
            </a:stretch>
          </a:blipFill>
        </p:spPr>
      </p:sp>
      <p:sp>
        <p:nvSpPr>
          <p:cNvPr id="38" name="Freeform 38"/>
          <p:cNvSpPr/>
          <p:nvPr/>
        </p:nvSpPr>
        <p:spPr>
          <a:xfrm>
            <a:off x="11179039" y="0"/>
            <a:ext cx="7118486" cy="10287000"/>
          </a:xfrm>
          <a:custGeom>
            <a:avLst/>
            <a:gdLst/>
            <a:ahLst/>
            <a:cxnLst/>
            <a:rect l="l" t="t" r="r" b="b"/>
            <a:pathLst>
              <a:path w="7118486" h="10287000">
                <a:moveTo>
                  <a:pt x="0" y="0"/>
                </a:moveTo>
                <a:lnTo>
                  <a:pt x="7118486" y="0"/>
                </a:lnTo>
                <a:lnTo>
                  <a:pt x="7118486" y="10287000"/>
                </a:lnTo>
                <a:lnTo>
                  <a:pt x="0" y="10287000"/>
                </a:lnTo>
                <a:lnTo>
                  <a:pt x="0" y="0"/>
                </a:lnTo>
                <a:close/>
              </a:path>
            </a:pathLst>
          </a:custGeom>
          <a:blipFill>
            <a:blip r:embed="rId9">
              <a:alphaModFix amt="21999"/>
            </a:blip>
            <a:stretch>
              <a:fillRect l="-14858" t="-18845" r="-46683"/>
            </a:stretch>
          </a:blipFill>
        </p:spPr>
      </p:sp>
      <p:grpSp>
        <p:nvGrpSpPr>
          <p:cNvPr id="39" name="Group 39"/>
          <p:cNvGrpSpPr/>
          <p:nvPr/>
        </p:nvGrpSpPr>
        <p:grpSpPr>
          <a:xfrm>
            <a:off x="878872" y="3354670"/>
            <a:ext cx="4149947" cy="550590"/>
            <a:chOff x="0" y="0"/>
            <a:chExt cx="5533262" cy="734120"/>
          </a:xfrm>
        </p:grpSpPr>
        <p:grpSp>
          <p:nvGrpSpPr>
            <p:cNvPr id="40" name="Group 40"/>
            <p:cNvGrpSpPr/>
            <p:nvPr/>
          </p:nvGrpSpPr>
          <p:grpSpPr>
            <a:xfrm>
              <a:off x="0" y="0"/>
              <a:ext cx="5533262" cy="734120"/>
              <a:chOff x="0" y="0"/>
              <a:chExt cx="1092990" cy="145011"/>
            </a:xfrm>
          </p:grpSpPr>
          <p:sp>
            <p:nvSpPr>
              <p:cNvPr id="41" name="Freeform 41"/>
              <p:cNvSpPr/>
              <p:nvPr/>
            </p:nvSpPr>
            <p:spPr>
              <a:xfrm>
                <a:off x="0" y="0"/>
                <a:ext cx="1092990" cy="145011"/>
              </a:xfrm>
              <a:custGeom>
                <a:avLst/>
                <a:gdLst/>
                <a:ahLst/>
                <a:cxnLst/>
                <a:rect l="l" t="t" r="r" b="b"/>
                <a:pathLst>
                  <a:path w="1092990" h="145011">
                    <a:moveTo>
                      <a:pt x="0" y="0"/>
                    </a:moveTo>
                    <a:lnTo>
                      <a:pt x="1092990" y="0"/>
                    </a:lnTo>
                    <a:lnTo>
                      <a:pt x="1092990" y="145011"/>
                    </a:lnTo>
                    <a:lnTo>
                      <a:pt x="0" y="145011"/>
                    </a:lnTo>
                    <a:close/>
                  </a:path>
                </a:pathLst>
              </a:custGeom>
              <a:solidFill>
                <a:srgbClr val="006DB8"/>
              </a:solidFill>
            </p:spPr>
          </p:sp>
          <p:sp>
            <p:nvSpPr>
              <p:cNvPr id="42" name="TextBox 42"/>
              <p:cNvSpPr txBox="1"/>
              <p:nvPr/>
            </p:nvSpPr>
            <p:spPr>
              <a:xfrm>
                <a:off x="0" y="-19050"/>
                <a:ext cx="1092990" cy="164061"/>
              </a:xfrm>
              <a:prstGeom prst="rect">
                <a:avLst/>
              </a:prstGeom>
            </p:spPr>
            <p:txBody>
              <a:bodyPr lIns="50800" tIns="50800" rIns="50800" bIns="50800" rtlCol="0" anchor="ctr"/>
              <a:lstStyle/>
              <a:p>
                <a:pPr algn="ctr">
                  <a:lnSpc>
                    <a:spcPts val="1983"/>
                  </a:lnSpc>
                </a:pPr>
                <a:endParaRPr/>
              </a:p>
            </p:txBody>
          </p:sp>
        </p:grpSp>
        <p:sp>
          <p:nvSpPr>
            <p:cNvPr id="43" name="TextBox 43"/>
            <p:cNvSpPr txBox="1"/>
            <p:nvPr/>
          </p:nvSpPr>
          <p:spPr>
            <a:xfrm>
              <a:off x="0" y="117335"/>
              <a:ext cx="5533262" cy="470874"/>
            </a:xfrm>
            <a:prstGeom prst="rect">
              <a:avLst/>
            </a:prstGeom>
          </p:spPr>
          <p:txBody>
            <a:bodyPr lIns="0" tIns="0" rIns="0" bIns="0" rtlCol="0" anchor="t">
              <a:spAutoFit/>
            </a:bodyPr>
            <a:lstStyle/>
            <a:p>
              <a:pPr algn="ctr">
                <a:lnSpc>
                  <a:spcPts val="2727"/>
                </a:lnSpc>
                <a:spcBef>
                  <a:spcPct val="0"/>
                </a:spcBef>
              </a:pPr>
              <a:r>
                <a:rPr lang="en-US" sz="2199" b="1" dirty="0">
                  <a:solidFill>
                    <a:srgbClr val="FFFFFF"/>
                  </a:solidFill>
                  <a:latin typeface="Agenda Bold"/>
                  <a:ea typeface="Agenda Bold"/>
                  <a:cs typeface="Agenda Bold"/>
                  <a:sym typeface="Agenda Bold"/>
                </a:rPr>
                <a:t>HOW ARE WE GOING TO DO IT</a:t>
              </a:r>
            </a:p>
          </p:txBody>
        </p:sp>
      </p:grpSp>
      <p:sp>
        <p:nvSpPr>
          <p:cNvPr id="44" name="TextBox 44"/>
          <p:cNvSpPr txBox="1"/>
          <p:nvPr/>
        </p:nvSpPr>
        <p:spPr>
          <a:xfrm>
            <a:off x="933450" y="5768151"/>
            <a:ext cx="3086100" cy="295656"/>
          </a:xfrm>
          <a:prstGeom prst="rect">
            <a:avLst/>
          </a:prstGeom>
        </p:spPr>
        <p:txBody>
          <a:bodyPr lIns="0" tIns="0" rIns="0" bIns="0" rtlCol="0" anchor="t">
            <a:spAutoFit/>
          </a:bodyPr>
          <a:lstStyle/>
          <a:p>
            <a:pPr algn="ctr">
              <a:lnSpc>
                <a:spcPts val="2231"/>
              </a:lnSpc>
              <a:spcBef>
                <a:spcPct val="0"/>
              </a:spcBef>
            </a:pPr>
            <a:r>
              <a:rPr lang="en-US" sz="1799" b="1" dirty="0">
                <a:solidFill>
                  <a:srgbClr val="FFFFFF"/>
                </a:solidFill>
                <a:latin typeface="Agenda Bold"/>
                <a:ea typeface="Agenda Bold"/>
                <a:cs typeface="Agenda Bold"/>
                <a:sym typeface="Agenda Bold"/>
              </a:rPr>
              <a:t>Total emissions in FY 2024-25</a:t>
            </a:r>
          </a:p>
        </p:txBody>
      </p:sp>
      <p:grpSp>
        <p:nvGrpSpPr>
          <p:cNvPr id="45" name="Group 45"/>
          <p:cNvGrpSpPr/>
          <p:nvPr/>
        </p:nvGrpSpPr>
        <p:grpSpPr>
          <a:xfrm>
            <a:off x="4761933" y="8401180"/>
            <a:ext cx="1105892" cy="1105892"/>
            <a:chOff x="0" y="3032877"/>
            <a:chExt cx="812800" cy="812800"/>
          </a:xfrm>
        </p:grpSpPr>
        <p:sp>
          <p:nvSpPr>
            <p:cNvPr id="46" name="Freeform 46"/>
            <p:cNvSpPr/>
            <p:nvPr/>
          </p:nvSpPr>
          <p:spPr>
            <a:xfrm>
              <a:off x="0" y="303287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DB8"/>
            </a:solidFill>
          </p:spPr>
        </p:sp>
        <p:sp>
          <p:nvSpPr>
            <p:cNvPr id="47" name="TextBox 47"/>
            <p:cNvSpPr txBox="1"/>
            <p:nvPr/>
          </p:nvSpPr>
          <p:spPr>
            <a:xfrm>
              <a:off x="76200" y="3090027"/>
              <a:ext cx="660400" cy="679450"/>
            </a:xfrm>
            <a:prstGeom prst="rect">
              <a:avLst/>
            </a:prstGeom>
          </p:spPr>
          <p:txBody>
            <a:bodyPr lIns="50800" tIns="50800" rIns="50800" bIns="50800" rtlCol="0" anchor="ctr"/>
            <a:lstStyle/>
            <a:p>
              <a:pPr algn="ctr">
                <a:lnSpc>
                  <a:spcPts val="1983"/>
                </a:lnSpc>
              </a:pPr>
              <a:r>
                <a:rPr lang="en-US" sz="1599" b="1" dirty="0">
                  <a:solidFill>
                    <a:srgbClr val="FFFFFF"/>
                  </a:solidFill>
                  <a:latin typeface="Agenda Bold"/>
                  <a:ea typeface="Agenda Bold"/>
                  <a:cs typeface="Agenda Bold"/>
                  <a:sym typeface="Agenda Bold"/>
                </a:rPr>
                <a:t>18000+</a:t>
              </a:r>
            </a:p>
            <a:p>
              <a:pPr algn="ctr">
                <a:lnSpc>
                  <a:spcPts val="1983"/>
                </a:lnSpc>
              </a:pPr>
              <a:endParaRPr lang="en-US" sz="1599" b="1" dirty="0">
                <a:solidFill>
                  <a:srgbClr val="FFFFFF"/>
                </a:solidFill>
                <a:latin typeface="Agenda Bold"/>
                <a:ea typeface="Agenda Bold"/>
                <a:cs typeface="Agenda Bold"/>
                <a:sym typeface="Agenda Bold"/>
              </a:endParaRPr>
            </a:p>
            <a:p>
              <a:pPr algn="ctr">
                <a:lnSpc>
                  <a:spcPts val="1983"/>
                </a:lnSpc>
              </a:pPr>
              <a:r>
                <a:rPr lang="en-US" sz="1599" b="1" dirty="0">
                  <a:solidFill>
                    <a:srgbClr val="FFFFFF"/>
                  </a:solidFill>
                  <a:latin typeface="Agenda Bold"/>
                  <a:ea typeface="Agenda Bold"/>
                  <a:cs typeface="Agenda Bold"/>
                  <a:sym typeface="Agenda Bold"/>
                </a:rPr>
                <a:t>2000+</a:t>
              </a:r>
            </a:p>
          </p:txBody>
        </p:sp>
      </p:grpSp>
      <p:sp>
        <p:nvSpPr>
          <p:cNvPr id="48" name="TextBox 48"/>
          <p:cNvSpPr txBox="1"/>
          <p:nvPr/>
        </p:nvSpPr>
        <p:spPr>
          <a:xfrm>
            <a:off x="2412397" y="280081"/>
            <a:ext cx="7971234" cy="506730"/>
          </a:xfrm>
          <a:prstGeom prst="rect">
            <a:avLst/>
          </a:prstGeom>
        </p:spPr>
        <p:txBody>
          <a:bodyPr lIns="0" tIns="0" rIns="0" bIns="0" rtlCol="0" anchor="t">
            <a:spAutoFit/>
          </a:bodyPr>
          <a:lstStyle/>
          <a:p>
            <a:pPr algn="ctr">
              <a:lnSpc>
                <a:spcPts val="3719"/>
              </a:lnSpc>
              <a:spcBef>
                <a:spcPct val="0"/>
              </a:spcBef>
            </a:pPr>
            <a:r>
              <a:rPr lang="en-US" sz="2999" b="1">
                <a:solidFill>
                  <a:srgbClr val="000000"/>
                </a:solidFill>
                <a:latin typeface="Agenda Bold"/>
                <a:ea typeface="Agenda Bold"/>
                <a:cs typeface="Agenda Bold"/>
                <a:sym typeface="Agenda Bold"/>
              </a:rPr>
              <a:t>JOURNEY TO GREEN, LOW EMISSION FLEET (1/2)</a:t>
            </a:r>
          </a:p>
        </p:txBody>
      </p:sp>
      <p:grpSp>
        <p:nvGrpSpPr>
          <p:cNvPr id="49" name="Group 49"/>
          <p:cNvGrpSpPr/>
          <p:nvPr/>
        </p:nvGrpSpPr>
        <p:grpSpPr>
          <a:xfrm>
            <a:off x="933450" y="1321734"/>
            <a:ext cx="2252420" cy="550590"/>
            <a:chOff x="0" y="0"/>
            <a:chExt cx="593230" cy="145011"/>
          </a:xfrm>
        </p:grpSpPr>
        <p:sp>
          <p:nvSpPr>
            <p:cNvPr id="50" name="Freeform 50"/>
            <p:cNvSpPr/>
            <p:nvPr/>
          </p:nvSpPr>
          <p:spPr>
            <a:xfrm>
              <a:off x="0" y="0"/>
              <a:ext cx="593230" cy="145011"/>
            </a:xfrm>
            <a:custGeom>
              <a:avLst/>
              <a:gdLst/>
              <a:ahLst/>
              <a:cxnLst/>
              <a:rect l="l" t="t" r="r" b="b"/>
              <a:pathLst>
                <a:path w="593230" h="145011">
                  <a:moveTo>
                    <a:pt x="0" y="0"/>
                  </a:moveTo>
                  <a:lnTo>
                    <a:pt x="593230" y="0"/>
                  </a:lnTo>
                  <a:lnTo>
                    <a:pt x="593230" y="145011"/>
                  </a:lnTo>
                  <a:lnTo>
                    <a:pt x="0" y="145011"/>
                  </a:lnTo>
                  <a:close/>
                </a:path>
              </a:pathLst>
            </a:custGeom>
            <a:solidFill>
              <a:srgbClr val="006DB8"/>
            </a:solidFill>
          </p:spPr>
        </p:sp>
        <p:sp>
          <p:nvSpPr>
            <p:cNvPr id="51" name="TextBox 51"/>
            <p:cNvSpPr txBox="1"/>
            <p:nvPr/>
          </p:nvSpPr>
          <p:spPr>
            <a:xfrm>
              <a:off x="0" y="-28575"/>
              <a:ext cx="593230" cy="173586"/>
            </a:xfrm>
            <a:prstGeom prst="rect">
              <a:avLst/>
            </a:prstGeom>
          </p:spPr>
          <p:txBody>
            <a:bodyPr lIns="50800" tIns="50800" rIns="50800" bIns="50800" rtlCol="0" anchor="ctr"/>
            <a:lstStyle/>
            <a:p>
              <a:pPr algn="ctr">
                <a:lnSpc>
                  <a:spcPts val="2851"/>
                </a:lnSpc>
              </a:pPr>
              <a:r>
                <a:rPr lang="en-US" sz="2299" b="1">
                  <a:solidFill>
                    <a:srgbClr val="FFFFFF"/>
                  </a:solidFill>
                  <a:latin typeface="Agenda Bold"/>
                  <a:ea typeface="Agenda Bold"/>
                  <a:cs typeface="Agenda Bold"/>
                  <a:sym typeface="Agenda Bold"/>
                </a:rPr>
                <a:t>OUR PRIORITY</a:t>
              </a:r>
            </a:p>
          </p:txBody>
        </p:sp>
      </p:grpSp>
      <p:sp>
        <p:nvSpPr>
          <p:cNvPr id="52" name="TextBox 52"/>
          <p:cNvSpPr txBox="1"/>
          <p:nvPr/>
        </p:nvSpPr>
        <p:spPr>
          <a:xfrm>
            <a:off x="907447" y="2087798"/>
            <a:ext cx="8115300" cy="989457"/>
          </a:xfrm>
          <a:prstGeom prst="rect">
            <a:avLst/>
          </a:prstGeom>
        </p:spPr>
        <p:txBody>
          <a:bodyPr lIns="0" tIns="0" rIns="0" bIns="0" rtlCol="0" anchor="t">
            <a:spAutoFit/>
          </a:bodyPr>
          <a:lstStyle/>
          <a:p>
            <a:pPr algn="l">
              <a:lnSpc>
                <a:spcPts val="2603"/>
              </a:lnSpc>
              <a:spcBef>
                <a:spcPct val="0"/>
              </a:spcBef>
            </a:pPr>
            <a:r>
              <a:rPr lang="en-US" sz="2099">
                <a:solidFill>
                  <a:srgbClr val="000000"/>
                </a:solidFill>
                <a:latin typeface="Agenda Medium"/>
                <a:ea typeface="Agenda Medium"/>
                <a:cs typeface="Agenda Medium"/>
                <a:sym typeface="Agenda Medium"/>
              </a:rPr>
              <a:t>Carbon Emission Reduction: Everest Fleet's exclusive use of CNG and electric vehicles has significantly reduced emissions across its 20,000+ vehicle fleet.</a:t>
            </a:r>
          </a:p>
        </p:txBody>
      </p:sp>
      <p:sp>
        <p:nvSpPr>
          <p:cNvPr id="53" name="TextBox 53"/>
          <p:cNvSpPr txBox="1"/>
          <p:nvPr/>
        </p:nvSpPr>
        <p:spPr>
          <a:xfrm>
            <a:off x="11784053" y="7587189"/>
            <a:ext cx="6287548" cy="1826641"/>
          </a:xfrm>
          <a:prstGeom prst="rect">
            <a:avLst/>
          </a:prstGeom>
        </p:spPr>
        <p:txBody>
          <a:bodyPr lIns="0" tIns="0" rIns="0" bIns="0" rtlCol="0" anchor="t">
            <a:spAutoFit/>
          </a:bodyPr>
          <a:lstStyle/>
          <a:p>
            <a:pPr marL="0" lvl="0" indent="0" algn="l">
              <a:lnSpc>
                <a:spcPts val="2851"/>
              </a:lnSpc>
              <a:spcBef>
                <a:spcPct val="0"/>
              </a:spcBef>
            </a:pPr>
            <a:r>
              <a:rPr lang="en-US" sz="2299" b="1" u="none" strike="noStrike">
                <a:solidFill>
                  <a:srgbClr val="000000"/>
                </a:solidFill>
                <a:latin typeface="Agenda Bold"/>
                <a:ea typeface="Agenda Bold"/>
                <a:cs typeface="Agenda Bold"/>
                <a:sym typeface="Agenda Bold"/>
              </a:rPr>
              <a:t>Market Demand &amp; Consumer Preference: </a:t>
            </a:r>
            <a:r>
              <a:rPr lang="en-US" sz="2299" b="1" u="none" strike="noStrike">
                <a:solidFill>
                  <a:srgbClr val="000000"/>
                </a:solidFill>
                <a:latin typeface="Agenda Medium"/>
                <a:ea typeface="Agenda Medium"/>
                <a:cs typeface="Agenda Medium"/>
                <a:sym typeface="Agenda Medium"/>
              </a:rPr>
              <a:t>Rising environmental awareness in India is boosting demand for EVs. Fleet companies offering electric options can attract eco-conscious customers and gain a market advantage.</a:t>
            </a:r>
          </a:p>
        </p:txBody>
      </p:sp>
      <p:sp>
        <p:nvSpPr>
          <p:cNvPr id="54" name="TextBox 54"/>
          <p:cNvSpPr txBox="1"/>
          <p:nvPr/>
        </p:nvSpPr>
        <p:spPr>
          <a:xfrm>
            <a:off x="11834637" y="1568454"/>
            <a:ext cx="5969983" cy="1464691"/>
          </a:xfrm>
          <a:prstGeom prst="rect">
            <a:avLst/>
          </a:prstGeom>
        </p:spPr>
        <p:txBody>
          <a:bodyPr lIns="0" tIns="0" rIns="0" bIns="0" rtlCol="0" anchor="t">
            <a:spAutoFit/>
          </a:bodyPr>
          <a:lstStyle/>
          <a:p>
            <a:pPr algn="l">
              <a:lnSpc>
                <a:spcPts val="2851"/>
              </a:lnSpc>
              <a:spcBef>
                <a:spcPct val="0"/>
              </a:spcBef>
            </a:pPr>
            <a:r>
              <a:rPr lang="en-US" sz="2299" b="1">
                <a:solidFill>
                  <a:srgbClr val="000000"/>
                </a:solidFill>
                <a:latin typeface="Agenda Bold"/>
                <a:ea typeface="Agenda Bold"/>
                <a:cs typeface="Agenda Bold"/>
                <a:sym typeface="Agenda Bold"/>
              </a:rPr>
              <a:t>Government Incentives: </a:t>
            </a:r>
            <a:r>
              <a:rPr lang="en-US" sz="2299" b="1">
                <a:solidFill>
                  <a:srgbClr val="000000"/>
                </a:solidFill>
                <a:latin typeface="Agenda Medium"/>
                <a:ea typeface="Agenda Medium"/>
                <a:cs typeface="Agenda Medium"/>
                <a:sym typeface="Agenda Medium"/>
              </a:rPr>
              <a:t>India's FAME scheme promotes EV adoption through subsidies, road tax and registration fee exemptions, and preferential electricity rates for charging.</a:t>
            </a:r>
          </a:p>
        </p:txBody>
      </p:sp>
      <p:sp>
        <p:nvSpPr>
          <p:cNvPr id="58" name="TextBox 58"/>
          <p:cNvSpPr txBox="1"/>
          <p:nvPr/>
        </p:nvSpPr>
        <p:spPr>
          <a:xfrm>
            <a:off x="869347" y="7117583"/>
            <a:ext cx="3178397" cy="378841"/>
          </a:xfrm>
          <a:prstGeom prst="rect">
            <a:avLst/>
          </a:prstGeom>
        </p:spPr>
        <p:txBody>
          <a:bodyPr lIns="0" tIns="0" rIns="0" bIns="0" rtlCol="0" anchor="t">
            <a:spAutoFit/>
          </a:bodyPr>
          <a:lstStyle/>
          <a:p>
            <a:pPr algn="ctr">
              <a:lnSpc>
                <a:spcPts val="2851"/>
              </a:lnSpc>
              <a:spcBef>
                <a:spcPct val="0"/>
              </a:spcBef>
            </a:pPr>
            <a:r>
              <a:rPr lang="en-US" sz="2299" b="1">
                <a:solidFill>
                  <a:srgbClr val="FFFFFF"/>
                </a:solidFill>
                <a:latin typeface="Agenda Bold"/>
                <a:ea typeface="Agenda Bold"/>
                <a:cs typeface="Agenda Bold"/>
                <a:sym typeface="Agenda Bold"/>
              </a:rPr>
              <a:t>WHERE WE ARE TODAY</a:t>
            </a:r>
          </a:p>
        </p:txBody>
      </p:sp>
      <p:grpSp>
        <p:nvGrpSpPr>
          <p:cNvPr id="59" name="Group 59"/>
          <p:cNvGrpSpPr/>
          <p:nvPr/>
        </p:nvGrpSpPr>
        <p:grpSpPr>
          <a:xfrm>
            <a:off x="961644" y="8319617"/>
            <a:ext cx="3086100" cy="1046790"/>
            <a:chOff x="0" y="-28575"/>
            <a:chExt cx="812800" cy="275698"/>
          </a:xfrm>
        </p:grpSpPr>
        <p:sp>
          <p:nvSpPr>
            <p:cNvPr id="60" name="Freeform 60"/>
            <p:cNvSpPr/>
            <p:nvPr/>
          </p:nvSpPr>
          <p:spPr>
            <a:xfrm>
              <a:off x="0" y="0"/>
              <a:ext cx="812800" cy="247123"/>
            </a:xfrm>
            <a:custGeom>
              <a:avLst/>
              <a:gdLst/>
              <a:ahLst/>
              <a:cxnLst/>
              <a:rect l="l" t="t" r="r" b="b"/>
              <a:pathLst>
                <a:path w="812800" h="247123">
                  <a:moveTo>
                    <a:pt x="0" y="0"/>
                  </a:moveTo>
                  <a:lnTo>
                    <a:pt x="812800" y="0"/>
                  </a:lnTo>
                  <a:lnTo>
                    <a:pt x="812800" y="247123"/>
                  </a:lnTo>
                  <a:lnTo>
                    <a:pt x="0" y="247123"/>
                  </a:lnTo>
                  <a:close/>
                </a:path>
              </a:pathLst>
            </a:custGeom>
            <a:solidFill>
              <a:srgbClr val="006DB8"/>
            </a:solidFill>
          </p:spPr>
        </p:sp>
        <p:sp>
          <p:nvSpPr>
            <p:cNvPr id="61" name="TextBox 61"/>
            <p:cNvSpPr txBox="1"/>
            <p:nvPr/>
          </p:nvSpPr>
          <p:spPr>
            <a:xfrm>
              <a:off x="0" y="-28575"/>
              <a:ext cx="812800" cy="275698"/>
            </a:xfrm>
            <a:prstGeom prst="rect">
              <a:avLst/>
            </a:prstGeom>
          </p:spPr>
          <p:txBody>
            <a:bodyPr lIns="50800" tIns="50800" rIns="50800" bIns="50800" rtlCol="0" anchor="ctr"/>
            <a:lstStyle/>
            <a:p>
              <a:pPr algn="ctr">
                <a:lnSpc>
                  <a:spcPts val="2107"/>
                </a:lnSpc>
              </a:pPr>
              <a:endParaRPr/>
            </a:p>
          </p:txBody>
        </p:sp>
      </p:grpSp>
      <p:sp>
        <p:nvSpPr>
          <p:cNvPr id="62" name="TextBox 62"/>
          <p:cNvSpPr txBox="1"/>
          <p:nvPr/>
        </p:nvSpPr>
        <p:spPr>
          <a:xfrm>
            <a:off x="11913905" y="4554413"/>
            <a:ext cx="6208280" cy="1826641"/>
          </a:xfrm>
          <a:prstGeom prst="rect">
            <a:avLst/>
          </a:prstGeom>
        </p:spPr>
        <p:txBody>
          <a:bodyPr lIns="0" tIns="0" rIns="0" bIns="0" rtlCol="0" anchor="t">
            <a:spAutoFit/>
          </a:bodyPr>
          <a:lstStyle/>
          <a:p>
            <a:pPr marL="0" lvl="0" indent="0" algn="l">
              <a:lnSpc>
                <a:spcPts val="2852"/>
              </a:lnSpc>
              <a:spcBef>
                <a:spcPct val="0"/>
              </a:spcBef>
            </a:pPr>
            <a:r>
              <a:rPr lang="en-US" sz="2300" b="1" u="none" strike="noStrike">
                <a:solidFill>
                  <a:srgbClr val="000000"/>
                </a:solidFill>
                <a:latin typeface="Agenda Bold"/>
                <a:ea typeface="Agenda Bold"/>
                <a:cs typeface="Agenda Bold"/>
                <a:sym typeface="Agenda Bold"/>
              </a:rPr>
              <a:t>Lower Operating Costs:</a:t>
            </a:r>
            <a:r>
              <a:rPr lang="en-US" sz="2300" b="1" u="none" strike="noStrike">
                <a:solidFill>
                  <a:srgbClr val="000000"/>
                </a:solidFill>
                <a:latin typeface="Agenda Medium"/>
                <a:ea typeface="Agenda Medium"/>
                <a:cs typeface="Agenda Medium"/>
                <a:sym typeface="Agenda Medium"/>
              </a:rPr>
              <a:t> EVs incur lower running expenses due to stable electricity prices and reduced maintenance needs, owing to fewer moving parts.</a:t>
            </a:r>
          </a:p>
          <a:p>
            <a:pPr marL="0" lvl="0" indent="0" algn="l">
              <a:lnSpc>
                <a:spcPts val="2852"/>
              </a:lnSpc>
              <a:spcBef>
                <a:spcPct val="0"/>
              </a:spcBef>
            </a:pPr>
            <a:endParaRPr lang="en-US" sz="2300" b="1" u="none" strike="noStrike">
              <a:solidFill>
                <a:srgbClr val="000000"/>
              </a:solidFill>
              <a:latin typeface="Agenda Medium"/>
              <a:ea typeface="Agenda Medium"/>
              <a:cs typeface="Agenda Medium"/>
              <a:sym typeface="Agenda Medium"/>
            </a:endParaRPr>
          </a:p>
        </p:txBody>
      </p:sp>
      <p:grpSp>
        <p:nvGrpSpPr>
          <p:cNvPr id="63" name="Group 63"/>
          <p:cNvGrpSpPr/>
          <p:nvPr/>
        </p:nvGrpSpPr>
        <p:grpSpPr>
          <a:xfrm>
            <a:off x="12609287" y="234215"/>
            <a:ext cx="4443120" cy="627037"/>
            <a:chOff x="0" y="0"/>
            <a:chExt cx="1170204" cy="165145"/>
          </a:xfrm>
        </p:grpSpPr>
        <p:sp>
          <p:nvSpPr>
            <p:cNvPr id="64" name="Freeform 64"/>
            <p:cNvSpPr/>
            <p:nvPr/>
          </p:nvSpPr>
          <p:spPr>
            <a:xfrm>
              <a:off x="0" y="0"/>
              <a:ext cx="1170204" cy="165145"/>
            </a:xfrm>
            <a:custGeom>
              <a:avLst/>
              <a:gdLst/>
              <a:ahLst/>
              <a:cxnLst/>
              <a:rect l="l" t="t" r="r" b="b"/>
              <a:pathLst>
                <a:path w="1170204" h="165145">
                  <a:moveTo>
                    <a:pt x="0" y="0"/>
                  </a:moveTo>
                  <a:lnTo>
                    <a:pt x="1170204" y="0"/>
                  </a:lnTo>
                  <a:lnTo>
                    <a:pt x="1170204" y="165145"/>
                  </a:lnTo>
                  <a:lnTo>
                    <a:pt x="0" y="165145"/>
                  </a:lnTo>
                  <a:close/>
                </a:path>
              </a:pathLst>
            </a:custGeom>
            <a:solidFill>
              <a:srgbClr val="EDF5F9"/>
            </a:solidFill>
          </p:spPr>
        </p:sp>
        <p:sp>
          <p:nvSpPr>
            <p:cNvPr id="65" name="TextBox 65"/>
            <p:cNvSpPr txBox="1"/>
            <p:nvPr/>
          </p:nvSpPr>
          <p:spPr>
            <a:xfrm>
              <a:off x="0" y="-28575"/>
              <a:ext cx="1170204" cy="193720"/>
            </a:xfrm>
            <a:prstGeom prst="rect">
              <a:avLst/>
            </a:prstGeom>
          </p:spPr>
          <p:txBody>
            <a:bodyPr lIns="50800" tIns="50800" rIns="50800" bIns="50800" rtlCol="0" anchor="ctr"/>
            <a:lstStyle/>
            <a:p>
              <a:pPr algn="ctr">
                <a:lnSpc>
                  <a:spcPts val="3099"/>
                </a:lnSpc>
              </a:pPr>
              <a:r>
                <a:rPr lang="en-US" sz="2499" b="1">
                  <a:solidFill>
                    <a:srgbClr val="000000"/>
                  </a:solidFill>
                  <a:latin typeface="Agenda Bold"/>
                  <a:ea typeface="Agenda Bold"/>
                  <a:cs typeface="Agenda Bold"/>
                  <a:sym typeface="Agenda Bold"/>
                </a:rPr>
                <a:t>DRIVERS OF EV TRANSITION</a:t>
              </a:r>
            </a:p>
          </p:txBody>
        </p:sp>
      </p:grpSp>
      <p:sp>
        <p:nvSpPr>
          <p:cNvPr id="66" name="TextBox 66"/>
          <p:cNvSpPr txBox="1"/>
          <p:nvPr/>
        </p:nvSpPr>
        <p:spPr>
          <a:xfrm>
            <a:off x="933450" y="8597032"/>
            <a:ext cx="3086100" cy="571881"/>
          </a:xfrm>
          <a:prstGeom prst="rect">
            <a:avLst/>
          </a:prstGeom>
        </p:spPr>
        <p:txBody>
          <a:bodyPr lIns="0" tIns="0" rIns="0" bIns="0" rtlCol="0" anchor="t">
            <a:spAutoFit/>
          </a:bodyPr>
          <a:lstStyle/>
          <a:p>
            <a:pPr algn="ctr">
              <a:lnSpc>
                <a:spcPts val="2231"/>
              </a:lnSpc>
              <a:spcBef>
                <a:spcPct val="0"/>
              </a:spcBef>
            </a:pPr>
            <a:r>
              <a:rPr lang="en-US" sz="1799" b="1" dirty="0">
                <a:solidFill>
                  <a:srgbClr val="FFFFFF"/>
                </a:solidFill>
                <a:latin typeface="Agenda Bold"/>
                <a:ea typeface="Agenda Bold"/>
                <a:cs typeface="Agenda Bold"/>
                <a:sym typeface="Agenda Bold"/>
              </a:rPr>
              <a:t>Number of vehicles (CNG+ Electric)</a:t>
            </a:r>
          </a:p>
        </p:txBody>
      </p:sp>
      <p:sp>
        <p:nvSpPr>
          <p:cNvPr id="68" name="Freeform 68"/>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10"/>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descr="Upscale Image"/>
          <p:cNvSpPr/>
          <p:nvPr/>
        </p:nvSpPr>
        <p:spPr>
          <a:xfrm>
            <a:off x="1641719" y="2948455"/>
            <a:ext cx="6687825" cy="4390090"/>
          </a:xfrm>
          <a:custGeom>
            <a:avLst/>
            <a:gdLst/>
            <a:ahLst/>
            <a:cxnLst/>
            <a:rect l="l" t="t" r="r" b="b"/>
            <a:pathLst>
              <a:path w="6687825" h="4390090">
                <a:moveTo>
                  <a:pt x="0" y="0"/>
                </a:moveTo>
                <a:lnTo>
                  <a:pt x="6687825" y="0"/>
                </a:lnTo>
                <a:lnTo>
                  <a:pt x="6687825" y="4390090"/>
                </a:lnTo>
                <a:lnTo>
                  <a:pt x="0" y="4390090"/>
                </a:lnTo>
                <a:lnTo>
                  <a:pt x="0" y="0"/>
                </a:lnTo>
                <a:close/>
              </a:path>
            </a:pathLst>
          </a:custGeom>
          <a:blipFill>
            <a:blip r:embed="rId2"/>
            <a:stretch>
              <a:fillRect t="-4034"/>
            </a:stretch>
          </a:blipFill>
        </p:spPr>
      </p:sp>
      <p:sp>
        <p:nvSpPr>
          <p:cNvPr id="3" name="Freeform 3" descr="Upscale Image"/>
          <p:cNvSpPr/>
          <p:nvPr/>
        </p:nvSpPr>
        <p:spPr>
          <a:xfrm>
            <a:off x="9344594" y="3037023"/>
            <a:ext cx="6764472" cy="4212953"/>
          </a:xfrm>
          <a:custGeom>
            <a:avLst/>
            <a:gdLst/>
            <a:ahLst/>
            <a:cxnLst/>
            <a:rect l="l" t="t" r="r" b="b"/>
            <a:pathLst>
              <a:path w="6764472" h="4212953">
                <a:moveTo>
                  <a:pt x="0" y="0"/>
                </a:moveTo>
                <a:lnTo>
                  <a:pt x="6764472" y="0"/>
                </a:lnTo>
                <a:lnTo>
                  <a:pt x="6764472" y="4212954"/>
                </a:lnTo>
                <a:lnTo>
                  <a:pt x="0" y="4212954"/>
                </a:lnTo>
                <a:lnTo>
                  <a:pt x="0" y="0"/>
                </a:lnTo>
                <a:close/>
              </a:path>
            </a:pathLst>
          </a:custGeom>
          <a:blipFill>
            <a:blip r:embed="rId3"/>
            <a:stretch>
              <a:fillRect l="-8981" r="-1330"/>
            </a:stretch>
          </a:blipFill>
        </p:spPr>
      </p:sp>
      <p:sp>
        <p:nvSpPr>
          <p:cNvPr id="4" name="Freeform 4"/>
          <p:cNvSpPr/>
          <p:nvPr/>
        </p:nvSpPr>
        <p:spPr>
          <a:xfrm>
            <a:off x="1468306" y="1297068"/>
            <a:ext cx="687410" cy="725499"/>
          </a:xfrm>
          <a:custGeom>
            <a:avLst/>
            <a:gdLst/>
            <a:ahLst/>
            <a:cxnLst/>
            <a:rect l="l" t="t" r="r" b="b"/>
            <a:pathLst>
              <a:path w="687410" h="725499">
                <a:moveTo>
                  <a:pt x="0" y="0"/>
                </a:moveTo>
                <a:lnTo>
                  <a:pt x="687410" y="0"/>
                </a:lnTo>
                <a:lnTo>
                  <a:pt x="687410" y="725499"/>
                </a:lnTo>
                <a:lnTo>
                  <a:pt x="0" y="72549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a:off x="16916400" y="1485900"/>
            <a:ext cx="3202656" cy="9350821"/>
          </a:xfrm>
          <a:custGeom>
            <a:avLst/>
            <a:gdLst/>
            <a:ahLst/>
            <a:cxnLst/>
            <a:rect l="l" t="t" r="r" b="b"/>
            <a:pathLst>
              <a:path w="3202656" h="9350821">
                <a:moveTo>
                  <a:pt x="0" y="0"/>
                </a:moveTo>
                <a:lnTo>
                  <a:pt x="3202656" y="0"/>
                </a:lnTo>
                <a:lnTo>
                  <a:pt x="3202656" y="9350821"/>
                </a:lnTo>
                <a:lnTo>
                  <a:pt x="0" y="9350821"/>
                </a:lnTo>
                <a:lnTo>
                  <a:pt x="0" y="0"/>
                </a:lnTo>
                <a:close/>
              </a:path>
            </a:pathLst>
          </a:custGeom>
          <a:blipFill>
            <a:blip>
              <a:alphaModFix amt="82000"/>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4985632" y="264558"/>
            <a:ext cx="8293418" cy="508127"/>
          </a:xfrm>
          <a:prstGeom prst="rect">
            <a:avLst/>
          </a:prstGeom>
        </p:spPr>
        <p:txBody>
          <a:bodyPr lIns="0" tIns="0" rIns="0" bIns="0" rtlCol="0" anchor="t">
            <a:spAutoFit/>
          </a:bodyPr>
          <a:lstStyle/>
          <a:p>
            <a:pPr algn="ctr">
              <a:lnSpc>
                <a:spcPts val="3843"/>
              </a:lnSpc>
              <a:spcBef>
                <a:spcPct val="0"/>
              </a:spcBef>
            </a:pPr>
            <a:r>
              <a:rPr lang="en-US" sz="3099" b="1">
                <a:solidFill>
                  <a:srgbClr val="000000"/>
                </a:solidFill>
                <a:latin typeface="Agenda Bold"/>
                <a:ea typeface="Agenda Bold"/>
                <a:cs typeface="Agenda Bold"/>
                <a:sym typeface="Agenda Bold"/>
              </a:rPr>
              <a:t>JOURNEY TO GREEN, LOW EMISSION FLEET (2/2)</a:t>
            </a:r>
          </a:p>
        </p:txBody>
      </p:sp>
      <p:sp>
        <p:nvSpPr>
          <p:cNvPr id="7" name="TextBox 7"/>
          <p:cNvSpPr txBox="1"/>
          <p:nvPr/>
        </p:nvSpPr>
        <p:spPr>
          <a:xfrm>
            <a:off x="2487927" y="1249443"/>
            <a:ext cx="14947942" cy="1046099"/>
          </a:xfrm>
          <a:prstGeom prst="rect">
            <a:avLst/>
          </a:prstGeom>
        </p:spPr>
        <p:txBody>
          <a:bodyPr lIns="0" tIns="0" rIns="0" bIns="0" rtlCol="0" anchor="t">
            <a:spAutoFit/>
          </a:bodyPr>
          <a:lstStyle/>
          <a:p>
            <a:pPr algn="l">
              <a:lnSpc>
                <a:spcPts val="2727"/>
              </a:lnSpc>
              <a:spcBef>
                <a:spcPct val="0"/>
              </a:spcBef>
            </a:pPr>
            <a:r>
              <a:rPr lang="en-US" sz="2199">
                <a:solidFill>
                  <a:srgbClr val="000000"/>
                </a:solidFill>
                <a:latin typeface="Agenda Medium"/>
                <a:ea typeface="Agenda Medium"/>
                <a:cs typeface="Agenda Medium"/>
                <a:sym typeface="Agenda Medium"/>
              </a:rPr>
              <a:t>Everest Fleet conducted an assessment of its Scope 1 and 2 emissions based on energy and electricity usage across the 7 cities where it operates. We believe measuring and disclosing emissions is the first step in building a strong decarbonization strategy. This assessment revealed trends in emissions by type, location, and time period.</a:t>
            </a:r>
          </a:p>
        </p:txBody>
      </p:sp>
      <p:sp>
        <p:nvSpPr>
          <p:cNvPr id="8" name="TextBox 8"/>
          <p:cNvSpPr txBox="1"/>
          <p:nvPr/>
        </p:nvSpPr>
        <p:spPr>
          <a:xfrm>
            <a:off x="1783436" y="7755146"/>
            <a:ext cx="6261874" cy="1200023"/>
          </a:xfrm>
          <a:prstGeom prst="rect">
            <a:avLst/>
          </a:prstGeom>
        </p:spPr>
        <p:txBody>
          <a:bodyPr lIns="0" tIns="0" rIns="0" bIns="0" rtlCol="0" anchor="t">
            <a:spAutoFit/>
          </a:bodyPr>
          <a:lstStyle/>
          <a:p>
            <a:pPr algn="l">
              <a:lnSpc>
                <a:spcPts val="2355"/>
              </a:lnSpc>
              <a:spcBef>
                <a:spcPct val="0"/>
              </a:spcBef>
            </a:pPr>
            <a:r>
              <a:rPr lang="en-US" sz="1899">
                <a:solidFill>
                  <a:srgbClr val="000000"/>
                </a:solidFill>
                <a:latin typeface="Agenda Medium"/>
                <a:ea typeface="Agenda Medium"/>
                <a:cs typeface="Agenda Medium"/>
                <a:sym typeface="Agenda Medium"/>
              </a:rPr>
              <a:t>Scope 1 emissions (emissions from owned/controlled sources) were found to constitute 93% of the company's emissions, while Scope 2 emissions (emissions from purchases electricity) were found to constitute 7% of the total emissions</a:t>
            </a:r>
          </a:p>
        </p:txBody>
      </p:sp>
      <p:sp>
        <p:nvSpPr>
          <p:cNvPr id="9" name="TextBox 9"/>
          <p:cNvSpPr txBox="1"/>
          <p:nvPr/>
        </p:nvSpPr>
        <p:spPr>
          <a:xfrm>
            <a:off x="9875452" y="7659552"/>
            <a:ext cx="5721807" cy="1200023"/>
          </a:xfrm>
          <a:prstGeom prst="rect">
            <a:avLst/>
          </a:prstGeom>
        </p:spPr>
        <p:txBody>
          <a:bodyPr lIns="0" tIns="0" rIns="0" bIns="0" rtlCol="0" anchor="t">
            <a:spAutoFit/>
          </a:bodyPr>
          <a:lstStyle/>
          <a:p>
            <a:pPr algn="l">
              <a:lnSpc>
                <a:spcPts val="2355"/>
              </a:lnSpc>
              <a:spcBef>
                <a:spcPct val="0"/>
              </a:spcBef>
            </a:pPr>
            <a:r>
              <a:rPr lang="en-US" sz="1899">
                <a:solidFill>
                  <a:srgbClr val="000000"/>
                </a:solidFill>
                <a:latin typeface="Agenda Medium"/>
                <a:ea typeface="Agenda Medium"/>
                <a:cs typeface="Agenda Medium"/>
                <a:sym typeface="Agenda Medium"/>
              </a:rPr>
              <a:t>The above table provides a breakup of emissions (Scope 1 + 2) across Everest's 7 cities of operation. Mumbai and Delhi-Haryana were found to be city responsible for the most emissions </a:t>
            </a:r>
          </a:p>
        </p:txBody>
      </p:sp>
      <p:sp>
        <p:nvSpPr>
          <p:cNvPr id="10" name="Freeform 10"/>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6"/>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855413"/>
          </a:xfrm>
          <a:custGeom>
            <a:avLst/>
            <a:gdLst/>
            <a:ahLst/>
            <a:cxnLst/>
            <a:rect l="l" t="t" r="r" b="b"/>
            <a:pathLst>
              <a:path w="18288000" h="12855413">
                <a:moveTo>
                  <a:pt x="0" y="0"/>
                </a:moveTo>
                <a:lnTo>
                  <a:pt x="18288000" y="0"/>
                </a:lnTo>
                <a:lnTo>
                  <a:pt x="18288000" y="12855413"/>
                </a:lnTo>
                <a:lnTo>
                  <a:pt x="0" y="12855413"/>
                </a:lnTo>
                <a:lnTo>
                  <a:pt x="0" y="0"/>
                </a:lnTo>
                <a:close/>
              </a:path>
            </a:pathLst>
          </a:custGeom>
          <a:blipFill>
            <a:blip r:embed="rId2">
              <a:alphaModFix amt="10999"/>
            </a:blip>
            <a:stretch>
              <a:fillRect t="-21129" b="-21129"/>
            </a:stretch>
          </a:blipFill>
        </p:spPr>
      </p:sp>
      <p:sp>
        <p:nvSpPr>
          <p:cNvPr id="3" name="TextBox 3"/>
          <p:cNvSpPr txBox="1"/>
          <p:nvPr/>
        </p:nvSpPr>
        <p:spPr>
          <a:xfrm>
            <a:off x="5505783" y="249699"/>
            <a:ext cx="7098387" cy="508127"/>
          </a:xfrm>
          <a:prstGeom prst="rect">
            <a:avLst/>
          </a:prstGeom>
        </p:spPr>
        <p:txBody>
          <a:bodyPr lIns="0" tIns="0" rIns="0" bIns="0" rtlCol="0" anchor="t">
            <a:spAutoFit/>
          </a:bodyPr>
          <a:lstStyle/>
          <a:p>
            <a:pPr algn="ctr">
              <a:lnSpc>
                <a:spcPts val="3843"/>
              </a:lnSpc>
              <a:spcBef>
                <a:spcPct val="0"/>
              </a:spcBef>
            </a:pPr>
            <a:r>
              <a:rPr lang="en-US" sz="3099" b="1">
                <a:solidFill>
                  <a:srgbClr val="000000"/>
                </a:solidFill>
                <a:latin typeface="Agenda Bold"/>
                <a:ea typeface="Agenda Bold"/>
                <a:cs typeface="Agenda Bold"/>
                <a:sym typeface="Agenda Bold"/>
              </a:rPr>
              <a:t>ENVIRONMENTAL POLICY DEVELOPMENT</a:t>
            </a:r>
          </a:p>
        </p:txBody>
      </p:sp>
      <p:sp>
        <p:nvSpPr>
          <p:cNvPr id="4" name="TextBox 4"/>
          <p:cNvSpPr txBox="1"/>
          <p:nvPr/>
        </p:nvSpPr>
        <p:spPr>
          <a:xfrm>
            <a:off x="290291" y="853861"/>
            <a:ext cx="5917287" cy="406400"/>
          </a:xfrm>
          <a:prstGeom prst="rect">
            <a:avLst/>
          </a:prstGeom>
        </p:spPr>
        <p:txBody>
          <a:bodyPr lIns="0" tIns="0" rIns="0" bIns="0" rtlCol="0" anchor="t">
            <a:spAutoFit/>
          </a:bodyPr>
          <a:lstStyle/>
          <a:p>
            <a:pPr algn="ctr">
              <a:lnSpc>
                <a:spcPts val="3099"/>
              </a:lnSpc>
              <a:spcBef>
                <a:spcPct val="0"/>
              </a:spcBef>
            </a:pPr>
            <a:r>
              <a:rPr lang="en-US" sz="2499" b="1" dirty="0">
                <a:solidFill>
                  <a:srgbClr val="000000"/>
                </a:solidFill>
                <a:latin typeface="Agenda Bold"/>
                <a:ea typeface="Agenda Bold"/>
                <a:cs typeface="Agenda Bold"/>
                <a:sym typeface="Agenda Bold"/>
              </a:rPr>
              <a:t>CODIFYING OUR ENVIRONMENTAL VISION</a:t>
            </a:r>
          </a:p>
        </p:txBody>
      </p:sp>
      <p:sp>
        <p:nvSpPr>
          <p:cNvPr id="5" name="TextBox 5"/>
          <p:cNvSpPr txBox="1"/>
          <p:nvPr/>
        </p:nvSpPr>
        <p:spPr>
          <a:xfrm>
            <a:off x="290291" y="1659526"/>
            <a:ext cx="17529372" cy="989457"/>
          </a:xfrm>
          <a:prstGeom prst="rect">
            <a:avLst/>
          </a:prstGeom>
        </p:spPr>
        <p:txBody>
          <a:bodyPr lIns="0" tIns="0" rIns="0" bIns="0" rtlCol="0" anchor="t">
            <a:spAutoFit/>
          </a:bodyPr>
          <a:lstStyle/>
          <a:p>
            <a:pPr algn="l">
              <a:lnSpc>
                <a:spcPts val="2603"/>
              </a:lnSpc>
              <a:spcBef>
                <a:spcPct val="0"/>
              </a:spcBef>
            </a:pPr>
            <a:r>
              <a:rPr lang="en-US" sz="2099" dirty="0">
                <a:solidFill>
                  <a:srgbClr val="000000"/>
                </a:solidFill>
                <a:latin typeface="Agenda Medium"/>
                <a:ea typeface="Agenda Medium"/>
                <a:cs typeface="Agenda Medium"/>
                <a:sym typeface="Agenda Medium"/>
              </a:rPr>
              <a:t>Codifying environmental commitments, practices, and programs into a policy provides a clear framework for integrating sustainability into the company's operations, guiding decision-making, and demonstrating accountability to stakeholders. It also helps to establish a culture of environmental responsibility, ensuring consistent implementation of best practices and facilitating continuous improvement towards achieving environmental goals.</a:t>
            </a:r>
          </a:p>
        </p:txBody>
      </p:sp>
      <p:grpSp>
        <p:nvGrpSpPr>
          <p:cNvPr id="6" name="Group 6"/>
          <p:cNvGrpSpPr/>
          <p:nvPr/>
        </p:nvGrpSpPr>
        <p:grpSpPr>
          <a:xfrm>
            <a:off x="549039" y="3185149"/>
            <a:ext cx="8350151" cy="6485116"/>
            <a:chOff x="0" y="0"/>
            <a:chExt cx="2199217" cy="1708014"/>
          </a:xfrm>
        </p:grpSpPr>
        <p:sp>
          <p:nvSpPr>
            <p:cNvPr id="7" name="Freeform 7"/>
            <p:cNvSpPr/>
            <p:nvPr/>
          </p:nvSpPr>
          <p:spPr>
            <a:xfrm>
              <a:off x="0" y="0"/>
              <a:ext cx="2199217" cy="1708014"/>
            </a:xfrm>
            <a:custGeom>
              <a:avLst/>
              <a:gdLst/>
              <a:ahLst/>
              <a:cxnLst/>
              <a:rect l="l" t="t" r="r" b="b"/>
              <a:pathLst>
                <a:path w="2199217" h="1708014">
                  <a:moveTo>
                    <a:pt x="0" y="0"/>
                  </a:moveTo>
                  <a:lnTo>
                    <a:pt x="2199217" y="0"/>
                  </a:lnTo>
                  <a:lnTo>
                    <a:pt x="2199217" y="1708014"/>
                  </a:lnTo>
                  <a:lnTo>
                    <a:pt x="0" y="1708014"/>
                  </a:lnTo>
                  <a:close/>
                </a:path>
              </a:pathLst>
            </a:custGeom>
            <a:solidFill>
              <a:srgbClr val="006DB8">
                <a:alpha val="0"/>
              </a:srgbClr>
            </a:solidFill>
          </p:spPr>
        </p:sp>
        <p:sp>
          <p:nvSpPr>
            <p:cNvPr id="8" name="TextBox 8"/>
            <p:cNvSpPr txBox="1"/>
            <p:nvPr/>
          </p:nvSpPr>
          <p:spPr>
            <a:xfrm>
              <a:off x="0" y="-19050"/>
              <a:ext cx="2199217" cy="1727064"/>
            </a:xfrm>
            <a:prstGeom prst="rect">
              <a:avLst/>
            </a:prstGeom>
          </p:spPr>
          <p:txBody>
            <a:bodyPr lIns="50800" tIns="50800" rIns="50800" bIns="50800" rtlCol="0" anchor="ctr"/>
            <a:lstStyle/>
            <a:p>
              <a:pPr algn="ctr">
                <a:lnSpc>
                  <a:spcPts val="1983"/>
                </a:lnSpc>
              </a:pPr>
              <a:endParaRPr/>
            </a:p>
          </p:txBody>
        </p:sp>
      </p:grpSp>
      <p:grpSp>
        <p:nvGrpSpPr>
          <p:cNvPr id="9" name="Group 9"/>
          <p:cNvGrpSpPr/>
          <p:nvPr/>
        </p:nvGrpSpPr>
        <p:grpSpPr>
          <a:xfrm>
            <a:off x="435893" y="3185149"/>
            <a:ext cx="8619084" cy="6485116"/>
            <a:chOff x="0" y="0"/>
            <a:chExt cx="2270047" cy="1708014"/>
          </a:xfrm>
        </p:grpSpPr>
        <p:sp>
          <p:nvSpPr>
            <p:cNvPr id="10" name="Freeform 10"/>
            <p:cNvSpPr/>
            <p:nvPr/>
          </p:nvSpPr>
          <p:spPr>
            <a:xfrm>
              <a:off x="0" y="0"/>
              <a:ext cx="2270047" cy="1708014"/>
            </a:xfrm>
            <a:custGeom>
              <a:avLst/>
              <a:gdLst/>
              <a:ahLst/>
              <a:cxnLst/>
              <a:rect l="l" t="t" r="r" b="b"/>
              <a:pathLst>
                <a:path w="2270047" h="1708014">
                  <a:moveTo>
                    <a:pt x="0" y="0"/>
                  </a:moveTo>
                  <a:lnTo>
                    <a:pt x="2270047" y="0"/>
                  </a:lnTo>
                  <a:lnTo>
                    <a:pt x="2270047" y="1708014"/>
                  </a:lnTo>
                  <a:lnTo>
                    <a:pt x="0" y="1708014"/>
                  </a:lnTo>
                  <a:close/>
                </a:path>
              </a:pathLst>
            </a:custGeom>
            <a:solidFill>
              <a:srgbClr val="F1D614">
                <a:alpha val="30980"/>
              </a:srgbClr>
            </a:solidFill>
          </p:spPr>
        </p:sp>
        <p:sp>
          <p:nvSpPr>
            <p:cNvPr id="11" name="TextBox 11"/>
            <p:cNvSpPr txBox="1"/>
            <p:nvPr/>
          </p:nvSpPr>
          <p:spPr>
            <a:xfrm>
              <a:off x="0" y="-19050"/>
              <a:ext cx="2270047" cy="1727064"/>
            </a:xfrm>
            <a:prstGeom prst="rect">
              <a:avLst/>
            </a:prstGeom>
          </p:spPr>
          <p:txBody>
            <a:bodyPr lIns="50800" tIns="50800" rIns="50800" bIns="50800" rtlCol="0" anchor="ctr"/>
            <a:lstStyle/>
            <a:p>
              <a:pPr algn="ctr">
                <a:lnSpc>
                  <a:spcPts val="1983"/>
                </a:lnSpc>
              </a:pPr>
              <a:endParaRPr/>
            </a:p>
          </p:txBody>
        </p:sp>
      </p:grpSp>
      <p:grpSp>
        <p:nvGrpSpPr>
          <p:cNvPr id="12" name="Group 12"/>
          <p:cNvGrpSpPr/>
          <p:nvPr/>
        </p:nvGrpSpPr>
        <p:grpSpPr>
          <a:xfrm>
            <a:off x="722871" y="3408282"/>
            <a:ext cx="3815202" cy="5953901"/>
            <a:chOff x="0" y="0"/>
            <a:chExt cx="1004827" cy="1568105"/>
          </a:xfrm>
        </p:grpSpPr>
        <p:sp>
          <p:nvSpPr>
            <p:cNvPr id="13" name="Freeform 13"/>
            <p:cNvSpPr/>
            <p:nvPr/>
          </p:nvSpPr>
          <p:spPr>
            <a:xfrm>
              <a:off x="0" y="0"/>
              <a:ext cx="1004827" cy="1568105"/>
            </a:xfrm>
            <a:custGeom>
              <a:avLst/>
              <a:gdLst/>
              <a:ahLst/>
              <a:cxnLst/>
              <a:rect l="l" t="t" r="r" b="b"/>
              <a:pathLst>
                <a:path w="1004827" h="1568105">
                  <a:moveTo>
                    <a:pt x="0" y="0"/>
                  </a:moveTo>
                  <a:lnTo>
                    <a:pt x="1004827" y="0"/>
                  </a:lnTo>
                  <a:lnTo>
                    <a:pt x="1004827" y="1568105"/>
                  </a:lnTo>
                  <a:lnTo>
                    <a:pt x="0" y="1568105"/>
                  </a:lnTo>
                  <a:close/>
                </a:path>
              </a:pathLst>
            </a:custGeom>
            <a:solidFill>
              <a:srgbClr val="EDF5F9"/>
            </a:solidFill>
          </p:spPr>
        </p:sp>
        <p:sp>
          <p:nvSpPr>
            <p:cNvPr id="14" name="TextBox 14"/>
            <p:cNvSpPr txBox="1"/>
            <p:nvPr/>
          </p:nvSpPr>
          <p:spPr>
            <a:xfrm>
              <a:off x="0" y="-19050"/>
              <a:ext cx="1004827" cy="1587155"/>
            </a:xfrm>
            <a:prstGeom prst="rect">
              <a:avLst/>
            </a:prstGeom>
          </p:spPr>
          <p:txBody>
            <a:bodyPr lIns="50800" tIns="50800" rIns="50800" bIns="50800" rtlCol="0" anchor="ctr"/>
            <a:lstStyle/>
            <a:p>
              <a:pPr algn="ctr">
                <a:lnSpc>
                  <a:spcPts val="1983"/>
                </a:lnSpc>
              </a:pPr>
              <a:endParaRPr/>
            </a:p>
          </p:txBody>
        </p:sp>
      </p:grpSp>
      <p:grpSp>
        <p:nvGrpSpPr>
          <p:cNvPr id="15" name="Group 15"/>
          <p:cNvGrpSpPr/>
          <p:nvPr/>
        </p:nvGrpSpPr>
        <p:grpSpPr>
          <a:xfrm>
            <a:off x="4968689" y="3304399"/>
            <a:ext cx="3815202" cy="5953901"/>
            <a:chOff x="0" y="0"/>
            <a:chExt cx="1004827" cy="1568105"/>
          </a:xfrm>
        </p:grpSpPr>
        <p:sp>
          <p:nvSpPr>
            <p:cNvPr id="16" name="Freeform 16"/>
            <p:cNvSpPr/>
            <p:nvPr/>
          </p:nvSpPr>
          <p:spPr>
            <a:xfrm>
              <a:off x="0" y="0"/>
              <a:ext cx="1004827" cy="1568105"/>
            </a:xfrm>
            <a:custGeom>
              <a:avLst/>
              <a:gdLst/>
              <a:ahLst/>
              <a:cxnLst/>
              <a:rect l="l" t="t" r="r" b="b"/>
              <a:pathLst>
                <a:path w="1004827" h="1568105">
                  <a:moveTo>
                    <a:pt x="0" y="0"/>
                  </a:moveTo>
                  <a:lnTo>
                    <a:pt x="1004827" y="0"/>
                  </a:lnTo>
                  <a:lnTo>
                    <a:pt x="1004827" y="1568105"/>
                  </a:lnTo>
                  <a:lnTo>
                    <a:pt x="0" y="1568105"/>
                  </a:lnTo>
                  <a:close/>
                </a:path>
              </a:pathLst>
            </a:custGeom>
            <a:solidFill>
              <a:srgbClr val="EDF5F9"/>
            </a:solidFill>
          </p:spPr>
        </p:sp>
        <p:sp>
          <p:nvSpPr>
            <p:cNvPr id="17" name="TextBox 17"/>
            <p:cNvSpPr txBox="1"/>
            <p:nvPr/>
          </p:nvSpPr>
          <p:spPr>
            <a:xfrm>
              <a:off x="0" y="-19050"/>
              <a:ext cx="1004827" cy="1587155"/>
            </a:xfrm>
            <a:prstGeom prst="rect">
              <a:avLst/>
            </a:prstGeom>
          </p:spPr>
          <p:txBody>
            <a:bodyPr lIns="50800" tIns="50800" rIns="50800" bIns="50800" rtlCol="0" anchor="ctr"/>
            <a:lstStyle/>
            <a:p>
              <a:pPr algn="ctr">
                <a:lnSpc>
                  <a:spcPts val="1983"/>
                </a:lnSpc>
              </a:pPr>
              <a:endParaRPr/>
            </a:p>
          </p:txBody>
        </p:sp>
      </p:grpSp>
      <p:sp>
        <p:nvSpPr>
          <p:cNvPr id="18" name="Freeform 18"/>
          <p:cNvSpPr/>
          <p:nvPr/>
        </p:nvSpPr>
        <p:spPr>
          <a:xfrm>
            <a:off x="1856859" y="4275366"/>
            <a:ext cx="1700196" cy="708989"/>
          </a:xfrm>
          <a:custGeom>
            <a:avLst/>
            <a:gdLst/>
            <a:ahLst/>
            <a:cxnLst/>
            <a:rect l="l" t="t" r="r" b="b"/>
            <a:pathLst>
              <a:path w="1700196" h="708989">
                <a:moveTo>
                  <a:pt x="0" y="0"/>
                </a:moveTo>
                <a:lnTo>
                  <a:pt x="1700196" y="0"/>
                </a:lnTo>
                <a:lnTo>
                  <a:pt x="1700196" y="708989"/>
                </a:lnTo>
                <a:lnTo>
                  <a:pt x="0" y="708989"/>
                </a:lnTo>
                <a:lnTo>
                  <a:pt x="0" y="0"/>
                </a:lnTo>
                <a:close/>
              </a:path>
            </a:pathLst>
          </a:custGeom>
          <a:blipFill>
            <a:blip r:embed="rId3"/>
            <a:stretch>
              <a:fillRect r="-7991" b="-7991"/>
            </a:stretch>
          </a:blipFill>
        </p:spPr>
      </p:sp>
      <p:sp>
        <p:nvSpPr>
          <p:cNvPr id="19" name="TextBox 19"/>
          <p:cNvSpPr txBox="1"/>
          <p:nvPr/>
        </p:nvSpPr>
        <p:spPr>
          <a:xfrm>
            <a:off x="1356029" y="5925142"/>
            <a:ext cx="2701856" cy="1455420"/>
          </a:xfrm>
          <a:prstGeom prst="rect">
            <a:avLst/>
          </a:prstGeom>
        </p:spPr>
        <p:txBody>
          <a:bodyPr lIns="0" tIns="0" rIns="0" bIns="0" rtlCol="0" anchor="t">
            <a:spAutoFit/>
          </a:bodyPr>
          <a:lstStyle/>
          <a:p>
            <a:pPr algn="ctr">
              <a:lnSpc>
                <a:spcPts val="3719"/>
              </a:lnSpc>
              <a:spcBef>
                <a:spcPct val="0"/>
              </a:spcBef>
            </a:pPr>
            <a:r>
              <a:rPr lang="en-US" sz="2999" b="1">
                <a:solidFill>
                  <a:srgbClr val="006DB8"/>
                </a:solidFill>
                <a:latin typeface="Agenda Bold"/>
                <a:ea typeface="Agenda Bold"/>
                <a:cs typeface="Agenda Bold"/>
                <a:sym typeface="Agenda Bold"/>
              </a:rPr>
              <a:t>ENVIRONMENT, HEALTH AND SAFETY POLICY</a:t>
            </a:r>
          </a:p>
        </p:txBody>
      </p:sp>
      <p:sp>
        <p:nvSpPr>
          <p:cNvPr id="20" name="TextBox 20"/>
          <p:cNvSpPr txBox="1"/>
          <p:nvPr/>
        </p:nvSpPr>
        <p:spPr>
          <a:xfrm>
            <a:off x="5065903" y="3535768"/>
            <a:ext cx="3620775" cy="1270261"/>
          </a:xfrm>
          <a:prstGeom prst="rect">
            <a:avLst/>
          </a:prstGeom>
        </p:spPr>
        <p:txBody>
          <a:bodyPr lIns="0" tIns="0" rIns="0" bIns="0" rtlCol="0" anchor="t">
            <a:spAutoFit/>
          </a:bodyPr>
          <a:lstStyle/>
          <a:p>
            <a:pPr marL="258777" lvl="1" indent="-129389" algn="l">
              <a:lnSpc>
                <a:spcPts val="1486"/>
              </a:lnSpc>
              <a:buFont typeface="Arial"/>
              <a:buChar char="•"/>
            </a:pPr>
            <a:r>
              <a:rPr lang="en-US" sz="1198" b="1">
                <a:solidFill>
                  <a:srgbClr val="000000"/>
                </a:solidFill>
                <a:latin typeface="Agenda Bold"/>
                <a:ea typeface="Agenda Bold"/>
                <a:cs typeface="Agenda Bold"/>
                <a:sym typeface="Agenda Bold"/>
              </a:rPr>
              <a:t>Applies to all operations conducted by Everest Fleet, including vehicle management, maintenance, and service centers (garages), and all personnel associated with our operations. It encompasses the entire fleet lifecycle, from procurement to decommissioning. </a:t>
            </a:r>
          </a:p>
          <a:p>
            <a:pPr algn="l">
              <a:lnSpc>
                <a:spcPts val="1486"/>
              </a:lnSpc>
              <a:spcBef>
                <a:spcPct val="0"/>
              </a:spcBef>
            </a:pPr>
            <a:endParaRPr lang="en-US" sz="1198" b="1">
              <a:solidFill>
                <a:srgbClr val="000000"/>
              </a:solidFill>
              <a:latin typeface="Agenda Bold"/>
              <a:ea typeface="Agenda Bold"/>
              <a:cs typeface="Agenda Bold"/>
              <a:sym typeface="Agenda Bold"/>
            </a:endParaRPr>
          </a:p>
        </p:txBody>
      </p:sp>
      <p:sp>
        <p:nvSpPr>
          <p:cNvPr id="21" name="TextBox 21"/>
          <p:cNvSpPr txBox="1"/>
          <p:nvPr/>
        </p:nvSpPr>
        <p:spPr>
          <a:xfrm>
            <a:off x="5064261" y="4974830"/>
            <a:ext cx="3620775" cy="1089279"/>
          </a:xfrm>
          <a:prstGeom prst="rect">
            <a:avLst/>
          </a:prstGeom>
        </p:spPr>
        <p:txBody>
          <a:bodyPr lIns="0" tIns="0" rIns="0" bIns="0" rtlCol="0" anchor="t">
            <a:spAutoFit/>
          </a:bodyPr>
          <a:lstStyle/>
          <a:p>
            <a:pPr marL="259082" lvl="1" indent="-129541" algn="l">
              <a:lnSpc>
                <a:spcPts val="1488"/>
              </a:lnSpc>
              <a:buFont typeface="Arial"/>
              <a:buChar char="•"/>
            </a:pPr>
            <a:r>
              <a:rPr lang="en-US" sz="1200" b="1">
                <a:solidFill>
                  <a:srgbClr val="000000"/>
                </a:solidFill>
                <a:latin typeface="Agenda Bold"/>
                <a:ea typeface="Agenda Bold"/>
                <a:cs typeface="Agenda Bold"/>
                <a:sym typeface="Agenda Bold"/>
              </a:rPr>
              <a:t>The policy goes beyond legal compliance and makes several environmental commitments concerning Environmental objectives and KPIs - in the areas of resource consumption, emissions, waste management and pollution management.</a:t>
            </a:r>
          </a:p>
          <a:p>
            <a:pPr algn="l">
              <a:lnSpc>
                <a:spcPts val="1488"/>
              </a:lnSpc>
              <a:spcBef>
                <a:spcPct val="0"/>
              </a:spcBef>
            </a:pPr>
            <a:endParaRPr lang="en-US" sz="1200" b="1">
              <a:solidFill>
                <a:srgbClr val="000000"/>
              </a:solidFill>
              <a:latin typeface="Agenda Bold"/>
              <a:ea typeface="Agenda Bold"/>
              <a:cs typeface="Agenda Bold"/>
              <a:sym typeface="Agenda Bold"/>
            </a:endParaRPr>
          </a:p>
        </p:txBody>
      </p:sp>
      <p:sp>
        <p:nvSpPr>
          <p:cNvPr id="22" name="TextBox 22"/>
          <p:cNvSpPr txBox="1"/>
          <p:nvPr/>
        </p:nvSpPr>
        <p:spPr>
          <a:xfrm>
            <a:off x="5015654" y="6291283"/>
            <a:ext cx="3717988" cy="1089279"/>
          </a:xfrm>
          <a:prstGeom prst="rect">
            <a:avLst/>
          </a:prstGeom>
        </p:spPr>
        <p:txBody>
          <a:bodyPr lIns="0" tIns="0" rIns="0" bIns="0" rtlCol="0" anchor="t">
            <a:spAutoFit/>
          </a:bodyPr>
          <a:lstStyle/>
          <a:p>
            <a:pPr marL="259082" lvl="1" indent="-129541" algn="l">
              <a:lnSpc>
                <a:spcPts val="1488"/>
              </a:lnSpc>
              <a:buFont typeface="Arial"/>
              <a:buChar char="•"/>
            </a:pPr>
            <a:r>
              <a:rPr lang="en-US" sz="1200" b="1">
                <a:solidFill>
                  <a:srgbClr val="000000"/>
                </a:solidFill>
                <a:latin typeface="Agenda Bold"/>
                <a:ea typeface="Agenda Bold"/>
                <a:cs typeface="Agenda Bold"/>
                <a:sym typeface="Agenda Bold"/>
              </a:rPr>
              <a:t>The policy also highlights the company’s commitment to uphold the highest safety standards for its employees. This will be achieved through hazard identification, risk assessments and emergency preparedness response plans</a:t>
            </a:r>
          </a:p>
          <a:p>
            <a:pPr algn="l">
              <a:lnSpc>
                <a:spcPts val="1488"/>
              </a:lnSpc>
              <a:spcBef>
                <a:spcPct val="0"/>
              </a:spcBef>
            </a:pPr>
            <a:endParaRPr lang="en-US" sz="1200" b="1">
              <a:solidFill>
                <a:srgbClr val="000000"/>
              </a:solidFill>
              <a:latin typeface="Agenda Bold"/>
              <a:ea typeface="Agenda Bold"/>
              <a:cs typeface="Agenda Bold"/>
              <a:sym typeface="Agenda Bold"/>
            </a:endParaRPr>
          </a:p>
        </p:txBody>
      </p:sp>
      <p:sp>
        <p:nvSpPr>
          <p:cNvPr id="23" name="TextBox 23"/>
          <p:cNvSpPr txBox="1"/>
          <p:nvPr/>
        </p:nvSpPr>
        <p:spPr>
          <a:xfrm>
            <a:off x="5098635" y="7607736"/>
            <a:ext cx="3719630" cy="908304"/>
          </a:xfrm>
          <a:prstGeom prst="rect">
            <a:avLst/>
          </a:prstGeom>
        </p:spPr>
        <p:txBody>
          <a:bodyPr lIns="0" tIns="0" rIns="0" bIns="0" rtlCol="0" anchor="t">
            <a:spAutoFit/>
          </a:bodyPr>
          <a:lstStyle/>
          <a:p>
            <a:pPr marL="259082" lvl="1" indent="-129541" algn="l">
              <a:lnSpc>
                <a:spcPts val="1488"/>
              </a:lnSpc>
              <a:buFont typeface="Arial"/>
              <a:buChar char="•"/>
            </a:pPr>
            <a:r>
              <a:rPr lang="en-US" sz="1200" b="1">
                <a:solidFill>
                  <a:srgbClr val="000000"/>
                </a:solidFill>
                <a:latin typeface="Agenda Bold"/>
                <a:ea typeface="Agenda Bold"/>
                <a:cs typeface="Agenda Bold"/>
                <a:sym typeface="Agenda Bold"/>
              </a:rPr>
              <a:t>Policy is aligned with ISO 14001, which demonstrates a commitment to proactively managing environmental impacts, ensuring compliance with relevant regulations</a:t>
            </a:r>
          </a:p>
          <a:p>
            <a:pPr algn="l">
              <a:lnSpc>
                <a:spcPts val="1488"/>
              </a:lnSpc>
              <a:spcBef>
                <a:spcPct val="0"/>
              </a:spcBef>
            </a:pPr>
            <a:endParaRPr lang="en-US" sz="1200" b="1">
              <a:solidFill>
                <a:srgbClr val="000000"/>
              </a:solidFill>
              <a:latin typeface="Agenda Bold"/>
              <a:ea typeface="Agenda Bold"/>
              <a:cs typeface="Agenda Bold"/>
              <a:sym typeface="Agenda Bold"/>
            </a:endParaRPr>
          </a:p>
        </p:txBody>
      </p:sp>
      <p:grpSp>
        <p:nvGrpSpPr>
          <p:cNvPr id="24" name="Group 24"/>
          <p:cNvGrpSpPr/>
          <p:nvPr/>
        </p:nvGrpSpPr>
        <p:grpSpPr>
          <a:xfrm>
            <a:off x="9335400" y="3142674"/>
            <a:ext cx="8741313" cy="6485116"/>
            <a:chOff x="0" y="0"/>
            <a:chExt cx="2302239" cy="1708014"/>
          </a:xfrm>
        </p:grpSpPr>
        <p:sp>
          <p:nvSpPr>
            <p:cNvPr id="25" name="Freeform 25"/>
            <p:cNvSpPr/>
            <p:nvPr/>
          </p:nvSpPr>
          <p:spPr>
            <a:xfrm>
              <a:off x="0" y="0"/>
              <a:ext cx="2302239" cy="1708014"/>
            </a:xfrm>
            <a:custGeom>
              <a:avLst/>
              <a:gdLst/>
              <a:ahLst/>
              <a:cxnLst/>
              <a:rect l="l" t="t" r="r" b="b"/>
              <a:pathLst>
                <a:path w="2302239" h="1708014">
                  <a:moveTo>
                    <a:pt x="0" y="0"/>
                  </a:moveTo>
                  <a:lnTo>
                    <a:pt x="2302239" y="0"/>
                  </a:lnTo>
                  <a:lnTo>
                    <a:pt x="2302239" y="1708014"/>
                  </a:lnTo>
                  <a:lnTo>
                    <a:pt x="0" y="1708014"/>
                  </a:lnTo>
                  <a:close/>
                </a:path>
              </a:pathLst>
            </a:custGeom>
            <a:solidFill>
              <a:srgbClr val="006DB8">
                <a:alpha val="42745"/>
              </a:srgbClr>
            </a:solidFill>
          </p:spPr>
        </p:sp>
        <p:sp>
          <p:nvSpPr>
            <p:cNvPr id="26" name="TextBox 26"/>
            <p:cNvSpPr txBox="1"/>
            <p:nvPr/>
          </p:nvSpPr>
          <p:spPr>
            <a:xfrm>
              <a:off x="0" y="-19050"/>
              <a:ext cx="2302239" cy="1727064"/>
            </a:xfrm>
            <a:prstGeom prst="rect">
              <a:avLst/>
            </a:prstGeom>
          </p:spPr>
          <p:txBody>
            <a:bodyPr lIns="50800" tIns="50800" rIns="50800" bIns="50800" rtlCol="0" anchor="ctr"/>
            <a:lstStyle/>
            <a:p>
              <a:pPr algn="ctr">
                <a:lnSpc>
                  <a:spcPts val="1611"/>
                </a:lnSpc>
              </a:pPr>
              <a:endParaRPr/>
            </a:p>
          </p:txBody>
        </p:sp>
      </p:grpSp>
      <p:grpSp>
        <p:nvGrpSpPr>
          <p:cNvPr id="27" name="Group 27"/>
          <p:cNvGrpSpPr/>
          <p:nvPr/>
        </p:nvGrpSpPr>
        <p:grpSpPr>
          <a:xfrm>
            <a:off x="9717704" y="3387496"/>
            <a:ext cx="3815202" cy="5976422"/>
            <a:chOff x="0" y="0"/>
            <a:chExt cx="1004827" cy="1574037"/>
          </a:xfrm>
        </p:grpSpPr>
        <p:sp>
          <p:nvSpPr>
            <p:cNvPr id="28" name="Freeform 28"/>
            <p:cNvSpPr/>
            <p:nvPr/>
          </p:nvSpPr>
          <p:spPr>
            <a:xfrm>
              <a:off x="0" y="0"/>
              <a:ext cx="1004827" cy="1574037"/>
            </a:xfrm>
            <a:custGeom>
              <a:avLst/>
              <a:gdLst/>
              <a:ahLst/>
              <a:cxnLst/>
              <a:rect l="l" t="t" r="r" b="b"/>
              <a:pathLst>
                <a:path w="1004827" h="1574037">
                  <a:moveTo>
                    <a:pt x="0" y="0"/>
                  </a:moveTo>
                  <a:lnTo>
                    <a:pt x="1004827" y="0"/>
                  </a:lnTo>
                  <a:lnTo>
                    <a:pt x="1004827" y="1574037"/>
                  </a:lnTo>
                  <a:lnTo>
                    <a:pt x="0" y="1574037"/>
                  </a:lnTo>
                  <a:close/>
                </a:path>
              </a:pathLst>
            </a:custGeom>
            <a:solidFill>
              <a:srgbClr val="EDF5F9"/>
            </a:solidFill>
          </p:spPr>
        </p:sp>
        <p:sp>
          <p:nvSpPr>
            <p:cNvPr id="29" name="TextBox 29"/>
            <p:cNvSpPr txBox="1"/>
            <p:nvPr/>
          </p:nvSpPr>
          <p:spPr>
            <a:xfrm>
              <a:off x="0" y="-19050"/>
              <a:ext cx="1004827" cy="1593087"/>
            </a:xfrm>
            <a:prstGeom prst="rect">
              <a:avLst/>
            </a:prstGeom>
          </p:spPr>
          <p:txBody>
            <a:bodyPr lIns="50800" tIns="50800" rIns="50800" bIns="50800" rtlCol="0" anchor="ctr"/>
            <a:lstStyle/>
            <a:p>
              <a:pPr algn="l">
                <a:lnSpc>
                  <a:spcPts val="1860"/>
                </a:lnSpc>
              </a:pPr>
              <a:r>
                <a:rPr lang="en-US" sz="1500" b="1">
                  <a:solidFill>
                    <a:srgbClr val="000000"/>
                  </a:solidFill>
                  <a:latin typeface="Agenda Bold"/>
                  <a:ea typeface="Agenda Bold"/>
                  <a:cs typeface="Agenda Bold"/>
                  <a:sym typeface="Agenda Bold"/>
                </a:rPr>
                <a:t>            Sustainable Procurement Policy</a:t>
              </a:r>
            </a:p>
            <a:p>
              <a:pPr algn="l">
                <a:lnSpc>
                  <a:spcPts val="1240"/>
                </a:lnSpc>
              </a:pPr>
              <a:endParaRPr lang="en-US" sz="1500" b="1">
                <a:solidFill>
                  <a:srgbClr val="000000"/>
                </a:solidFill>
                <a:latin typeface="Agenda Bold"/>
                <a:ea typeface="Agenda Bold"/>
                <a:cs typeface="Agenda Bold"/>
                <a:sym typeface="Agenda Bold"/>
              </a:endParaRPr>
            </a:p>
            <a:p>
              <a:pPr algn="l">
                <a:lnSpc>
                  <a:spcPts val="1240"/>
                </a:lnSpc>
              </a:pPr>
              <a:r>
                <a:rPr lang="en-US" sz="1000" b="1">
                  <a:solidFill>
                    <a:srgbClr val="006DB8"/>
                  </a:solidFill>
                  <a:latin typeface="Agenda Bold"/>
                  <a:ea typeface="Agenda Bold"/>
                  <a:cs typeface="Agenda Bold"/>
                  <a:sym typeface="Agenda Bold"/>
                </a:rPr>
                <a:t>1. Purpose and Objectives</a:t>
              </a:r>
            </a:p>
            <a:p>
              <a:pPr algn="l">
                <a:lnSpc>
                  <a:spcPts val="1240"/>
                </a:lnSpc>
              </a:pPr>
              <a:endParaRPr lang="en-US" sz="1000" b="1">
                <a:solidFill>
                  <a:srgbClr val="006DB8"/>
                </a:solidFill>
                <a:latin typeface="Agenda Bold"/>
                <a:ea typeface="Agenda Bold"/>
                <a:cs typeface="Agenda Bold"/>
                <a:sym typeface="Agenda Bold"/>
              </a:endParaRPr>
            </a:p>
            <a:p>
              <a:pPr algn="l">
                <a:lnSpc>
                  <a:spcPts val="1240"/>
                </a:lnSpc>
              </a:pPr>
              <a:r>
                <a:rPr lang="en-US" sz="1000" b="1">
                  <a:solidFill>
                    <a:srgbClr val="000000"/>
                  </a:solidFill>
                  <a:latin typeface="Agenda Bold"/>
                  <a:ea typeface="Agenda Bold"/>
                  <a:cs typeface="Agenda Bold"/>
                  <a:sym typeface="Agenda Bold"/>
                </a:rPr>
                <a:t> At Everest Fleet Management Company, we are committed to conducting our business in a socially responsible and environmentally sustainable manner. Our Sustainable Sourcing and Procurement Policy outlines our commitment to sourcing products and services responsibly, reducing environmental impact, and supporting ethical labor practices throughout the supply chain.</a:t>
              </a:r>
            </a:p>
            <a:p>
              <a:pPr algn="l">
                <a:lnSpc>
                  <a:spcPts val="1240"/>
                </a:lnSpc>
              </a:pPr>
              <a:endParaRPr lang="en-US" sz="1000" b="1">
                <a:solidFill>
                  <a:srgbClr val="000000"/>
                </a:solidFill>
                <a:latin typeface="Agenda Bold"/>
                <a:ea typeface="Agenda Bold"/>
                <a:cs typeface="Agenda Bold"/>
                <a:sym typeface="Agenda Bold"/>
              </a:endParaRPr>
            </a:p>
            <a:p>
              <a:pPr algn="l">
                <a:lnSpc>
                  <a:spcPts val="1240"/>
                </a:lnSpc>
              </a:pPr>
              <a:r>
                <a:rPr lang="en-US" sz="1000" b="1">
                  <a:solidFill>
                    <a:srgbClr val="000000"/>
                  </a:solidFill>
                  <a:latin typeface="Agenda Bold"/>
                  <a:ea typeface="Agenda Bold"/>
                  <a:cs typeface="Agenda Bold"/>
                  <a:sym typeface="Agenda Bold"/>
                </a:rPr>
                <a:t>The objectives of our Sustainable Sourcing and Procurement Policy are as follows:</a:t>
              </a:r>
            </a:p>
            <a:p>
              <a:pPr marL="215903" lvl="1" indent="-107951" algn="l">
                <a:lnSpc>
                  <a:spcPts val="1240"/>
                </a:lnSpc>
                <a:buFont typeface="Arial"/>
                <a:buChar char="•"/>
              </a:pPr>
              <a:r>
                <a:rPr lang="en-US" sz="1000" b="1">
                  <a:solidFill>
                    <a:srgbClr val="000000"/>
                  </a:solidFill>
                  <a:latin typeface="Agenda Bold"/>
                  <a:ea typeface="Agenda Bold"/>
                  <a:cs typeface="Agenda Bold"/>
                  <a:sym typeface="Agenda Bold"/>
                </a:rPr>
                <a:t>Minimize environmental impact across the value chain by reducing footprint, waste production, and resource consumption.</a:t>
              </a:r>
            </a:p>
            <a:p>
              <a:pPr marL="215903" lvl="1" indent="-107951" algn="l">
                <a:lnSpc>
                  <a:spcPts val="1240"/>
                </a:lnSpc>
                <a:buFont typeface="Arial"/>
                <a:buChar char="•"/>
              </a:pPr>
              <a:r>
                <a:rPr lang="en-US" sz="1000" b="1">
                  <a:solidFill>
                    <a:srgbClr val="000000"/>
                  </a:solidFill>
                  <a:latin typeface="Agenda Bold"/>
                  <a:ea typeface="Agenda Bold"/>
                  <a:cs typeface="Agenda Bold"/>
                  <a:sym typeface="Agenda Bold"/>
                </a:rPr>
                <a:t>Promote ethical standards within the global marketplace and in all aspects of sourcing from supplier selection to final product delivery.</a:t>
              </a:r>
            </a:p>
            <a:p>
              <a:pPr marL="215903" lvl="1" indent="-107951" algn="l">
                <a:lnSpc>
                  <a:spcPts val="1240"/>
                </a:lnSpc>
                <a:buFont typeface="Arial"/>
                <a:buChar char="•"/>
              </a:pPr>
              <a:r>
                <a:rPr lang="en-US" sz="1000" b="1">
                  <a:solidFill>
                    <a:srgbClr val="000000"/>
                  </a:solidFill>
                  <a:latin typeface="Agenda Bold"/>
                  <a:ea typeface="Agenda Bold"/>
                  <a:cs typeface="Agenda Bold"/>
                  <a:sym typeface="Agenda Bold"/>
                </a:rPr>
                <a:t>Ensure product quality and safety. We will purchase goods and services of high quality, safe and responsibly sourced aligning with product specifications.</a:t>
              </a:r>
            </a:p>
            <a:p>
              <a:pPr marL="215903" lvl="1" indent="-107951" algn="l">
                <a:lnSpc>
                  <a:spcPts val="1240"/>
                </a:lnSpc>
                <a:buFont typeface="Arial"/>
                <a:buChar char="•"/>
              </a:pPr>
              <a:r>
                <a:rPr lang="en-US" sz="1000" b="1">
                  <a:solidFill>
                    <a:srgbClr val="000000"/>
                  </a:solidFill>
                  <a:latin typeface="Agenda Bold"/>
                  <a:ea typeface="Agenda Bold"/>
                  <a:cs typeface="Agenda Bold"/>
                  <a:sym typeface="Agenda Bold"/>
                </a:rPr>
                <a:t>Engage with suppliers dedicated to ethical and sustainable development. We seek to work with suppliers who comply with human rights, environmental legislation, labor laws, and ensure their self-transparency and continuous improvement.</a:t>
              </a:r>
            </a:p>
            <a:p>
              <a:pPr algn="l">
                <a:lnSpc>
                  <a:spcPts val="1240"/>
                </a:lnSpc>
              </a:pPr>
              <a:endParaRPr lang="en-US" sz="1000" b="1">
                <a:solidFill>
                  <a:srgbClr val="000000"/>
                </a:solidFill>
                <a:latin typeface="Agenda Bold"/>
                <a:ea typeface="Agenda Bold"/>
                <a:cs typeface="Agenda Bold"/>
                <a:sym typeface="Agenda Bold"/>
              </a:endParaRPr>
            </a:p>
            <a:p>
              <a:pPr algn="l">
                <a:lnSpc>
                  <a:spcPts val="1240"/>
                </a:lnSpc>
              </a:pPr>
              <a:r>
                <a:rPr lang="en-US" sz="1000" b="1">
                  <a:solidFill>
                    <a:srgbClr val="006DB8"/>
                  </a:solidFill>
                  <a:latin typeface="Agenda Bold"/>
                  <a:ea typeface="Agenda Bold"/>
                  <a:cs typeface="Agenda Bold"/>
                  <a:sym typeface="Agenda Bold"/>
                </a:rPr>
                <a:t>2. Scope</a:t>
              </a:r>
            </a:p>
            <a:p>
              <a:pPr algn="l">
                <a:lnSpc>
                  <a:spcPts val="1240"/>
                </a:lnSpc>
              </a:pPr>
              <a:endParaRPr lang="en-US" sz="1000" b="1">
                <a:solidFill>
                  <a:srgbClr val="006DB8"/>
                </a:solidFill>
                <a:latin typeface="Agenda Bold"/>
                <a:ea typeface="Agenda Bold"/>
                <a:cs typeface="Agenda Bold"/>
                <a:sym typeface="Agenda Bold"/>
              </a:endParaRPr>
            </a:p>
            <a:p>
              <a:pPr algn="l">
                <a:lnSpc>
                  <a:spcPts val="1240"/>
                </a:lnSpc>
              </a:pPr>
              <a:r>
                <a:rPr lang="en-US" sz="1000" b="1">
                  <a:solidFill>
                    <a:srgbClr val="000000"/>
                  </a:solidFill>
                  <a:latin typeface="Agenda Bold"/>
                  <a:ea typeface="Agenda Bold"/>
                  <a:cs typeface="Agenda Bold"/>
                  <a:sym typeface="Agenda Bold"/>
                </a:rPr>
                <a:t> This policy applies to all procurement activities conducted by Everest Fleet Management Company, including but not limited to:</a:t>
              </a:r>
            </a:p>
            <a:p>
              <a:pPr marL="215903" lvl="1" indent="-107951" algn="l">
                <a:lnSpc>
                  <a:spcPts val="1240"/>
                </a:lnSpc>
                <a:buFont typeface="Arial"/>
                <a:buChar char="•"/>
              </a:pPr>
              <a:r>
                <a:rPr lang="en-US" sz="1000" b="1">
                  <a:solidFill>
                    <a:srgbClr val="000000"/>
                  </a:solidFill>
                  <a:latin typeface="Agenda Bold"/>
                  <a:ea typeface="Agenda Bold"/>
                  <a:cs typeface="Agenda Bold"/>
                  <a:sym typeface="Agenda Bold"/>
                </a:rPr>
                <a:t>Sourcing of goods and services</a:t>
              </a:r>
            </a:p>
            <a:p>
              <a:pPr marL="215903" lvl="1" indent="-107951" algn="l">
                <a:lnSpc>
                  <a:spcPts val="1240"/>
                </a:lnSpc>
                <a:buFont typeface="Arial"/>
                <a:buChar char="•"/>
              </a:pPr>
              <a:r>
                <a:rPr lang="en-US" sz="1000" b="1">
                  <a:solidFill>
                    <a:srgbClr val="000000"/>
                  </a:solidFill>
                  <a:latin typeface="Agenda Bold"/>
                  <a:ea typeface="Agenda Bold"/>
                  <a:cs typeface="Agenda Bold"/>
                  <a:sym typeface="Agenda Bold"/>
                </a:rPr>
                <a:t>Evaluation and selection of suppliers across aspects of sourcing</a:t>
              </a:r>
            </a:p>
            <a:p>
              <a:pPr marL="215903" lvl="1" indent="-107951" algn="l">
                <a:lnSpc>
                  <a:spcPts val="1240"/>
                </a:lnSpc>
                <a:buFont typeface="Arial"/>
                <a:buChar char="•"/>
              </a:pPr>
              <a:r>
                <a:rPr lang="en-US" sz="1000" b="1">
                  <a:solidFill>
                    <a:srgbClr val="000000"/>
                  </a:solidFill>
                  <a:latin typeface="Agenda Bold"/>
                  <a:ea typeface="Agenda Bold"/>
                  <a:cs typeface="Agenda Bold"/>
                  <a:sym typeface="Agenda Bold"/>
                </a:rPr>
                <a:t>Contract negotiations and vendor relationships</a:t>
              </a:r>
            </a:p>
            <a:p>
              <a:pPr algn="l">
                <a:lnSpc>
                  <a:spcPts val="1240"/>
                </a:lnSpc>
              </a:pPr>
              <a:endParaRPr lang="en-US" sz="1000" b="1">
                <a:solidFill>
                  <a:srgbClr val="000000"/>
                </a:solidFill>
                <a:latin typeface="Agenda Bold"/>
                <a:ea typeface="Agenda Bold"/>
                <a:cs typeface="Agenda Bold"/>
                <a:sym typeface="Agenda Bold"/>
              </a:endParaRPr>
            </a:p>
            <a:p>
              <a:pPr algn="l">
                <a:lnSpc>
                  <a:spcPts val="1240"/>
                </a:lnSpc>
              </a:pPr>
              <a:endParaRPr lang="en-US" sz="1000" b="1">
                <a:solidFill>
                  <a:srgbClr val="000000"/>
                </a:solidFill>
                <a:latin typeface="Agenda Bold"/>
                <a:ea typeface="Agenda Bold"/>
                <a:cs typeface="Agenda Bold"/>
                <a:sym typeface="Agenda Bold"/>
              </a:endParaRPr>
            </a:p>
          </p:txBody>
        </p:sp>
      </p:grpSp>
      <p:grpSp>
        <p:nvGrpSpPr>
          <p:cNvPr id="30" name="Group 30"/>
          <p:cNvGrpSpPr/>
          <p:nvPr/>
        </p:nvGrpSpPr>
        <p:grpSpPr>
          <a:xfrm>
            <a:off x="13870927" y="3387496"/>
            <a:ext cx="3815202" cy="5953901"/>
            <a:chOff x="0" y="0"/>
            <a:chExt cx="1004827" cy="1568105"/>
          </a:xfrm>
        </p:grpSpPr>
        <p:sp>
          <p:nvSpPr>
            <p:cNvPr id="31" name="Freeform 31"/>
            <p:cNvSpPr/>
            <p:nvPr/>
          </p:nvSpPr>
          <p:spPr>
            <a:xfrm>
              <a:off x="0" y="0"/>
              <a:ext cx="1004827" cy="1568105"/>
            </a:xfrm>
            <a:custGeom>
              <a:avLst/>
              <a:gdLst/>
              <a:ahLst/>
              <a:cxnLst/>
              <a:rect l="l" t="t" r="r" b="b"/>
              <a:pathLst>
                <a:path w="1004827" h="1568105">
                  <a:moveTo>
                    <a:pt x="0" y="0"/>
                  </a:moveTo>
                  <a:lnTo>
                    <a:pt x="1004827" y="0"/>
                  </a:lnTo>
                  <a:lnTo>
                    <a:pt x="1004827" y="1568105"/>
                  </a:lnTo>
                  <a:lnTo>
                    <a:pt x="0" y="1568105"/>
                  </a:lnTo>
                  <a:close/>
                </a:path>
              </a:pathLst>
            </a:custGeom>
            <a:solidFill>
              <a:srgbClr val="EDF5F9"/>
            </a:solidFill>
          </p:spPr>
        </p:sp>
        <p:sp>
          <p:nvSpPr>
            <p:cNvPr id="32" name="TextBox 32"/>
            <p:cNvSpPr txBox="1"/>
            <p:nvPr/>
          </p:nvSpPr>
          <p:spPr>
            <a:xfrm>
              <a:off x="0" y="-19050"/>
              <a:ext cx="1004827" cy="1587155"/>
            </a:xfrm>
            <a:prstGeom prst="rect">
              <a:avLst/>
            </a:prstGeom>
          </p:spPr>
          <p:txBody>
            <a:bodyPr lIns="50800" tIns="50800" rIns="50800" bIns="50800" rtlCol="0" anchor="ctr"/>
            <a:lstStyle/>
            <a:p>
              <a:pPr algn="just">
                <a:lnSpc>
                  <a:spcPts val="1240"/>
                </a:lnSpc>
              </a:pPr>
              <a:endParaRPr/>
            </a:p>
          </p:txBody>
        </p:sp>
      </p:grpSp>
      <p:sp>
        <p:nvSpPr>
          <p:cNvPr id="33" name="Freeform 33"/>
          <p:cNvSpPr/>
          <p:nvPr/>
        </p:nvSpPr>
        <p:spPr>
          <a:xfrm>
            <a:off x="13130750" y="3427332"/>
            <a:ext cx="392631" cy="163729"/>
          </a:xfrm>
          <a:custGeom>
            <a:avLst/>
            <a:gdLst/>
            <a:ahLst/>
            <a:cxnLst/>
            <a:rect l="l" t="t" r="r" b="b"/>
            <a:pathLst>
              <a:path w="392631" h="163729">
                <a:moveTo>
                  <a:pt x="0" y="0"/>
                </a:moveTo>
                <a:lnTo>
                  <a:pt x="392631" y="0"/>
                </a:lnTo>
                <a:lnTo>
                  <a:pt x="392631" y="163728"/>
                </a:lnTo>
                <a:lnTo>
                  <a:pt x="0" y="163728"/>
                </a:lnTo>
                <a:lnTo>
                  <a:pt x="0" y="0"/>
                </a:lnTo>
                <a:close/>
              </a:path>
            </a:pathLst>
          </a:custGeom>
          <a:blipFill>
            <a:blip r:embed="rId3"/>
            <a:stretch>
              <a:fillRect/>
            </a:stretch>
          </a:blipFill>
        </p:spPr>
      </p:sp>
      <p:sp>
        <p:nvSpPr>
          <p:cNvPr id="34" name="TextBox 34"/>
          <p:cNvSpPr txBox="1"/>
          <p:nvPr/>
        </p:nvSpPr>
        <p:spPr>
          <a:xfrm>
            <a:off x="13969187" y="3998902"/>
            <a:ext cx="3648083" cy="4753610"/>
          </a:xfrm>
          <a:prstGeom prst="rect">
            <a:avLst/>
          </a:prstGeom>
        </p:spPr>
        <p:txBody>
          <a:bodyPr lIns="0" tIns="0" rIns="0" bIns="0" rtlCol="0" anchor="t">
            <a:spAutoFit/>
          </a:bodyPr>
          <a:lstStyle/>
          <a:p>
            <a:pPr algn="l">
              <a:lnSpc>
                <a:spcPts val="1239"/>
              </a:lnSpc>
              <a:spcBef>
                <a:spcPct val="0"/>
              </a:spcBef>
            </a:pPr>
            <a:r>
              <a:rPr lang="en-US" sz="999" b="1">
                <a:solidFill>
                  <a:srgbClr val="006DB8"/>
                </a:solidFill>
                <a:latin typeface="Agenda Bold"/>
                <a:ea typeface="Agenda Bold"/>
                <a:cs typeface="Agenda Bold"/>
                <a:sym typeface="Agenda Bold"/>
              </a:rPr>
              <a:t>3. Sustainable Sourcing Principles</a:t>
            </a:r>
          </a:p>
          <a:p>
            <a:pPr algn="l">
              <a:lnSpc>
                <a:spcPts val="1239"/>
              </a:lnSpc>
              <a:spcBef>
                <a:spcPct val="0"/>
              </a:spcBef>
            </a:pPr>
            <a:endParaRPr lang="en-US" sz="999" b="1">
              <a:solidFill>
                <a:srgbClr val="006DB8"/>
              </a:solidFill>
              <a:latin typeface="Agenda Bold"/>
              <a:ea typeface="Agenda Bold"/>
              <a:cs typeface="Agenda Bold"/>
              <a:sym typeface="Agenda Bold"/>
            </a:endParaRPr>
          </a:p>
          <a:p>
            <a:pPr algn="l">
              <a:lnSpc>
                <a:spcPts val="1239"/>
              </a:lnSpc>
              <a:spcBef>
                <a:spcPct val="0"/>
              </a:spcBef>
            </a:pPr>
            <a:r>
              <a:rPr lang="en-US" sz="999" b="1">
                <a:solidFill>
                  <a:srgbClr val="000000"/>
                </a:solidFill>
                <a:latin typeface="Agenda Bold"/>
                <a:ea typeface="Agenda Bold"/>
                <a:cs typeface="Agenda Bold"/>
                <a:sym typeface="Agenda Bold"/>
              </a:rPr>
              <a:t> Our Sustainability Impact in this process applies to: who demonstrates environmental responsibility in their operations, uses sustainable materials and energy resources.</a:t>
            </a:r>
          </a:p>
          <a:p>
            <a:pPr algn="l">
              <a:lnSpc>
                <a:spcPts val="1239"/>
              </a:lnSpc>
              <a:spcBef>
                <a:spcPct val="0"/>
              </a:spcBef>
            </a:pPr>
            <a:endParaRPr lang="en-US" sz="999" b="1">
              <a:solidFill>
                <a:srgbClr val="000000"/>
              </a:solidFill>
              <a:latin typeface="Agenda Bold"/>
              <a:ea typeface="Agenda Bold"/>
              <a:cs typeface="Agenda Bold"/>
              <a:sym typeface="Agenda Bold"/>
            </a:endParaRPr>
          </a:p>
          <a:p>
            <a:pPr algn="l">
              <a:lnSpc>
                <a:spcPts val="1239"/>
              </a:lnSpc>
              <a:spcBef>
                <a:spcPct val="0"/>
              </a:spcBef>
            </a:pPr>
            <a:r>
              <a:rPr lang="en-US" sz="999" b="1">
                <a:solidFill>
                  <a:srgbClr val="000000"/>
                </a:solidFill>
                <a:latin typeface="Agenda Bold"/>
                <a:ea typeface="Agenda Bold"/>
                <a:cs typeface="Agenda Bold"/>
                <a:sym typeface="Agenda Bold"/>
              </a:rPr>
              <a:t>Key principles to be followed include but are not limited to:</a:t>
            </a:r>
          </a:p>
          <a:p>
            <a:pPr marL="215899" lvl="1" indent="-107950" algn="l">
              <a:lnSpc>
                <a:spcPts val="1239"/>
              </a:lnSpc>
              <a:spcBef>
                <a:spcPct val="0"/>
              </a:spcBef>
              <a:buFont typeface="Arial"/>
              <a:buChar char="•"/>
            </a:pPr>
            <a:r>
              <a:rPr lang="en-US" sz="999" b="1">
                <a:solidFill>
                  <a:srgbClr val="000000"/>
                </a:solidFill>
                <a:latin typeface="Agenda Bold"/>
                <a:ea typeface="Agenda Bold"/>
                <a:cs typeface="Agenda Bold"/>
                <a:sym typeface="Agenda Bold"/>
              </a:rPr>
              <a:t>Supplier’s commitment to ethical business practices</a:t>
            </a:r>
          </a:p>
          <a:p>
            <a:pPr marL="215899" lvl="1" indent="-107950" algn="l">
              <a:lnSpc>
                <a:spcPts val="1239"/>
              </a:lnSpc>
              <a:spcBef>
                <a:spcPct val="0"/>
              </a:spcBef>
              <a:buFont typeface="Arial"/>
              <a:buChar char="•"/>
            </a:pPr>
            <a:r>
              <a:rPr lang="en-US" sz="999" b="1">
                <a:solidFill>
                  <a:srgbClr val="000000"/>
                </a:solidFill>
                <a:latin typeface="Agenda Bold"/>
                <a:ea typeface="Agenda Bold"/>
                <a:cs typeface="Agenda Bold"/>
                <a:sym typeface="Agenda Bold"/>
              </a:rPr>
              <a:t>Compliance with all relevant legal and regulatory requirements</a:t>
            </a:r>
          </a:p>
          <a:p>
            <a:pPr marL="215899" lvl="1" indent="-107950" algn="l">
              <a:lnSpc>
                <a:spcPts val="1239"/>
              </a:lnSpc>
              <a:spcBef>
                <a:spcPct val="0"/>
              </a:spcBef>
              <a:buFont typeface="Arial"/>
              <a:buChar char="•"/>
            </a:pPr>
            <a:r>
              <a:rPr lang="en-US" sz="999" b="1">
                <a:solidFill>
                  <a:srgbClr val="000000"/>
                </a:solidFill>
                <a:latin typeface="Agenda Bold"/>
                <a:ea typeface="Agenda Bold"/>
                <a:cs typeface="Agenda Bold"/>
                <a:sym typeface="Agenda Bold"/>
              </a:rPr>
              <a:t>Sourcing with environmental regulations and obtaining relevant certifications (e.g., ISO 14001)</a:t>
            </a:r>
          </a:p>
          <a:p>
            <a:pPr algn="l">
              <a:lnSpc>
                <a:spcPts val="1239"/>
              </a:lnSpc>
              <a:spcBef>
                <a:spcPct val="0"/>
              </a:spcBef>
            </a:pPr>
            <a:endParaRPr lang="en-US" sz="999" b="1">
              <a:solidFill>
                <a:srgbClr val="000000"/>
              </a:solidFill>
              <a:latin typeface="Agenda Bold"/>
              <a:ea typeface="Agenda Bold"/>
              <a:cs typeface="Agenda Bold"/>
              <a:sym typeface="Agenda Bold"/>
            </a:endParaRPr>
          </a:p>
          <a:p>
            <a:pPr algn="l">
              <a:lnSpc>
                <a:spcPts val="1239"/>
              </a:lnSpc>
              <a:spcBef>
                <a:spcPct val="0"/>
              </a:spcBef>
            </a:pPr>
            <a:r>
              <a:rPr lang="en-US" sz="999" b="1">
                <a:solidFill>
                  <a:srgbClr val="000000"/>
                </a:solidFill>
                <a:latin typeface="Agenda Bold"/>
                <a:ea typeface="Agenda Bold"/>
                <a:cs typeface="Agenda Bold"/>
                <a:sym typeface="Agenda Bold"/>
              </a:rPr>
              <a:t>This policy outlines Everest’s commitment to sourcing products and services responsibly, minimizing environmental impact, and supporting ethical practices throughout the company’s supply chain</a:t>
            </a:r>
          </a:p>
          <a:p>
            <a:pPr algn="l">
              <a:lnSpc>
                <a:spcPts val="1239"/>
              </a:lnSpc>
              <a:spcBef>
                <a:spcPct val="0"/>
              </a:spcBef>
            </a:pPr>
            <a:endParaRPr lang="en-US" sz="999" b="1">
              <a:solidFill>
                <a:srgbClr val="000000"/>
              </a:solidFill>
              <a:latin typeface="Agenda Bold"/>
              <a:ea typeface="Agenda Bold"/>
              <a:cs typeface="Agenda Bold"/>
              <a:sym typeface="Agenda Bold"/>
            </a:endParaRPr>
          </a:p>
          <a:p>
            <a:pPr algn="l">
              <a:lnSpc>
                <a:spcPts val="1239"/>
              </a:lnSpc>
              <a:spcBef>
                <a:spcPct val="0"/>
              </a:spcBef>
            </a:pPr>
            <a:r>
              <a:rPr lang="en-US" sz="999" b="1">
                <a:solidFill>
                  <a:srgbClr val="000000"/>
                </a:solidFill>
                <a:latin typeface="Agenda Bold"/>
                <a:ea typeface="Agenda Bold"/>
                <a:cs typeface="Agenda Bold"/>
                <a:sym typeface="Agenda Bold"/>
              </a:rPr>
              <a:t>This policy applies to all procurement activities conducted by Everest Fleet Management Company, including but not limited to: Purchase of vehicles, equipment, and materials, Contracting of services such as maintenance, repairs, and consulting</a:t>
            </a:r>
          </a:p>
          <a:p>
            <a:pPr algn="l">
              <a:lnSpc>
                <a:spcPts val="1239"/>
              </a:lnSpc>
              <a:spcBef>
                <a:spcPct val="0"/>
              </a:spcBef>
            </a:pPr>
            <a:endParaRPr lang="en-US" sz="999" b="1">
              <a:solidFill>
                <a:srgbClr val="000000"/>
              </a:solidFill>
              <a:latin typeface="Agenda Bold"/>
              <a:ea typeface="Agenda Bold"/>
              <a:cs typeface="Agenda Bold"/>
              <a:sym typeface="Agenda Bold"/>
            </a:endParaRPr>
          </a:p>
          <a:p>
            <a:pPr algn="l">
              <a:lnSpc>
                <a:spcPts val="1239"/>
              </a:lnSpc>
              <a:spcBef>
                <a:spcPct val="0"/>
              </a:spcBef>
            </a:pPr>
            <a:r>
              <a:rPr lang="en-US" sz="999" b="1">
                <a:solidFill>
                  <a:srgbClr val="000000"/>
                </a:solidFill>
                <a:latin typeface="Agenda Bold"/>
                <a:ea typeface="Agenda Bold"/>
                <a:cs typeface="Agenda Bold"/>
                <a:sym typeface="Agenda Bold"/>
              </a:rPr>
              <a:t>Everest commits to regularly monitor and evaluate the performance of its suppliers in relation to sustainability and ethical standards. This may include conducting audits, collecting data on environmental impact, and reviewing compliance with contractual obligations. </a:t>
            </a:r>
          </a:p>
          <a:p>
            <a:pPr algn="l">
              <a:lnSpc>
                <a:spcPts val="1239"/>
              </a:lnSpc>
              <a:spcBef>
                <a:spcPct val="0"/>
              </a:spcBef>
            </a:pPr>
            <a:endParaRPr lang="en-US" sz="999" b="1">
              <a:solidFill>
                <a:srgbClr val="000000"/>
              </a:solidFill>
              <a:latin typeface="Agenda Bold"/>
              <a:ea typeface="Agenda Bold"/>
              <a:cs typeface="Agenda Bold"/>
              <a:sym typeface="Agenda Bold"/>
            </a:endParaRPr>
          </a:p>
          <a:p>
            <a:pPr algn="l">
              <a:lnSpc>
                <a:spcPts val="1239"/>
              </a:lnSpc>
              <a:spcBef>
                <a:spcPct val="0"/>
              </a:spcBef>
            </a:pPr>
            <a:endParaRPr lang="en-US" sz="999" b="1">
              <a:solidFill>
                <a:srgbClr val="000000"/>
              </a:solidFill>
              <a:latin typeface="Agenda Bold"/>
              <a:ea typeface="Agenda Bold"/>
              <a:cs typeface="Agenda Bold"/>
              <a:sym typeface="Agenda Bold"/>
            </a:endParaRPr>
          </a:p>
          <a:p>
            <a:pPr algn="l">
              <a:lnSpc>
                <a:spcPts val="1239"/>
              </a:lnSpc>
              <a:spcBef>
                <a:spcPct val="0"/>
              </a:spcBef>
            </a:pPr>
            <a:endParaRPr lang="en-US" sz="999" b="1">
              <a:solidFill>
                <a:srgbClr val="000000"/>
              </a:solidFill>
              <a:latin typeface="Agenda Bold"/>
              <a:ea typeface="Agenda Bold"/>
              <a:cs typeface="Agenda Bold"/>
              <a:sym typeface="Agenda Bold"/>
            </a:endParaRPr>
          </a:p>
        </p:txBody>
      </p:sp>
      <p:sp>
        <p:nvSpPr>
          <p:cNvPr id="35" name="Freeform 35"/>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4"/>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rot="5400000">
            <a:off x="978832" y="4144871"/>
            <a:ext cx="4878544" cy="4600695"/>
          </a:xfrm>
          <a:custGeom>
            <a:avLst/>
            <a:gdLst/>
            <a:ahLst/>
            <a:cxnLst/>
            <a:rect l="l" t="t" r="r" b="b"/>
            <a:pathLst>
              <a:path w="4878544" h="4600695">
                <a:moveTo>
                  <a:pt x="0" y="0"/>
                </a:moveTo>
                <a:lnTo>
                  <a:pt x="4878544" y="0"/>
                </a:lnTo>
                <a:lnTo>
                  <a:pt x="4878544" y="4600695"/>
                </a:lnTo>
                <a:lnTo>
                  <a:pt x="0" y="4600695"/>
                </a:lnTo>
                <a:lnTo>
                  <a:pt x="0" y="0"/>
                </a:lnTo>
                <a:close/>
              </a:path>
            </a:pathLst>
          </a:custGeom>
          <a:blipFill>
            <a:blip r:embed="rId2"/>
            <a:stretch>
              <a:fillRect r="-32125"/>
            </a:stretch>
          </a:blipFill>
        </p:spPr>
      </p:sp>
      <p:sp>
        <p:nvSpPr>
          <p:cNvPr id="3" name="Freeform 3"/>
          <p:cNvSpPr/>
          <p:nvPr/>
        </p:nvSpPr>
        <p:spPr>
          <a:xfrm rot="2700000">
            <a:off x="6089954" y="5429901"/>
            <a:ext cx="1520932" cy="1546055"/>
          </a:xfrm>
          <a:custGeom>
            <a:avLst/>
            <a:gdLst/>
            <a:ahLst/>
            <a:cxnLst/>
            <a:rect l="l" t="t" r="r" b="b"/>
            <a:pathLst>
              <a:path w="1520932" h="1546055">
                <a:moveTo>
                  <a:pt x="0" y="0"/>
                </a:moveTo>
                <a:lnTo>
                  <a:pt x="1520932" y="0"/>
                </a:lnTo>
                <a:lnTo>
                  <a:pt x="1520932" y="1546055"/>
                </a:lnTo>
                <a:lnTo>
                  <a:pt x="0" y="1546055"/>
                </a:lnTo>
                <a:lnTo>
                  <a:pt x="0" y="0"/>
                </a:lnTo>
                <a:close/>
              </a:path>
            </a:pathLst>
          </a:custGeom>
          <a:blipFill>
            <a:blip r:embed="rId3"/>
            <a:stretch>
              <a:fillRect/>
            </a:stretch>
          </a:blipFill>
        </p:spPr>
      </p:sp>
      <p:grpSp>
        <p:nvGrpSpPr>
          <p:cNvPr id="4" name="Group 4"/>
          <p:cNvGrpSpPr/>
          <p:nvPr/>
        </p:nvGrpSpPr>
        <p:grpSpPr>
          <a:xfrm>
            <a:off x="7719447" y="5016803"/>
            <a:ext cx="2403221" cy="240322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614">
                <a:alpha val="21961"/>
              </a:srgbClr>
            </a:solidFill>
          </p:spPr>
        </p:sp>
        <p:sp>
          <p:nvSpPr>
            <p:cNvPr id="6" name="TextBox 6"/>
            <p:cNvSpPr txBox="1"/>
            <p:nvPr/>
          </p:nvSpPr>
          <p:spPr>
            <a:xfrm>
              <a:off x="76200" y="57150"/>
              <a:ext cx="660400" cy="679450"/>
            </a:xfrm>
            <a:prstGeom prst="rect">
              <a:avLst/>
            </a:prstGeom>
          </p:spPr>
          <p:txBody>
            <a:bodyPr lIns="50800" tIns="50800" rIns="50800" bIns="50800" rtlCol="0" anchor="ctr"/>
            <a:lstStyle/>
            <a:p>
              <a:pPr algn="ctr">
                <a:lnSpc>
                  <a:spcPts val="1983"/>
                </a:lnSpc>
              </a:pPr>
              <a:r>
                <a:rPr lang="en-US" sz="1599" b="1">
                  <a:solidFill>
                    <a:srgbClr val="000000">
                      <a:alpha val="21961"/>
                    </a:srgbClr>
                  </a:solidFill>
                  <a:latin typeface="Agenda Bold"/>
                  <a:ea typeface="Agenda Bold"/>
                  <a:cs typeface="Agenda Bold"/>
                  <a:sym typeface="Agenda Bold"/>
                </a:rPr>
                <a:t> T</a:t>
              </a:r>
            </a:p>
          </p:txBody>
        </p:sp>
      </p:grpSp>
      <p:sp>
        <p:nvSpPr>
          <p:cNvPr id="7" name="Freeform 7"/>
          <p:cNvSpPr/>
          <p:nvPr/>
        </p:nvSpPr>
        <p:spPr>
          <a:xfrm>
            <a:off x="7675343" y="2423668"/>
            <a:ext cx="2899215" cy="2879155"/>
          </a:xfrm>
          <a:custGeom>
            <a:avLst/>
            <a:gdLst/>
            <a:ahLst/>
            <a:cxnLst/>
            <a:rect l="l" t="t" r="r" b="b"/>
            <a:pathLst>
              <a:path w="2899215" h="2879155">
                <a:moveTo>
                  <a:pt x="0" y="0"/>
                </a:moveTo>
                <a:lnTo>
                  <a:pt x="2899214" y="0"/>
                </a:lnTo>
                <a:lnTo>
                  <a:pt x="2899214" y="2879155"/>
                </a:lnTo>
                <a:lnTo>
                  <a:pt x="0" y="2879155"/>
                </a:lnTo>
                <a:lnTo>
                  <a:pt x="0" y="0"/>
                </a:lnTo>
                <a:close/>
              </a:path>
            </a:pathLst>
          </a:custGeom>
          <a:blipFill>
            <a:blip r:embed="rId4">
              <a:alphaModFix amt="23000"/>
            </a:blip>
            <a:stretch>
              <a:fillRect t="-348" b="-348"/>
            </a:stretch>
          </a:blipFill>
        </p:spPr>
      </p:sp>
      <p:sp>
        <p:nvSpPr>
          <p:cNvPr id="8" name="Freeform 8"/>
          <p:cNvSpPr/>
          <p:nvPr/>
        </p:nvSpPr>
        <p:spPr>
          <a:xfrm>
            <a:off x="7791889" y="7312595"/>
            <a:ext cx="2899215" cy="2879155"/>
          </a:xfrm>
          <a:custGeom>
            <a:avLst/>
            <a:gdLst/>
            <a:ahLst/>
            <a:cxnLst/>
            <a:rect l="l" t="t" r="r" b="b"/>
            <a:pathLst>
              <a:path w="2899215" h="2879155">
                <a:moveTo>
                  <a:pt x="0" y="0"/>
                </a:moveTo>
                <a:lnTo>
                  <a:pt x="2899215" y="0"/>
                </a:lnTo>
                <a:lnTo>
                  <a:pt x="2899215" y="2879155"/>
                </a:lnTo>
                <a:lnTo>
                  <a:pt x="0" y="2879155"/>
                </a:lnTo>
                <a:lnTo>
                  <a:pt x="0" y="0"/>
                </a:lnTo>
                <a:close/>
              </a:path>
            </a:pathLst>
          </a:custGeom>
          <a:blipFill>
            <a:blip r:embed="rId4">
              <a:alphaModFix amt="23000"/>
            </a:blip>
            <a:stretch>
              <a:fillRect t="-348" b="-348"/>
            </a:stretch>
          </a:blipFill>
        </p:spPr>
      </p:sp>
      <p:sp>
        <p:nvSpPr>
          <p:cNvPr id="9" name="Freeform 9"/>
          <p:cNvSpPr/>
          <p:nvPr/>
        </p:nvSpPr>
        <p:spPr>
          <a:xfrm>
            <a:off x="10004161" y="4797728"/>
            <a:ext cx="2899215" cy="2879155"/>
          </a:xfrm>
          <a:custGeom>
            <a:avLst/>
            <a:gdLst/>
            <a:ahLst/>
            <a:cxnLst/>
            <a:rect l="l" t="t" r="r" b="b"/>
            <a:pathLst>
              <a:path w="2899215" h="2879155">
                <a:moveTo>
                  <a:pt x="0" y="0"/>
                </a:moveTo>
                <a:lnTo>
                  <a:pt x="2899214" y="0"/>
                </a:lnTo>
                <a:lnTo>
                  <a:pt x="2899214" y="2879155"/>
                </a:lnTo>
                <a:lnTo>
                  <a:pt x="0" y="2879155"/>
                </a:lnTo>
                <a:lnTo>
                  <a:pt x="0" y="0"/>
                </a:lnTo>
                <a:close/>
              </a:path>
            </a:pathLst>
          </a:custGeom>
          <a:blipFill>
            <a:blip r:embed="rId4">
              <a:alphaModFix amt="23000"/>
            </a:blip>
            <a:stretch>
              <a:fillRect t="-348" b="-348"/>
            </a:stretch>
          </a:blipFill>
        </p:spPr>
      </p:sp>
      <p:sp>
        <p:nvSpPr>
          <p:cNvPr id="10" name="Freeform 10"/>
          <p:cNvSpPr/>
          <p:nvPr/>
        </p:nvSpPr>
        <p:spPr>
          <a:xfrm>
            <a:off x="13570125" y="3332280"/>
            <a:ext cx="3270925" cy="1345168"/>
          </a:xfrm>
          <a:custGeom>
            <a:avLst/>
            <a:gdLst/>
            <a:ahLst/>
            <a:cxnLst/>
            <a:rect l="l" t="t" r="r" b="b"/>
            <a:pathLst>
              <a:path w="3270925" h="1345168">
                <a:moveTo>
                  <a:pt x="0" y="0"/>
                </a:moveTo>
                <a:lnTo>
                  <a:pt x="3270925" y="0"/>
                </a:lnTo>
                <a:lnTo>
                  <a:pt x="3270925" y="1345168"/>
                </a:lnTo>
                <a:lnTo>
                  <a:pt x="0" y="1345168"/>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570125" y="4892268"/>
            <a:ext cx="3270925" cy="1345168"/>
          </a:xfrm>
          <a:custGeom>
            <a:avLst/>
            <a:gdLst/>
            <a:ahLst/>
            <a:cxnLst/>
            <a:rect l="l" t="t" r="r" b="b"/>
            <a:pathLst>
              <a:path w="3270925" h="1345168">
                <a:moveTo>
                  <a:pt x="0" y="0"/>
                </a:moveTo>
                <a:lnTo>
                  <a:pt x="3270925" y="0"/>
                </a:lnTo>
                <a:lnTo>
                  <a:pt x="3270925" y="1345168"/>
                </a:lnTo>
                <a:lnTo>
                  <a:pt x="0" y="1345168"/>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2" name="Freeform 12"/>
          <p:cNvSpPr/>
          <p:nvPr/>
        </p:nvSpPr>
        <p:spPr>
          <a:xfrm>
            <a:off x="13765432" y="8157222"/>
            <a:ext cx="3270925" cy="1345168"/>
          </a:xfrm>
          <a:custGeom>
            <a:avLst/>
            <a:gdLst/>
            <a:ahLst/>
            <a:cxnLst/>
            <a:rect l="l" t="t" r="r" b="b"/>
            <a:pathLst>
              <a:path w="3270925" h="1345168">
                <a:moveTo>
                  <a:pt x="0" y="0"/>
                </a:moveTo>
                <a:lnTo>
                  <a:pt x="3270925" y="0"/>
                </a:lnTo>
                <a:lnTo>
                  <a:pt x="3270925" y="1345168"/>
                </a:lnTo>
                <a:lnTo>
                  <a:pt x="0" y="1345168"/>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3" name="Freeform 13"/>
          <p:cNvSpPr/>
          <p:nvPr/>
        </p:nvSpPr>
        <p:spPr>
          <a:xfrm>
            <a:off x="13570125" y="6464803"/>
            <a:ext cx="3270925" cy="1345168"/>
          </a:xfrm>
          <a:custGeom>
            <a:avLst/>
            <a:gdLst/>
            <a:ahLst/>
            <a:cxnLst/>
            <a:rect l="l" t="t" r="r" b="b"/>
            <a:pathLst>
              <a:path w="3270925" h="1345168">
                <a:moveTo>
                  <a:pt x="0" y="0"/>
                </a:moveTo>
                <a:lnTo>
                  <a:pt x="3270925" y="0"/>
                </a:lnTo>
                <a:lnTo>
                  <a:pt x="3270925" y="1345168"/>
                </a:lnTo>
                <a:lnTo>
                  <a:pt x="0" y="1345168"/>
                </a:lnTo>
                <a:lnTo>
                  <a:pt x="0" y="0"/>
                </a:lnTo>
                <a:close/>
              </a:path>
            </a:pathLst>
          </a:custGeom>
          <a:blipFill>
            <a:blip>
              <a:alphaModFix amt="75000"/>
              <a:extLst>
                <a:ext uri="{96DAC541-7B7A-43D3-8B79-37D633B846F1}">
                  <asvg:svgBlip xmlns:asvg="http://schemas.microsoft.com/office/drawing/2016/SVG/main" r:embed="rId5"/>
                </a:ext>
              </a:extLst>
            </a:blip>
            <a:stretch>
              <a:fillRect/>
            </a:stretch>
          </a:blipFill>
        </p:spPr>
      </p:sp>
      <p:sp>
        <p:nvSpPr>
          <p:cNvPr id="14" name="Freeform 14"/>
          <p:cNvSpPr/>
          <p:nvPr/>
        </p:nvSpPr>
        <p:spPr>
          <a:xfrm rot="5400000">
            <a:off x="11736712" y="4517094"/>
            <a:ext cx="7248058" cy="3581230"/>
          </a:xfrm>
          <a:custGeom>
            <a:avLst/>
            <a:gdLst/>
            <a:ahLst/>
            <a:cxnLst/>
            <a:rect l="l" t="t" r="r" b="b"/>
            <a:pathLst>
              <a:path w="7248058" h="3581230">
                <a:moveTo>
                  <a:pt x="0" y="0"/>
                </a:moveTo>
                <a:lnTo>
                  <a:pt x="7248057" y="0"/>
                </a:lnTo>
                <a:lnTo>
                  <a:pt x="7248057" y="3581230"/>
                </a:lnTo>
                <a:lnTo>
                  <a:pt x="0" y="3581230"/>
                </a:lnTo>
                <a:lnTo>
                  <a:pt x="0" y="0"/>
                </a:lnTo>
                <a:close/>
              </a:path>
            </a:pathLst>
          </a:custGeom>
          <a:blipFill>
            <a:blip r:embed="rId2"/>
            <a:stretch>
              <a:fillRect t="-33131" b="-11324"/>
            </a:stretch>
          </a:blipFill>
        </p:spPr>
      </p:sp>
      <p:grpSp>
        <p:nvGrpSpPr>
          <p:cNvPr id="15" name="Group 15"/>
          <p:cNvGrpSpPr/>
          <p:nvPr/>
        </p:nvGrpSpPr>
        <p:grpSpPr>
          <a:xfrm>
            <a:off x="10574557" y="7946300"/>
            <a:ext cx="2163936" cy="1767012"/>
            <a:chOff x="0" y="0"/>
            <a:chExt cx="2885248" cy="2356016"/>
          </a:xfrm>
        </p:grpSpPr>
        <p:sp>
          <p:nvSpPr>
            <p:cNvPr id="16" name="Freeform 16" descr="Upscale Image"/>
            <p:cNvSpPr/>
            <p:nvPr/>
          </p:nvSpPr>
          <p:spPr>
            <a:xfrm rot="-5529065">
              <a:off x="750090" y="351530"/>
              <a:ext cx="635318" cy="2146208"/>
            </a:xfrm>
            <a:custGeom>
              <a:avLst/>
              <a:gdLst/>
              <a:ahLst/>
              <a:cxnLst/>
              <a:rect l="l" t="t" r="r" b="b"/>
              <a:pathLst>
                <a:path w="635318" h="2146208">
                  <a:moveTo>
                    <a:pt x="79831" y="0"/>
                  </a:moveTo>
                  <a:lnTo>
                    <a:pt x="635318" y="20865"/>
                  </a:lnTo>
                  <a:lnTo>
                    <a:pt x="555488" y="2146209"/>
                  </a:lnTo>
                  <a:lnTo>
                    <a:pt x="0" y="2125344"/>
                  </a:lnTo>
                  <a:lnTo>
                    <a:pt x="79831" y="0"/>
                  </a:lnTo>
                  <a:close/>
                </a:path>
              </a:pathLst>
            </a:custGeom>
            <a:blipFill>
              <a:blip r:embed="rId7"/>
              <a:stretch>
                <a:fillRect t="-6629" b="-6629"/>
              </a:stretch>
            </a:blipFill>
          </p:spPr>
        </p:sp>
        <p:sp>
          <p:nvSpPr>
            <p:cNvPr id="17" name="Freeform 17"/>
            <p:cNvSpPr/>
            <p:nvPr/>
          </p:nvSpPr>
          <p:spPr>
            <a:xfrm>
              <a:off x="286620" y="0"/>
              <a:ext cx="1343644" cy="755800"/>
            </a:xfrm>
            <a:custGeom>
              <a:avLst/>
              <a:gdLst/>
              <a:ahLst/>
              <a:cxnLst/>
              <a:rect l="l" t="t" r="r" b="b"/>
              <a:pathLst>
                <a:path w="1343644" h="755800">
                  <a:moveTo>
                    <a:pt x="0" y="0"/>
                  </a:moveTo>
                  <a:lnTo>
                    <a:pt x="1343643" y="0"/>
                  </a:lnTo>
                  <a:lnTo>
                    <a:pt x="1343643" y="755800"/>
                  </a:lnTo>
                  <a:lnTo>
                    <a:pt x="0" y="755800"/>
                  </a:lnTo>
                  <a:lnTo>
                    <a:pt x="0" y="0"/>
                  </a:lnTo>
                  <a:close/>
                </a:path>
              </a:pathLst>
            </a:custGeom>
            <a:blipFill>
              <a:blip r:embed="rId8"/>
              <a:stretch>
                <a:fillRect/>
              </a:stretch>
            </a:blipFill>
          </p:spPr>
        </p:sp>
        <p:sp>
          <p:nvSpPr>
            <p:cNvPr id="18" name="Freeform 18"/>
            <p:cNvSpPr/>
            <p:nvPr/>
          </p:nvSpPr>
          <p:spPr>
            <a:xfrm>
              <a:off x="0" y="1938709"/>
              <a:ext cx="2885248" cy="417306"/>
            </a:xfrm>
            <a:custGeom>
              <a:avLst/>
              <a:gdLst/>
              <a:ahLst/>
              <a:cxnLst/>
              <a:rect l="l" t="t" r="r" b="b"/>
              <a:pathLst>
                <a:path w="2885248" h="417306">
                  <a:moveTo>
                    <a:pt x="0" y="0"/>
                  </a:moveTo>
                  <a:lnTo>
                    <a:pt x="2885248" y="0"/>
                  </a:lnTo>
                  <a:lnTo>
                    <a:pt x="2885248" y="417307"/>
                  </a:lnTo>
                  <a:lnTo>
                    <a:pt x="0" y="417307"/>
                  </a:lnTo>
                  <a:lnTo>
                    <a:pt x="0" y="0"/>
                  </a:lnTo>
                  <a:close/>
                </a:path>
              </a:pathLst>
            </a:custGeom>
            <a:blipFill>
              <a:blip r:embed="rId9"/>
              <a:stretch>
                <a:fillRect/>
              </a:stretch>
            </a:blipFill>
          </p:spPr>
        </p:sp>
      </p:grpSp>
      <p:grpSp>
        <p:nvGrpSpPr>
          <p:cNvPr id="19" name="Group 19"/>
          <p:cNvGrpSpPr/>
          <p:nvPr/>
        </p:nvGrpSpPr>
        <p:grpSpPr>
          <a:xfrm>
            <a:off x="6826901" y="7946300"/>
            <a:ext cx="848442" cy="2121767"/>
            <a:chOff x="0" y="0"/>
            <a:chExt cx="1131256" cy="2829023"/>
          </a:xfrm>
        </p:grpSpPr>
        <p:sp>
          <p:nvSpPr>
            <p:cNvPr id="20" name="Freeform 20"/>
            <p:cNvSpPr/>
            <p:nvPr/>
          </p:nvSpPr>
          <p:spPr>
            <a:xfrm>
              <a:off x="98229" y="0"/>
              <a:ext cx="945466" cy="946649"/>
            </a:xfrm>
            <a:custGeom>
              <a:avLst/>
              <a:gdLst/>
              <a:ahLst/>
              <a:cxnLst/>
              <a:rect l="l" t="t" r="r" b="b"/>
              <a:pathLst>
                <a:path w="945466" h="946649">
                  <a:moveTo>
                    <a:pt x="0" y="0"/>
                  </a:moveTo>
                  <a:lnTo>
                    <a:pt x="945466" y="0"/>
                  </a:lnTo>
                  <a:lnTo>
                    <a:pt x="945466" y="946649"/>
                  </a:lnTo>
                  <a:lnTo>
                    <a:pt x="0" y="946649"/>
                  </a:lnTo>
                  <a:lnTo>
                    <a:pt x="0" y="0"/>
                  </a:lnTo>
                  <a:close/>
                </a:path>
              </a:pathLst>
            </a:custGeom>
            <a:blipFill>
              <a:blip r:embed="rId10"/>
              <a:stretch>
                <a:fillRect/>
              </a:stretch>
            </a:blipFill>
          </p:spPr>
        </p:sp>
        <p:sp>
          <p:nvSpPr>
            <p:cNvPr id="21" name="Freeform 21"/>
            <p:cNvSpPr/>
            <p:nvPr/>
          </p:nvSpPr>
          <p:spPr>
            <a:xfrm>
              <a:off x="188649" y="1073649"/>
              <a:ext cx="764626" cy="823444"/>
            </a:xfrm>
            <a:custGeom>
              <a:avLst/>
              <a:gdLst/>
              <a:ahLst/>
              <a:cxnLst/>
              <a:rect l="l" t="t" r="r" b="b"/>
              <a:pathLst>
                <a:path w="764626" h="823444">
                  <a:moveTo>
                    <a:pt x="0" y="0"/>
                  </a:moveTo>
                  <a:lnTo>
                    <a:pt x="764626" y="0"/>
                  </a:lnTo>
                  <a:lnTo>
                    <a:pt x="764626" y="823444"/>
                  </a:lnTo>
                  <a:lnTo>
                    <a:pt x="0" y="823444"/>
                  </a:lnTo>
                  <a:lnTo>
                    <a:pt x="0" y="0"/>
                  </a:lnTo>
                  <a:close/>
                </a:path>
              </a:pathLst>
            </a:custGeom>
            <a:blipFill>
              <a:blip r:embed="rId11"/>
              <a:stretch>
                <a:fillRect/>
              </a:stretch>
            </a:blipFill>
          </p:spPr>
        </p:sp>
        <p:sp>
          <p:nvSpPr>
            <p:cNvPr id="22" name="Freeform 22"/>
            <p:cNvSpPr/>
            <p:nvPr/>
          </p:nvSpPr>
          <p:spPr>
            <a:xfrm>
              <a:off x="0" y="2101787"/>
              <a:ext cx="1131256" cy="727236"/>
            </a:xfrm>
            <a:custGeom>
              <a:avLst/>
              <a:gdLst/>
              <a:ahLst/>
              <a:cxnLst/>
              <a:rect l="l" t="t" r="r" b="b"/>
              <a:pathLst>
                <a:path w="1131256" h="727236">
                  <a:moveTo>
                    <a:pt x="0" y="0"/>
                  </a:moveTo>
                  <a:lnTo>
                    <a:pt x="1131256" y="0"/>
                  </a:lnTo>
                  <a:lnTo>
                    <a:pt x="1131256" y="727236"/>
                  </a:lnTo>
                  <a:lnTo>
                    <a:pt x="0" y="727236"/>
                  </a:lnTo>
                  <a:lnTo>
                    <a:pt x="0" y="0"/>
                  </a:lnTo>
                  <a:close/>
                </a:path>
              </a:pathLst>
            </a:custGeom>
            <a:blipFill>
              <a:blip r:embed="rId12"/>
              <a:stretch>
                <a:fillRect/>
              </a:stretch>
            </a:blipFill>
          </p:spPr>
        </p:sp>
      </p:grpSp>
      <p:sp>
        <p:nvSpPr>
          <p:cNvPr id="23" name="TextBox 23"/>
          <p:cNvSpPr txBox="1"/>
          <p:nvPr/>
        </p:nvSpPr>
        <p:spPr>
          <a:xfrm>
            <a:off x="805757" y="1009650"/>
            <a:ext cx="16230600" cy="258572"/>
          </a:xfrm>
          <a:prstGeom prst="rect">
            <a:avLst/>
          </a:prstGeom>
        </p:spPr>
        <p:txBody>
          <a:bodyPr lIns="0" tIns="0" rIns="0" bIns="0" rtlCol="0" anchor="t">
            <a:spAutoFit/>
          </a:bodyPr>
          <a:lstStyle/>
          <a:p>
            <a:pPr algn="ctr">
              <a:lnSpc>
                <a:spcPts val="1983"/>
              </a:lnSpc>
              <a:spcBef>
                <a:spcPct val="0"/>
              </a:spcBef>
            </a:pPr>
            <a:endParaRPr/>
          </a:p>
        </p:txBody>
      </p:sp>
      <p:sp>
        <p:nvSpPr>
          <p:cNvPr id="24" name="Freeform 24"/>
          <p:cNvSpPr/>
          <p:nvPr/>
        </p:nvSpPr>
        <p:spPr>
          <a:xfrm rot="-214047">
            <a:off x="-11717480" y="1419862"/>
            <a:ext cx="21526971" cy="10736577"/>
          </a:xfrm>
          <a:custGeom>
            <a:avLst/>
            <a:gdLst/>
            <a:ahLst/>
            <a:cxnLst/>
            <a:rect l="l" t="t" r="r" b="b"/>
            <a:pathLst>
              <a:path w="21526971" h="10736577">
                <a:moveTo>
                  <a:pt x="0" y="0"/>
                </a:moveTo>
                <a:lnTo>
                  <a:pt x="21526971" y="0"/>
                </a:lnTo>
                <a:lnTo>
                  <a:pt x="21526971" y="10736576"/>
                </a:lnTo>
                <a:lnTo>
                  <a:pt x="0" y="10736576"/>
                </a:lnTo>
                <a:lnTo>
                  <a:pt x="0" y="0"/>
                </a:lnTo>
                <a:close/>
              </a:path>
            </a:pathLst>
          </a:custGeom>
          <a:blipFill>
            <a:blip>
              <a:alphaModFix amt="13000"/>
              <a:extLst>
                <a:ext uri="{96DAC541-7B7A-43D3-8B79-37D633B846F1}">
                  <asvg:svgBlip xmlns:asvg="http://schemas.microsoft.com/office/drawing/2016/SVG/main" r:embed="rId13"/>
                </a:ext>
              </a:extLst>
            </a:blip>
            <a:stretch>
              <a:fillRect/>
            </a:stretch>
          </a:blipFill>
        </p:spPr>
      </p:sp>
      <p:sp>
        <p:nvSpPr>
          <p:cNvPr id="25" name="Freeform 25"/>
          <p:cNvSpPr/>
          <p:nvPr/>
        </p:nvSpPr>
        <p:spPr>
          <a:xfrm rot="2268182">
            <a:off x="-8571517" y="7646428"/>
            <a:ext cx="22574534" cy="11259049"/>
          </a:xfrm>
          <a:custGeom>
            <a:avLst/>
            <a:gdLst/>
            <a:ahLst/>
            <a:cxnLst/>
            <a:rect l="l" t="t" r="r" b="b"/>
            <a:pathLst>
              <a:path w="22574534" h="11259049">
                <a:moveTo>
                  <a:pt x="0" y="0"/>
                </a:moveTo>
                <a:lnTo>
                  <a:pt x="22574534" y="0"/>
                </a:lnTo>
                <a:lnTo>
                  <a:pt x="22574534" y="11259048"/>
                </a:lnTo>
                <a:lnTo>
                  <a:pt x="0" y="11259048"/>
                </a:lnTo>
                <a:lnTo>
                  <a:pt x="0" y="0"/>
                </a:lnTo>
                <a:close/>
              </a:path>
            </a:pathLst>
          </a:custGeom>
          <a:blipFill>
            <a:blip>
              <a:alphaModFix amt="20999"/>
              <a:extLst>
                <a:ext uri="{96DAC541-7B7A-43D3-8B79-37D633B846F1}">
                  <asvg:svgBlip xmlns:asvg="http://schemas.microsoft.com/office/drawing/2016/SVG/main" r:embed="rId14"/>
                </a:ext>
              </a:extLst>
            </a:blip>
            <a:stretch>
              <a:fillRect/>
            </a:stretch>
          </a:blipFill>
        </p:spPr>
      </p:sp>
      <p:sp>
        <p:nvSpPr>
          <p:cNvPr id="26" name="AutoShape 26"/>
          <p:cNvSpPr/>
          <p:nvPr/>
        </p:nvSpPr>
        <p:spPr>
          <a:xfrm>
            <a:off x="1117757" y="8913066"/>
            <a:ext cx="4600695" cy="0"/>
          </a:xfrm>
          <a:prstGeom prst="line">
            <a:avLst/>
          </a:prstGeom>
          <a:ln w="38100" cap="flat">
            <a:solidFill>
              <a:srgbClr val="000000"/>
            </a:solidFill>
            <a:prstDash val="solid"/>
            <a:headEnd type="none" w="sm" len="sm"/>
            <a:tailEnd type="none" w="sm" len="sm"/>
          </a:ln>
        </p:spPr>
      </p:sp>
      <p:sp>
        <p:nvSpPr>
          <p:cNvPr id="27" name="TextBox 27"/>
          <p:cNvSpPr txBox="1"/>
          <p:nvPr/>
        </p:nvSpPr>
        <p:spPr>
          <a:xfrm>
            <a:off x="14042836" y="5109983"/>
            <a:ext cx="2032873" cy="665607"/>
          </a:xfrm>
          <a:prstGeom prst="rect">
            <a:avLst/>
          </a:prstGeom>
        </p:spPr>
        <p:txBody>
          <a:bodyPr lIns="0" tIns="0" rIns="0" bIns="0" rtlCol="0" anchor="t">
            <a:spAutoFit/>
          </a:bodyPr>
          <a:lstStyle/>
          <a:p>
            <a:pPr algn="ctr">
              <a:lnSpc>
                <a:spcPts val="2603"/>
              </a:lnSpc>
              <a:spcBef>
                <a:spcPct val="0"/>
              </a:spcBef>
            </a:pPr>
            <a:r>
              <a:rPr lang="en-US" sz="2099" b="1">
                <a:solidFill>
                  <a:srgbClr val="FFFFFF"/>
                </a:solidFill>
                <a:latin typeface="Agenda Bold"/>
                <a:ea typeface="Agenda Bold"/>
                <a:cs typeface="Agenda Bold"/>
                <a:sym typeface="Agenda Bold"/>
              </a:rPr>
              <a:t>WASTE MANAGEMENT</a:t>
            </a:r>
          </a:p>
        </p:txBody>
      </p:sp>
      <p:sp>
        <p:nvSpPr>
          <p:cNvPr id="28" name="TextBox 28"/>
          <p:cNvSpPr txBox="1"/>
          <p:nvPr/>
        </p:nvSpPr>
        <p:spPr>
          <a:xfrm>
            <a:off x="14290203" y="6790296"/>
            <a:ext cx="2032873" cy="665607"/>
          </a:xfrm>
          <a:prstGeom prst="rect">
            <a:avLst/>
          </a:prstGeom>
        </p:spPr>
        <p:txBody>
          <a:bodyPr lIns="0" tIns="0" rIns="0" bIns="0" rtlCol="0" anchor="t">
            <a:spAutoFit/>
          </a:bodyPr>
          <a:lstStyle/>
          <a:p>
            <a:pPr algn="ctr">
              <a:lnSpc>
                <a:spcPts val="2603"/>
              </a:lnSpc>
              <a:spcBef>
                <a:spcPct val="0"/>
              </a:spcBef>
            </a:pPr>
            <a:r>
              <a:rPr lang="en-US" sz="2099" b="1">
                <a:solidFill>
                  <a:srgbClr val="000000"/>
                </a:solidFill>
                <a:latin typeface="Agenda Bold"/>
                <a:ea typeface="Agenda Bold"/>
                <a:cs typeface="Agenda Bold"/>
                <a:sym typeface="Agenda Bold"/>
              </a:rPr>
              <a:t>WATER CONSUMPTION</a:t>
            </a:r>
          </a:p>
        </p:txBody>
      </p:sp>
      <p:sp>
        <p:nvSpPr>
          <p:cNvPr id="29" name="TextBox 29"/>
          <p:cNvSpPr txBox="1"/>
          <p:nvPr/>
        </p:nvSpPr>
        <p:spPr>
          <a:xfrm>
            <a:off x="14530774" y="8429096"/>
            <a:ext cx="1740242" cy="665607"/>
          </a:xfrm>
          <a:prstGeom prst="rect">
            <a:avLst/>
          </a:prstGeom>
        </p:spPr>
        <p:txBody>
          <a:bodyPr lIns="0" tIns="0" rIns="0" bIns="0" rtlCol="0" anchor="t">
            <a:spAutoFit/>
          </a:bodyPr>
          <a:lstStyle/>
          <a:p>
            <a:pPr algn="ctr">
              <a:lnSpc>
                <a:spcPts val="2603"/>
              </a:lnSpc>
              <a:spcBef>
                <a:spcPct val="0"/>
              </a:spcBef>
            </a:pPr>
            <a:r>
              <a:rPr lang="en-US" sz="2099" b="1">
                <a:solidFill>
                  <a:srgbClr val="FFFFFF"/>
                </a:solidFill>
                <a:latin typeface="Agenda Bold"/>
                <a:ea typeface="Agenda Bold"/>
                <a:cs typeface="Agenda Bold"/>
                <a:sym typeface="Agenda Bold"/>
              </a:rPr>
              <a:t>GHG EMISSIONS</a:t>
            </a:r>
          </a:p>
        </p:txBody>
      </p:sp>
      <p:sp>
        <p:nvSpPr>
          <p:cNvPr id="30" name="TextBox 30"/>
          <p:cNvSpPr txBox="1"/>
          <p:nvPr/>
        </p:nvSpPr>
        <p:spPr>
          <a:xfrm>
            <a:off x="8230277" y="3004615"/>
            <a:ext cx="1789346" cy="1764538"/>
          </a:xfrm>
          <a:prstGeom prst="rect">
            <a:avLst/>
          </a:prstGeom>
        </p:spPr>
        <p:txBody>
          <a:bodyPr lIns="0" tIns="0" rIns="0" bIns="0" rtlCol="0" anchor="t">
            <a:spAutoFit/>
          </a:bodyPr>
          <a:lstStyle/>
          <a:p>
            <a:pPr algn="ctr">
              <a:lnSpc>
                <a:spcPts val="1736"/>
              </a:lnSpc>
              <a:spcBef>
                <a:spcPct val="0"/>
              </a:spcBef>
            </a:pPr>
            <a:r>
              <a:rPr lang="en-US" sz="1400">
                <a:solidFill>
                  <a:srgbClr val="000000"/>
                </a:solidFill>
                <a:latin typeface="Agenda Medium"/>
                <a:ea typeface="Agenda Medium"/>
                <a:cs typeface="Agenda Medium"/>
                <a:sym typeface="Agenda Medium"/>
              </a:rPr>
              <a:t>Structured data templates for seamless data collection and consolidation, maintaining a single source of auditable data on key KPIs</a:t>
            </a:r>
          </a:p>
          <a:p>
            <a:pPr algn="ctr">
              <a:lnSpc>
                <a:spcPts val="1736"/>
              </a:lnSpc>
              <a:spcBef>
                <a:spcPct val="0"/>
              </a:spcBef>
            </a:pPr>
            <a:endParaRPr lang="en-US" sz="1400">
              <a:solidFill>
                <a:srgbClr val="000000"/>
              </a:solidFill>
              <a:latin typeface="Agenda Medium"/>
              <a:ea typeface="Agenda Medium"/>
              <a:cs typeface="Agenda Medium"/>
              <a:sym typeface="Agenda Medium"/>
            </a:endParaRPr>
          </a:p>
        </p:txBody>
      </p:sp>
      <p:sp>
        <p:nvSpPr>
          <p:cNvPr id="31" name="TextBox 31"/>
          <p:cNvSpPr txBox="1"/>
          <p:nvPr/>
        </p:nvSpPr>
        <p:spPr>
          <a:xfrm>
            <a:off x="1243827" y="1081786"/>
            <a:ext cx="16093832" cy="1313307"/>
          </a:xfrm>
          <a:prstGeom prst="rect">
            <a:avLst/>
          </a:prstGeom>
        </p:spPr>
        <p:txBody>
          <a:bodyPr lIns="0" tIns="0" rIns="0" bIns="0" rtlCol="0" anchor="t">
            <a:spAutoFit/>
          </a:bodyPr>
          <a:lstStyle/>
          <a:p>
            <a:pPr algn="l">
              <a:lnSpc>
                <a:spcPts val="2603"/>
              </a:lnSpc>
              <a:spcBef>
                <a:spcPct val="0"/>
              </a:spcBef>
            </a:pPr>
            <a:r>
              <a:rPr lang="en-US" sz="2099">
                <a:solidFill>
                  <a:srgbClr val="000000"/>
                </a:solidFill>
                <a:latin typeface="Agenda Medium"/>
                <a:ea typeface="Agenda Medium"/>
                <a:cs typeface="Agenda Medium"/>
                <a:sym typeface="Agenda Medium"/>
              </a:rPr>
              <a:t>Everest Fleet recognizes that a crucial aspect of estimating and managing its environmental impact is to quantitatively measure and benchmark its environmental performance. Tracking environmental performance also helps to comply with regulations, enables informed decision-making and supports the company's long-term sustainability goals.</a:t>
            </a:r>
          </a:p>
          <a:p>
            <a:pPr algn="l">
              <a:lnSpc>
                <a:spcPts val="2603"/>
              </a:lnSpc>
              <a:spcBef>
                <a:spcPct val="0"/>
              </a:spcBef>
            </a:pPr>
            <a:endParaRPr lang="en-US" sz="2099">
              <a:solidFill>
                <a:srgbClr val="000000"/>
              </a:solidFill>
              <a:latin typeface="Agenda Medium"/>
              <a:ea typeface="Agenda Medium"/>
              <a:cs typeface="Agenda Medium"/>
              <a:sym typeface="Agenda Medium"/>
            </a:endParaRPr>
          </a:p>
        </p:txBody>
      </p:sp>
      <p:sp>
        <p:nvSpPr>
          <p:cNvPr id="32" name="TextBox 32"/>
          <p:cNvSpPr txBox="1"/>
          <p:nvPr/>
        </p:nvSpPr>
        <p:spPr>
          <a:xfrm>
            <a:off x="1487684" y="4726274"/>
            <a:ext cx="3682727" cy="4152773"/>
          </a:xfrm>
          <a:prstGeom prst="rect">
            <a:avLst/>
          </a:prstGeom>
        </p:spPr>
        <p:txBody>
          <a:bodyPr lIns="0" tIns="0" rIns="0" bIns="0" rtlCol="0" anchor="t">
            <a:spAutoFit/>
          </a:bodyPr>
          <a:lstStyle/>
          <a:p>
            <a:pPr marL="410208" lvl="1" indent="-205104" algn="l">
              <a:lnSpc>
                <a:spcPts val="2355"/>
              </a:lnSpc>
              <a:buFont typeface="Arial"/>
              <a:buChar char="•"/>
            </a:pPr>
            <a:r>
              <a:rPr lang="en-US" sz="1899">
                <a:solidFill>
                  <a:srgbClr val="000000"/>
                </a:solidFill>
                <a:latin typeface="Agenda Medium"/>
                <a:ea typeface="Agenda Medium"/>
                <a:cs typeface="Agenda Medium"/>
                <a:sym typeface="Agenda Medium"/>
              </a:rPr>
              <a:t>Disaggregated data being collected across cities of operations</a:t>
            </a:r>
          </a:p>
          <a:p>
            <a:pPr marL="410208" lvl="1" indent="-205104" algn="l">
              <a:lnSpc>
                <a:spcPts val="2355"/>
              </a:lnSpc>
              <a:buFont typeface="Arial"/>
              <a:buChar char="•"/>
            </a:pPr>
            <a:r>
              <a:rPr lang="en-US" sz="1899">
                <a:solidFill>
                  <a:srgbClr val="000000"/>
                </a:solidFill>
                <a:latin typeface="Agenda Medium"/>
                <a:ea typeface="Agenda Medium"/>
                <a:cs typeface="Agenda Medium"/>
                <a:sym typeface="Agenda Medium"/>
              </a:rPr>
              <a:t>•Manual collection of city-wise data with minimum consolidation/analysis</a:t>
            </a:r>
          </a:p>
          <a:p>
            <a:pPr marL="410208" lvl="1" indent="-205104" algn="l">
              <a:lnSpc>
                <a:spcPts val="2355"/>
              </a:lnSpc>
              <a:buFont typeface="Arial"/>
              <a:buChar char="•"/>
            </a:pPr>
            <a:r>
              <a:rPr lang="en-US" sz="1899">
                <a:solidFill>
                  <a:srgbClr val="000000"/>
                </a:solidFill>
                <a:latin typeface="Agenda Medium"/>
                <a:ea typeface="Agenda Medium"/>
                <a:cs typeface="Agenda Medium"/>
                <a:sym typeface="Agenda Medium"/>
              </a:rPr>
              <a:t>Little to no alignment with requirements of reputed sustainability frameworks/standards</a:t>
            </a:r>
          </a:p>
          <a:p>
            <a:pPr marL="410208" lvl="1" indent="-205104" algn="l">
              <a:lnSpc>
                <a:spcPts val="2355"/>
              </a:lnSpc>
              <a:buFont typeface="Arial"/>
              <a:buChar char="•"/>
            </a:pPr>
            <a:r>
              <a:rPr lang="en-US" sz="1899">
                <a:solidFill>
                  <a:srgbClr val="000000"/>
                </a:solidFill>
                <a:latin typeface="Agenda Medium"/>
                <a:ea typeface="Agenda Medium"/>
                <a:cs typeface="Agenda Medium"/>
                <a:sym typeface="Agenda Medium"/>
              </a:rPr>
              <a:t>No quantified goals/targets to guide Everest's sustainability strategy</a:t>
            </a:r>
          </a:p>
          <a:p>
            <a:pPr algn="l">
              <a:lnSpc>
                <a:spcPts val="2355"/>
              </a:lnSpc>
            </a:pPr>
            <a:endParaRPr lang="en-US" sz="1899">
              <a:solidFill>
                <a:srgbClr val="000000"/>
              </a:solidFill>
              <a:latin typeface="Agenda Medium"/>
              <a:ea typeface="Agenda Medium"/>
              <a:cs typeface="Agenda Medium"/>
              <a:sym typeface="Agenda Medium"/>
            </a:endParaRPr>
          </a:p>
        </p:txBody>
      </p:sp>
      <p:sp>
        <p:nvSpPr>
          <p:cNvPr id="33" name="TextBox 33"/>
          <p:cNvSpPr txBox="1"/>
          <p:nvPr/>
        </p:nvSpPr>
        <p:spPr>
          <a:xfrm>
            <a:off x="6028852" y="255270"/>
            <a:ext cx="5730716" cy="517144"/>
          </a:xfrm>
          <a:prstGeom prst="rect">
            <a:avLst/>
          </a:prstGeom>
        </p:spPr>
        <p:txBody>
          <a:bodyPr lIns="0" tIns="0" rIns="0" bIns="0" rtlCol="0" anchor="t">
            <a:spAutoFit/>
          </a:bodyPr>
          <a:lstStyle/>
          <a:p>
            <a:pPr algn="ctr">
              <a:lnSpc>
                <a:spcPts val="3967"/>
              </a:lnSpc>
              <a:spcBef>
                <a:spcPct val="0"/>
              </a:spcBef>
            </a:pPr>
            <a:r>
              <a:rPr lang="en-US" sz="3199" b="1">
                <a:solidFill>
                  <a:srgbClr val="000000"/>
                </a:solidFill>
                <a:latin typeface="Agenda Bold"/>
                <a:ea typeface="Agenda Bold"/>
                <a:cs typeface="Agenda Bold"/>
                <a:sym typeface="Agenda Bold"/>
              </a:rPr>
              <a:t>Environmental Performance Data</a:t>
            </a:r>
          </a:p>
        </p:txBody>
      </p:sp>
      <p:sp>
        <p:nvSpPr>
          <p:cNvPr id="34" name="TextBox 34"/>
          <p:cNvSpPr txBox="1"/>
          <p:nvPr/>
        </p:nvSpPr>
        <p:spPr>
          <a:xfrm>
            <a:off x="10618054" y="5521058"/>
            <a:ext cx="1671427" cy="1326388"/>
          </a:xfrm>
          <a:prstGeom prst="rect">
            <a:avLst/>
          </a:prstGeom>
        </p:spPr>
        <p:txBody>
          <a:bodyPr lIns="0" tIns="0" rIns="0" bIns="0" rtlCol="0" anchor="t">
            <a:spAutoFit/>
          </a:bodyPr>
          <a:lstStyle/>
          <a:p>
            <a:pPr algn="ctr">
              <a:lnSpc>
                <a:spcPts val="1736"/>
              </a:lnSpc>
              <a:spcBef>
                <a:spcPct val="0"/>
              </a:spcBef>
            </a:pPr>
            <a:r>
              <a:rPr lang="en-US" sz="1400">
                <a:solidFill>
                  <a:srgbClr val="000000"/>
                </a:solidFill>
                <a:latin typeface="Agenda Medium"/>
                <a:ea typeface="Agenda Medium"/>
                <a:cs typeface="Agenda Medium"/>
                <a:sym typeface="Agenda Medium"/>
              </a:rPr>
              <a:t>Real-time editing and decision-useful dashboards to monitor trends, set targets and communicate progress</a:t>
            </a:r>
          </a:p>
          <a:p>
            <a:pPr algn="ctr">
              <a:lnSpc>
                <a:spcPts val="1736"/>
              </a:lnSpc>
              <a:spcBef>
                <a:spcPct val="0"/>
              </a:spcBef>
            </a:pPr>
            <a:endParaRPr lang="en-US" sz="1400">
              <a:solidFill>
                <a:srgbClr val="000000"/>
              </a:solidFill>
              <a:latin typeface="Agenda Medium"/>
              <a:ea typeface="Agenda Medium"/>
              <a:cs typeface="Agenda Medium"/>
              <a:sym typeface="Agenda Medium"/>
            </a:endParaRPr>
          </a:p>
        </p:txBody>
      </p:sp>
      <p:sp>
        <p:nvSpPr>
          <p:cNvPr id="35" name="TextBox 35"/>
          <p:cNvSpPr txBox="1"/>
          <p:nvPr/>
        </p:nvSpPr>
        <p:spPr>
          <a:xfrm>
            <a:off x="7934764" y="5798693"/>
            <a:ext cx="1918893" cy="989457"/>
          </a:xfrm>
          <a:prstGeom prst="rect">
            <a:avLst/>
          </a:prstGeom>
        </p:spPr>
        <p:txBody>
          <a:bodyPr lIns="0" tIns="0" rIns="0" bIns="0" rtlCol="0" anchor="t">
            <a:spAutoFit/>
          </a:bodyPr>
          <a:lstStyle/>
          <a:p>
            <a:pPr algn="ctr">
              <a:lnSpc>
                <a:spcPts val="2603"/>
              </a:lnSpc>
              <a:spcBef>
                <a:spcPct val="0"/>
              </a:spcBef>
            </a:pPr>
            <a:r>
              <a:rPr lang="en-US" sz="2099" b="1">
                <a:solidFill>
                  <a:srgbClr val="000000"/>
                </a:solidFill>
                <a:latin typeface="Agenda Bold"/>
                <a:ea typeface="Agenda Bold"/>
                <a:cs typeface="Agenda Bold"/>
                <a:sym typeface="Agenda Bold"/>
              </a:rPr>
              <a:t>EVEREST DATA MANAGEMENT TOOL</a:t>
            </a:r>
          </a:p>
        </p:txBody>
      </p:sp>
      <p:sp>
        <p:nvSpPr>
          <p:cNvPr id="36" name="TextBox 36"/>
          <p:cNvSpPr txBox="1"/>
          <p:nvPr/>
        </p:nvSpPr>
        <p:spPr>
          <a:xfrm>
            <a:off x="13864348" y="1859939"/>
            <a:ext cx="2682478" cy="406400"/>
          </a:xfrm>
          <a:prstGeom prst="rect">
            <a:avLst/>
          </a:prstGeom>
        </p:spPr>
        <p:txBody>
          <a:bodyPr lIns="0" tIns="0" rIns="0" bIns="0" rtlCol="0" anchor="t">
            <a:spAutoFit/>
          </a:bodyPr>
          <a:lstStyle/>
          <a:p>
            <a:pPr algn="ctr">
              <a:lnSpc>
                <a:spcPts val="3099"/>
              </a:lnSpc>
              <a:spcBef>
                <a:spcPct val="0"/>
              </a:spcBef>
            </a:pPr>
            <a:r>
              <a:rPr lang="en-US" sz="2499" b="1" dirty="0">
                <a:solidFill>
                  <a:srgbClr val="000000"/>
                </a:solidFill>
                <a:latin typeface="Agenda Bold"/>
                <a:ea typeface="Agenda Bold"/>
                <a:cs typeface="Agenda Bold"/>
                <a:sym typeface="Agenda Bold"/>
              </a:rPr>
              <a:t>AMONGST OTHERS</a:t>
            </a:r>
          </a:p>
        </p:txBody>
      </p:sp>
      <p:sp>
        <p:nvSpPr>
          <p:cNvPr id="37" name="TextBox 37"/>
          <p:cNvSpPr txBox="1"/>
          <p:nvPr/>
        </p:nvSpPr>
        <p:spPr>
          <a:xfrm>
            <a:off x="2181463" y="4088190"/>
            <a:ext cx="2295168" cy="341757"/>
          </a:xfrm>
          <a:prstGeom prst="rect">
            <a:avLst/>
          </a:prstGeom>
        </p:spPr>
        <p:txBody>
          <a:bodyPr lIns="0" tIns="0" rIns="0" bIns="0" rtlCol="0" anchor="t">
            <a:spAutoFit/>
          </a:bodyPr>
          <a:lstStyle/>
          <a:p>
            <a:pPr algn="ctr">
              <a:lnSpc>
                <a:spcPts val="2603"/>
              </a:lnSpc>
              <a:spcBef>
                <a:spcPct val="0"/>
              </a:spcBef>
            </a:pPr>
            <a:r>
              <a:rPr lang="en-US" sz="2099" b="1" dirty="0">
                <a:solidFill>
                  <a:srgbClr val="006DB8"/>
                </a:solidFill>
                <a:latin typeface="Agenda Bold"/>
                <a:ea typeface="Agenda Bold"/>
                <a:cs typeface="Agenda Bold"/>
                <a:sym typeface="Agenda Bold"/>
              </a:rPr>
              <a:t>BUSINESS PROBLEM</a:t>
            </a:r>
          </a:p>
        </p:txBody>
      </p:sp>
      <p:sp>
        <p:nvSpPr>
          <p:cNvPr id="38" name="TextBox 38"/>
          <p:cNvSpPr txBox="1"/>
          <p:nvPr/>
        </p:nvSpPr>
        <p:spPr>
          <a:xfrm>
            <a:off x="14042836" y="3657773"/>
            <a:ext cx="2325503" cy="665607"/>
          </a:xfrm>
          <a:prstGeom prst="rect">
            <a:avLst/>
          </a:prstGeom>
        </p:spPr>
        <p:txBody>
          <a:bodyPr lIns="0" tIns="0" rIns="0" bIns="0" rtlCol="0" anchor="t">
            <a:spAutoFit/>
          </a:bodyPr>
          <a:lstStyle/>
          <a:p>
            <a:pPr algn="ctr">
              <a:lnSpc>
                <a:spcPts val="2603"/>
              </a:lnSpc>
              <a:spcBef>
                <a:spcPct val="0"/>
              </a:spcBef>
            </a:pPr>
            <a:r>
              <a:rPr lang="en-US" sz="2099" b="1">
                <a:solidFill>
                  <a:srgbClr val="000000"/>
                </a:solidFill>
                <a:latin typeface="Agenda Bold"/>
                <a:ea typeface="Agenda Bold"/>
                <a:cs typeface="Agenda Bold"/>
                <a:sym typeface="Agenda Bold"/>
              </a:rPr>
              <a:t>ENERGY CONSUMPTION</a:t>
            </a:r>
          </a:p>
        </p:txBody>
      </p:sp>
      <p:sp>
        <p:nvSpPr>
          <p:cNvPr id="39" name="TextBox 39"/>
          <p:cNvSpPr txBox="1"/>
          <p:nvPr/>
        </p:nvSpPr>
        <p:spPr>
          <a:xfrm>
            <a:off x="6155918" y="6018230"/>
            <a:ext cx="896779" cy="240030"/>
          </a:xfrm>
          <a:prstGeom prst="rect">
            <a:avLst/>
          </a:prstGeom>
        </p:spPr>
        <p:txBody>
          <a:bodyPr lIns="0" tIns="0" rIns="0" bIns="0" rtlCol="0" anchor="t">
            <a:spAutoFit/>
          </a:bodyPr>
          <a:lstStyle/>
          <a:p>
            <a:pPr algn="ctr">
              <a:lnSpc>
                <a:spcPts val="1860"/>
              </a:lnSpc>
              <a:spcBef>
                <a:spcPct val="0"/>
              </a:spcBef>
            </a:pPr>
            <a:r>
              <a:rPr lang="en-US" sz="1500" b="1">
                <a:solidFill>
                  <a:srgbClr val="F1D614"/>
                </a:solidFill>
                <a:latin typeface="Agenda Bold"/>
                <a:ea typeface="Agenda Bold"/>
                <a:cs typeface="Agenda Bold"/>
                <a:sym typeface="Agenda Bold"/>
              </a:rPr>
              <a:t>SOLUTION</a:t>
            </a:r>
          </a:p>
        </p:txBody>
      </p:sp>
      <p:sp>
        <p:nvSpPr>
          <p:cNvPr id="40" name="TextBox 40"/>
          <p:cNvSpPr txBox="1"/>
          <p:nvPr/>
        </p:nvSpPr>
        <p:spPr>
          <a:xfrm>
            <a:off x="563223" y="2971981"/>
            <a:ext cx="5709761" cy="360299"/>
          </a:xfrm>
          <a:prstGeom prst="rect">
            <a:avLst/>
          </a:prstGeom>
        </p:spPr>
        <p:txBody>
          <a:bodyPr lIns="0" tIns="0" rIns="0" bIns="0" rtlCol="0" anchor="t">
            <a:spAutoFit/>
          </a:bodyPr>
          <a:lstStyle/>
          <a:p>
            <a:pPr algn="ctr">
              <a:lnSpc>
                <a:spcPts val="2727"/>
              </a:lnSpc>
              <a:spcBef>
                <a:spcPct val="0"/>
              </a:spcBef>
            </a:pPr>
            <a:r>
              <a:rPr lang="en-US" sz="2199" b="1">
                <a:solidFill>
                  <a:srgbClr val="000000"/>
                </a:solidFill>
                <a:latin typeface="Agenda Bold"/>
                <a:ea typeface="Agenda Bold"/>
                <a:cs typeface="Agenda Bold"/>
                <a:sym typeface="Agenda Bold"/>
              </a:rPr>
              <a:t>DEVELOPMENT OF  DATA MANAGEMENT TOOL</a:t>
            </a:r>
          </a:p>
        </p:txBody>
      </p:sp>
      <p:sp>
        <p:nvSpPr>
          <p:cNvPr id="41" name="TextBox 41"/>
          <p:cNvSpPr txBox="1"/>
          <p:nvPr/>
        </p:nvSpPr>
        <p:spPr>
          <a:xfrm>
            <a:off x="8337848" y="7991208"/>
            <a:ext cx="1731109" cy="1764538"/>
          </a:xfrm>
          <a:prstGeom prst="rect">
            <a:avLst/>
          </a:prstGeom>
        </p:spPr>
        <p:txBody>
          <a:bodyPr lIns="0" tIns="0" rIns="0" bIns="0" rtlCol="0" anchor="t">
            <a:spAutoFit/>
          </a:bodyPr>
          <a:lstStyle/>
          <a:p>
            <a:pPr algn="ctr">
              <a:lnSpc>
                <a:spcPts val="1736"/>
              </a:lnSpc>
              <a:spcBef>
                <a:spcPct val="0"/>
              </a:spcBef>
            </a:pPr>
            <a:r>
              <a:rPr lang="en-US" sz="1400">
                <a:solidFill>
                  <a:srgbClr val="000000"/>
                </a:solidFill>
                <a:latin typeface="Agenda Medium"/>
                <a:ea typeface="Agenda Medium"/>
                <a:cs typeface="Agenda Medium"/>
                <a:sym typeface="Agenda Medium"/>
              </a:rPr>
              <a:t>The conversion factors and calculation methodologies of the tool are referenced to leading industry standards and protocols</a:t>
            </a:r>
          </a:p>
          <a:p>
            <a:pPr algn="ctr">
              <a:lnSpc>
                <a:spcPts val="1736"/>
              </a:lnSpc>
              <a:spcBef>
                <a:spcPct val="0"/>
              </a:spcBef>
            </a:pPr>
            <a:endParaRPr lang="en-US" sz="1400">
              <a:solidFill>
                <a:srgbClr val="000000"/>
              </a:solidFill>
              <a:latin typeface="Agenda Medium"/>
              <a:ea typeface="Agenda Medium"/>
              <a:cs typeface="Agenda Medium"/>
              <a:sym typeface="Agenda Medium"/>
            </a:endParaRPr>
          </a:p>
        </p:txBody>
      </p:sp>
      <p:sp>
        <p:nvSpPr>
          <p:cNvPr id="42" name="Freeform 42"/>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15"/>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rot="-214047">
            <a:off x="-12487777" y="1688040"/>
            <a:ext cx="21526971" cy="10736577"/>
          </a:xfrm>
          <a:custGeom>
            <a:avLst/>
            <a:gdLst/>
            <a:ahLst/>
            <a:cxnLst/>
            <a:rect l="l" t="t" r="r" b="b"/>
            <a:pathLst>
              <a:path w="21526971" h="10736577">
                <a:moveTo>
                  <a:pt x="0" y="0"/>
                </a:moveTo>
                <a:lnTo>
                  <a:pt x="21526971" y="0"/>
                </a:lnTo>
                <a:lnTo>
                  <a:pt x="21526971" y="10736577"/>
                </a:lnTo>
                <a:lnTo>
                  <a:pt x="0" y="10736577"/>
                </a:lnTo>
                <a:lnTo>
                  <a:pt x="0" y="0"/>
                </a:lnTo>
                <a:close/>
              </a:path>
            </a:pathLst>
          </a:custGeom>
          <a:blipFill>
            <a:blip>
              <a:alphaModFix amt="19169"/>
              <a:extLst>
                <a:ext uri="{96DAC541-7B7A-43D3-8B79-37D633B846F1}">
                  <asvg:svgBlip xmlns:asvg="http://schemas.microsoft.com/office/drawing/2016/SVG/main" r:embed="rId2"/>
                </a:ext>
              </a:extLst>
            </a:blip>
            <a:stretch>
              <a:fillRect/>
            </a:stretch>
          </a:blipFill>
        </p:spPr>
      </p:sp>
      <p:sp>
        <p:nvSpPr>
          <p:cNvPr id="3" name="Freeform 3"/>
          <p:cNvSpPr/>
          <p:nvPr/>
        </p:nvSpPr>
        <p:spPr>
          <a:xfrm rot="2268182">
            <a:off x="-8731319" y="7646428"/>
            <a:ext cx="22574534" cy="11259049"/>
          </a:xfrm>
          <a:custGeom>
            <a:avLst/>
            <a:gdLst/>
            <a:ahLst/>
            <a:cxnLst/>
            <a:rect l="l" t="t" r="r" b="b"/>
            <a:pathLst>
              <a:path w="22574534" h="11259049">
                <a:moveTo>
                  <a:pt x="0" y="0"/>
                </a:moveTo>
                <a:lnTo>
                  <a:pt x="22574534" y="0"/>
                </a:lnTo>
                <a:lnTo>
                  <a:pt x="22574534" y="11259048"/>
                </a:lnTo>
                <a:lnTo>
                  <a:pt x="0" y="11259048"/>
                </a:lnTo>
                <a:lnTo>
                  <a:pt x="0" y="0"/>
                </a:lnTo>
                <a:close/>
              </a:path>
            </a:pathLst>
          </a:custGeom>
          <a:blipFill>
            <a:blip>
              <a:alphaModFix amt="1491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424047" y="3600450"/>
            <a:ext cx="3086100" cy="3086100"/>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DF5F9"/>
            </a:solidFill>
          </p:spPr>
        </p:sp>
        <p:sp>
          <p:nvSpPr>
            <p:cNvPr id="6" name="TextBox 6"/>
            <p:cNvSpPr txBox="1"/>
            <p:nvPr/>
          </p:nvSpPr>
          <p:spPr>
            <a:xfrm>
              <a:off x="0" y="-19050"/>
              <a:ext cx="812800" cy="831850"/>
            </a:xfrm>
            <a:prstGeom prst="rect">
              <a:avLst/>
            </a:prstGeom>
          </p:spPr>
          <p:txBody>
            <a:bodyPr lIns="50800" tIns="50800" rIns="50800" bIns="50800" rtlCol="0" anchor="ctr"/>
            <a:lstStyle/>
            <a:p>
              <a:pPr algn="ctr">
                <a:lnSpc>
                  <a:spcPts val="1983"/>
                </a:lnSpc>
              </a:pPr>
              <a:endParaRPr/>
            </a:p>
          </p:txBody>
        </p:sp>
      </p:grpSp>
      <p:grpSp>
        <p:nvGrpSpPr>
          <p:cNvPr id="7" name="Group 7"/>
          <p:cNvGrpSpPr/>
          <p:nvPr/>
        </p:nvGrpSpPr>
        <p:grpSpPr>
          <a:xfrm>
            <a:off x="600483" y="3396996"/>
            <a:ext cx="4480863" cy="5569974"/>
            <a:chOff x="0" y="0"/>
            <a:chExt cx="5974484" cy="7426632"/>
          </a:xfrm>
        </p:grpSpPr>
        <p:sp>
          <p:nvSpPr>
            <p:cNvPr id="8" name="TextBox 8"/>
            <p:cNvSpPr txBox="1"/>
            <p:nvPr/>
          </p:nvSpPr>
          <p:spPr>
            <a:xfrm>
              <a:off x="0" y="475075"/>
              <a:ext cx="5921110" cy="6951557"/>
            </a:xfrm>
            <a:prstGeom prst="rect">
              <a:avLst/>
            </a:prstGeom>
          </p:spPr>
          <p:txBody>
            <a:bodyPr lIns="0" tIns="0" rIns="0" bIns="0" rtlCol="0" anchor="t">
              <a:spAutoFit/>
            </a:bodyPr>
            <a:lstStyle/>
            <a:p>
              <a:pPr algn="l">
                <a:lnSpc>
                  <a:spcPts val="1240"/>
                </a:lnSpc>
              </a:pPr>
              <a:r>
                <a:rPr lang="en-US" sz="1000" b="1">
                  <a:solidFill>
                    <a:srgbClr val="006DB8"/>
                  </a:solidFill>
                  <a:latin typeface="Agenda Bold"/>
                  <a:ea typeface="Agenda Bold"/>
                  <a:cs typeface="Agenda Bold"/>
                  <a:sym typeface="Agenda Bold"/>
                </a:rPr>
                <a:t>1. Purpose and Objectives</a:t>
              </a:r>
            </a:p>
            <a:p>
              <a:pPr algn="l">
                <a:lnSpc>
                  <a:spcPts val="1240"/>
                </a:lnSpc>
                <a:spcBef>
                  <a:spcPct val="0"/>
                </a:spcBef>
              </a:pPr>
              <a:r>
                <a:rPr lang="en-US" sz="1000">
                  <a:solidFill>
                    <a:srgbClr val="000000"/>
                  </a:solidFill>
                  <a:latin typeface="Agenda Medium"/>
                  <a:ea typeface="Agenda Medium"/>
                  <a:cs typeface="Agenda Medium"/>
                  <a:sym typeface="Agenda Medium"/>
                </a:rPr>
                <a:t> At Everest Fleet Management Company, we are committed to conducting our business in a socially responsible and environmentally sustainable manner. Our Sustainable Sourcing and Procurement Policy outlines our commitment to sourcing products and services responsibly, minimizing environmental impact, and supporting ethical practices throughout our supply chain.</a:t>
              </a:r>
            </a:p>
            <a:p>
              <a:pPr algn="l">
                <a:lnSpc>
                  <a:spcPts val="1240"/>
                </a:lnSpc>
                <a:spcBef>
                  <a:spcPct val="0"/>
                </a:spcBef>
              </a:pPr>
              <a:r>
                <a:rPr lang="en-US" sz="1000">
                  <a:solidFill>
                    <a:srgbClr val="000000"/>
                  </a:solidFill>
                  <a:latin typeface="Agenda Medium"/>
                  <a:ea typeface="Agenda Medium"/>
                  <a:cs typeface="Agenda Medium"/>
                  <a:sym typeface="Agenda Medium"/>
                </a:rPr>
                <a:t>The objectives of our Sustainable Sourcing and Procurement Policy are as follows:</a:t>
              </a:r>
            </a:p>
            <a:p>
              <a:pPr marL="215903" lvl="1" indent="-107951" algn="l">
                <a:lnSpc>
                  <a:spcPts val="1240"/>
                </a:lnSpc>
                <a:spcBef>
                  <a:spcPct val="0"/>
                </a:spcBef>
                <a:buFont typeface="Arial"/>
                <a:buChar char="•"/>
              </a:pPr>
              <a:r>
                <a:rPr lang="en-US" sz="1000">
                  <a:solidFill>
                    <a:srgbClr val="000000"/>
                  </a:solidFill>
                  <a:latin typeface="Agenda Medium"/>
                  <a:ea typeface="Agenda Medium"/>
                  <a:cs typeface="Agenda Medium"/>
                  <a:sym typeface="Agenda Medium"/>
                </a:rPr>
                <a:t>Establish and communicate integration with the broader risk strategy (logistics, waste reduction, emission reduction, transportation-related emissions, and sourcing risk).</a:t>
              </a:r>
            </a:p>
            <a:p>
              <a:pPr marL="215903" lvl="1" indent="-107951" algn="l">
                <a:lnSpc>
                  <a:spcPts val="1240"/>
                </a:lnSpc>
                <a:spcBef>
                  <a:spcPct val="0"/>
                </a:spcBef>
                <a:buFont typeface="Arial"/>
                <a:buChar char="•"/>
              </a:pPr>
              <a:r>
                <a:rPr lang="en-US" sz="1000">
                  <a:solidFill>
                    <a:srgbClr val="000000"/>
                  </a:solidFill>
                  <a:latin typeface="Agenda Medium"/>
                  <a:ea typeface="Agenda Medium"/>
                  <a:cs typeface="Agenda Medium"/>
                  <a:sym typeface="Agenda Medium"/>
                </a:rPr>
                <a:t>Promote ethical standards within the supplier chain.</a:t>
              </a:r>
            </a:p>
            <a:p>
              <a:pPr marL="215903" lvl="1" indent="-107951" algn="l">
                <a:lnSpc>
                  <a:spcPts val="1240"/>
                </a:lnSpc>
                <a:spcBef>
                  <a:spcPct val="0"/>
                </a:spcBef>
                <a:buFont typeface="Arial"/>
                <a:buChar char="•"/>
              </a:pPr>
              <a:r>
                <a:rPr lang="en-US" sz="1000">
                  <a:solidFill>
                    <a:srgbClr val="000000"/>
                  </a:solidFill>
                  <a:latin typeface="Agenda Medium"/>
                  <a:ea typeface="Agenda Medium"/>
                  <a:cs typeface="Agenda Medium"/>
                  <a:sym typeface="Agenda Medium"/>
                </a:rPr>
                <a:t>Ensure ethical considerations like optimal embedded carbon in all aspects of sourcing and procurement practices.</a:t>
              </a:r>
            </a:p>
            <a:p>
              <a:pPr marL="215903" lvl="1" indent="-107951" algn="l">
                <a:lnSpc>
                  <a:spcPts val="1240"/>
                </a:lnSpc>
                <a:spcBef>
                  <a:spcPct val="0"/>
                </a:spcBef>
                <a:buFont typeface="Arial"/>
                <a:buChar char="•"/>
              </a:pPr>
              <a:r>
                <a:rPr lang="en-US" sz="1000">
                  <a:solidFill>
                    <a:srgbClr val="000000"/>
                  </a:solidFill>
                  <a:latin typeface="Agenda Medium"/>
                  <a:ea typeface="Agenda Medium"/>
                  <a:cs typeface="Agenda Medium"/>
                  <a:sym typeface="Agenda Medium"/>
                </a:rPr>
                <a:t>Focus on product quality and life-cycle approach, environmental safety, quality, safe handling, and reduced energy consumption within the product life-cycle.</a:t>
              </a:r>
            </a:p>
            <a:p>
              <a:pPr marL="215903" lvl="1" indent="-107951" algn="l">
                <a:lnSpc>
                  <a:spcPts val="1240"/>
                </a:lnSpc>
                <a:spcBef>
                  <a:spcPct val="0"/>
                </a:spcBef>
                <a:buFont typeface="Arial"/>
                <a:buChar char="•"/>
              </a:pPr>
              <a:r>
                <a:rPr lang="en-US" sz="1000">
                  <a:solidFill>
                    <a:srgbClr val="000000"/>
                  </a:solidFill>
                  <a:latin typeface="Agenda Medium"/>
                  <a:ea typeface="Agenda Medium"/>
                  <a:cs typeface="Agenda Medium"/>
                  <a:sym typeface="Agenda Medium"/>
                </a:rPr>
                <a:t>Promote supplier relationships that are consistent with the organization’s code of ethics and demonstrate social responsibility, transparency, and continuous improvement.</a:t>
              </a:r>
            </a:p>
            <a:p>
              <a:pPr algn="l">
                <a:lnSpc>
                  <a:spcPts val="1240"/>
                </a:lnSpc>
                <a:spcBef>
                  <a:spcPct val="0"/>
                </a:spcBef>
              </a:pPr>
              <a:endParaRPr lang="en-US" sz="1000">
                <a:solidFill>
                  <a:srgbClr val="000000"/>
                </a:solidFill>
                <a:latin typeface="Agenda Medium"/>
                <a:ea typeface="Agenda Medium"/>
                <a:cs typeface="Agenda Medium"/>
                <a:sym typeface="Agenda Medium"/>
              </a:endParaRPr>
            </a:p>
            <a:p>
              <a:pPr algn="l">
                <a:lnSpc>
                  <a:spcPts val="1240"/>
                </a:lnSpc>
                <a:spcBef>
                  <a:spcPct val="0"/>
                </a:spcBef>
              </a:pPr>
              <a:r>
                <a:rPr lang="en-US" sz="1000" b="1">
                  <a:solidFill>
                    <a:srgbClr val="006DB8"/>
                  </a:solidFill>
                  <a:latin typeface="Agenda Bold"/>
                  <a:ea typeface="Agenda Bold"/>
                  <a:cs typeface="Agenda Bold"/>
                  <a:sym typeface="Agenda Bold"/>
                </a:rPr>
                <a:t>2. Scope</a:t>
              </a:r>
            </a:p>
            <a:p>
              <a:pPr algn="l">
                <a:lnSpc>
                  <a:spcPts val="1240"/>
                </a:lnSpc>
                <a:spcBef>
                  <a:spcPct val="0"/>
                </a:spcBef>
              </a:pPr>
              <a:r>
                <a:rPr lang="en-US" sz="1000">
                  <a:solidFill>
                    <a:srgbClr val="000000"/>
                  </a:solidFill>
                  <a:latin typeface="Agenda Medium"/>
                  <a:ea typeface="Agenda Medium"/>
                  <a:cs typeface="Agenda Medium"/>
                  <a:sym typeface="Agenda Medium"/>
                </a:rPr>
                <a:t> This policy applies to all procurement activities conducted by Everest Fleet Management Company, including but not limited to:</a:t>
              </a:r>
            </a:p>
            <a:p>
              <a:pPr marL="215903" lvl="1" indent="-107951" algn="l">
                <a:lnSpc>
                  <a:spcPts val="1240"/>
                </a:lnSpc>
                <a:spcBef>
                  <a:spcPct val="0"/>
                </a:spcBef>
                <a:buFont typeface="Arial"/>
                <a:buChar char="•"/>
              </a:pPr>
              <a:r>
                <a:rPr lang="en-US" sz="1000">
                  <a:solidFill>
                    <a:srgbClr val="000000"/>
                  </a:solidFill>
                  <a:latin typeface="Agenda Medium"/>
                  <a:ea typeface="Agenda Medium"/>
                  <a:cs typeface="Agenda Medium"/>
                  <a:sym typeface="Agenda Medium"/>
                </a:rPr>
                <a:t>Purchasing of goods and services.</a:t>
              </a:r>
            </a:p>
            <a:p>
              <a:pPr marL="215903" lvl="1" indent="-107951" algn="l">
                <a:lnSpc>
                  <a:spcPts val="1240"/>
                </a:lnSpc>
                <a:spcBef>
                  <a:spcPct val="0"/>
                </a:spcBef>
                <a:buFont typeface="Arial"/>
                <a:buChar char="•"/>
              </a:pPr>
              <a:r>
                <a:rPr lang="en-US" sz="1000">
                  <a:solidFill>
                    <a:srgbClr val="000000"/>
                  </a:solidFill>
                  <a:latin typeface="Agenda Medium"/>
                  <a:ea typeface="Agenda Medium"/>
                  <a:cs typeface="Agenda Medium"/>
                  <a:sym typeface="Agenda Medium"/>
                </a:rPr>
                <a:t>Contracting with third-party vendors across various aspects of sourcing.</a:t>
              </a:r>
            </a:p>
            <a:p>
              <a:pPr marL="215903" lvl="1" indent="-107951" algn="l">
                <a:lnSpc>
                  <a:spcPts val="1240"/>
                </a:lnSpc>
                <a:spcBef>
                  <a:spcPct val="0"/>
                </a:spcBef>
                <a:buFont typeface="Arial"/>
                <a:buChar char="•"/>
              </a:pPr>
              <a:r>
                <a:rPr lang="en-US" sz="1000">
                  <a:solidFill>
                    <a:srgbClr val="000000"/>
                  </a:solidFill>
                  <a:latin typeface="Agenda Medium"/>
                  <a:ea typeface="Agenda Medium"/>
                  <a:cs typeface="Agenda Medium"/>
                  <a:sym typeface="Agenda Medium"/>
                </a:rPr>
                <a:t>Distributors, logistics partners, and subcontractors.</a:t>
              </a:r>
            </a:p>
            <a:p>
              <a:pPr algn="l">
                <a:lnSpc>
                  <a:spcPts val="1240"/>
                </a:lnSpc>
                <a:spcBef>
                  <a:spcPct val="0"/>
                </a:spcBef>
              </a:pPr>
              <a:endParaRPr lang="en-US" sz="1000">
                <a:solidFill>
                  <a:srgbClr val="000000"/>
                </a:solidFill>
                <a:latin typeface="Agenda Medium"/>
                <a:ea typeface="Agenda Medium"/>
                <a:cs typeface="Agenda Medium"/>
                <a:sym typeface="Agenda Medium"/>
              </a:endParaRPr>
            </a:p>
            <a:p>
              <a:pPr algn="l">
                <a:lnSpc>
                  <a:spcPts val="1240"/>
                </a:lnSpc>
                <a:spcBef>
                  <a:spcPct val="0"/>
                </a:spcBef>
              </a:pPr>
              <a:r>
                <a:rPr lang="en-US" sz="1000" b="1">
                  <a:solidFill>
                    <a:srgbClr val="006DB8"/>
                  </a:solidFill>
                  <a:latin typeface="Agenda Bold"/>
                  <a:ea typeface="Agenda Bold"/>
                  <a:cs typeface="Agenda Bold"/>
                  <a:sym typeface="Agenda Bold"/>
                </a:rPr>
                <a:t>3. Sustainable Sourcing Principles</a:t>
              </a:r>
            </a:p>
            <a:p>
              <a:pPr algn="l">
                <a:lnSpc>
                  <a:spcPts val="1240"/>
                </a:lnSpc>
                <a:spcBef>
                  <a:spcPct val="0"/>
                </a:spcBef>
              </a:pPr>
              <a:r>
                <a:rPr lang="en-US" sz="1000">
                  <a:solidFill>
                    <a:srgbClr val="000000"/>
                  </a:solidFill>
                  <a:latin typeface="Agenda Medium"/>
                  <a:ea typeface="Agenda Medium"/>
                  <a:cs typeface="Agenda Medium"/>
                  <a:sym typeface="Agenda Medium"/>
                </a:rPr>
                <a:t> The Sustainability Impact with this practice explains how downstream environmental responsibility is demonstrated via green procurement and energy management:</a:t>
              </a:r>
            </a:p>
            <a:p>
              <a:pPr marL="215903" lvl="1" indent="-107951" algn="l">
                <a:lnSpc>
                  <a:spcPts val="1240"/>
                </a:lnSpc>
                <a:spcBef>
                  <a:spcPct val="0"/>
                </a:spcBef>
                <a:buFont typeface="Arial"/>
                <a:buChar char="•"/>
              </a:pPr>
              <a:r>
                <a:rPr lang="en-US" sz="1000">
                  <a:solidFill>
                    <a:srgbClr val="000000"/>
                  </a:solidFill>
                  <a:latin typeface="Agenda Medium"/>
                  <a:ea typeface="Agenda Medium"/>
                  <a:cs typeface="Agenda Medium"/>
                  <a:sym typeface="Agenda Medium"/>
                </a:rPr>
                <a:t>Suppliers are to adhere to the principles of pollution prevention with emphasis on environmental considerations.</a:t>
              </a:r>
            </a:p>
            <a:p>
              <a:pPr marL="215903" lvl="1" indent="-107951" algn="l">
                <a:lnSpc>
                  <a:spcPts val="1240"/>
                </a:lnSpc>
                <a:spcBef>
                  <a:spcPct val="0"/>
                </a:spcBef>
                <a:buFont typeface="Arial"/>
                <a:buChar char="•"/>
              </a:pPr>
              <a:r>
                <a:rPr lang="en-US" sz="1000">
                  <a:solidFill>
                    <a:srgbClr val="000000"/>
                  </a:solidFill>
                  <a:latin typeface="Agenda Medium"/>
                  <a:ea typeface="Agenda Medium"/>
                  <a:cs typeface="Agenda Medium"/>
                  <a:sym typeface="Agenda Medium"/>
                </a:rPr>
                <a:t>Complying with environmental regulations and obtaining relevant certifications (e.g., ISO 14001).</a:t>
              </a:r>
            </a:p>
            <a:p>
              <a:pPr algn="l">
                <a:lnSpc>
                  <a:spcPts val="1240"/>
                </a:lnSpc>
                <a:spcBef>
                  <a:spcPct val="0"/>
                </a:spcBef>
              </a:pPr>
              <a:endParaRPr lang="en-US" sz="1000">
                <a:solidFill>
                  <a:srgbClr val="000000"/>
                </a:solidFill>
                <a:latin typeface="Agenda Medium"/>
                <a:ea typeface="Agenda Medium"/>
                <a:cs typeface="Agenda Medium"/>
                <a:sym typeface="Agenda Medium"/>
              </a:endParaRPr>
            </a:p>
          </p:txBody>
        </p:sp>
        <p:sp>
          <p:nvSpPr>
            <p:cNvPr id="9" name="TextBox 9"/>
            <p:cNvSpPr txBox="1"/>
            <p:nvPr/>
          </p:nvSpPr>
          <p:spPr>
            <a:xfrm>
              <a:off x="943523" y="69638"/>
              <a:ext cx="3338512" cy="242697"/>
            </a:xfrm>
            <a:prstGeom prst="rect">
              <a:avLst/>
            </a:prstGeom>
          </p:spPr>
          <p:txBody>
            <a:bodyPr lIns="0" tIns="0" rIns="0" bIns="0" rtlCol="0" anchor="t">
              <a:spAutoFit/>
            </a:bodyPr>
            <a:lstStyle/>
            <a:p>
              <a:pPr algn="ctr">
                <a:lnSpc>
                  <a:spcPts val="1488"/>
                </a:lnSpc>
                <a:spcBef>
                  <a:spcPct val="0"/>
                </a:spcBef>
              </a:pPr>
              <a:r>
                <a:rPr lang="en-US" sz="1200" b="1">
                  <a:solidFill>
                    <a:srgbClr val="000000"/>
                  </a:solidFill>
                  <a:latin typeface="Agenda Bold"/>
                  <a:ea typeface="Agenda Bold"/>
                  <a:cs typeface="Agenda Bold"/>
                  <a:sym typeface="Agenda Bold"/>
                </a:rPr>
                <a:t>SUSTAINABLE PROCUREMENT POLICY</a:t>
              </a:r>
            </a:p>
          </p:txBody>
        </p:sp>
        <p:sp>
          <p:nvSpPr>
            <p:cNvPr id="10" name="Freeform 10"/>
            <p:cNvSpPr/>
            <p:nvPr/>
          </p:nvSpPr>
          <p:spPr>
            <a:xfrm>
              <a:off x="5225486" y="0"/>
              <a:ext cx="748998" cy="312335"/>
            </a:xfrm>
            <a:custGeom>
              <a:avLst/>
              <a:gdLst/>
              <a:ahLst/>
              <a:cxnLst/>
              <a:rect l="l" t="t" r="r" b="b"/>
              <a:pathLst>
                <a:path w="748998" h="312335">
                  <a:moveTo>
                    <a:pt x="0" y="0"/>
                  </a:moveTo>
                  <a:lnTo>
                    <a:pt x="748998" y="0"/>
                  </a:lnTo>
                  <a:lnTo>
                    <a:pt x="748998" y="312335"/>
                  </a:lnTo>
                  <a:lnTo>
                    <a:pt x="0" y="312335"/>
                  </a:lnTo>
                  <a:lnTo>
                    <a:pt x="0" y="0"/>
                  </a:lnTo>
                  <a:close/>
                </a:path>
              </a:pathLst>
            </a:custGeom>
            <a:blipFill>
              <a:blip r:embed="rId4"/>
              <a:stretch>
                <a:fillRect/>
              </a:stretch>
            </a:blipFill>
          </p:spPr>
        </p:sp>
      </p:grpSp>
      <p:sp>
        <p:nvSpPr>
          <p:cNvPr id="11" name="Freeform 11"/>
          <p:cNvSpPr/>
          <p:nvPr/>
        </p:nvSpPr>
        <p:spPr>
          <a:xfrm>
            <a:off x="247610" y="3243459"/>
            <a:ext cx="5755515" cy="5755515"/>
          </a:xfrm>
          <a:custGeom>
            <a:avLst/>
            <a:gdLst/>
            <a:ahLst/>
            <a:cxnLst/>
            <a:rect l="l" t="t" r="r" b="b"/>
            <a:pathLst>
              <a:path w="5755515" h="5755515">
                <a:moveTo>
                  <a:pt x="0" y="0"/>
                </a:moveTo>
                <a:lnTo>
                  <a:pt x="5755516" y="0"/>
                </a:lnTo>
                <a:lnTo>
                  <a:pt x="5755516" y="5755515"/>
                </a:lnTo>
                <a:lnTo>
                  <a:pt x="0" y="5755515"/>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12" name="Group 12"/>
          <p:cNvGrpSpPr/>
          <p:nvPr/>
        </p:nvGrpSpPr>
        <p:grpSpPr>
          <a:xfrm>
            <a:off x="12181666" y="3243459"/>
            <a:ext cx="5915873" cy="5755515"/>
            <a:chOff x="0" y="0"/>
            <a:chExt cx="7887831" cy="7674020"/>
          </a:xfrm>
        </p:grpSpPr>
        <p:sp>
          <p:nvSpPr>
            <p:cNvPr id="13" name="Freeform 13"/>
            <p:cNvSpPr/>
            <p:nvPr/>
          </p:nvSpPr>
          <p:spPr>
            <a:xfrm>
              <a:off x="106905" y="0"/>
              <a:ext cx="7674020" cy="7674020"/>
            </a:xfrm>
            <a:custGeom>
              <a:avLst/>
              <a:gdLst/>
              <a:ahLst/>
              <a:cxnLst/>
              <a:rect l="l" t="t" r="r" b="b"/>
              <a:pathLst>
                <a:path w="7674020" h="7674020">
                  <a:moveTo>
                    <a:pt x="0" y="0"/>
                  </a:moveTo>
                  <a:lnTo>
                    <a:pt x="7674021" y="0"/>
                  </a:lnTo>
                  <a:lnTo>
                    <a:pt x="7674021" y="7674020"/>
                  </a:lnTo>
                  <a:lnTo>
                    <a:pt x="0" y="767402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4" name="Freeform 14"/>
            <p:cNvSpPr/>
            <p:nvPr/>
          </p:nvSpPr>
          <p:spPr>
            <a:xfrm>
              <a:off x="0" y="17272"/>
              <a:ext cx="7887831" cy="4220295"/>
            </a:xfrm>
            <a:custGeom>
              <a:avLst/>
              <a:gdLst/>
              <a:ahLst/>
              <a:cxnLst/>
              <a:rect l="l" t="t" r="r" b="b"/>
              <a:pathLst>
                <a:path w="7887831" h="4220295">
                  <a:moveTo>
                    <a:pt x="0" y="0"/>
                  </a:moveTo>
                  <a:lnTo>
                    <a:pt x="7887831" y="0"/>
                  </a:lnTo>
                  <a:lnTo>
                    <a:pt x="7887831" y="4220295"/>
                  </a:lnTo>
                  <a:lnTo>
                    <a:pt x="0" y="4220295"/>
                  </a:lnTo>
                  <a:lnTo>
                    <a:pt x="0" y="0"/>
                  </a:lnTo>
                  <a:close/>
                </a:path>
              </a:pathLst>
            </a:custGeom>
            <a:blipFill>
              <a:blip r:embed="rId6"/>
              <a:stretch>
                <a:fillRect l="-37178" t="-53143" r="-18362" b="-54349"/>
              </a:stretch>
            </a:blipFill>
          </p:spPr>
        </p:sp>
        <p:sp>
          <p:nvSpPr>
            <p:cNvPr id="15" name="TextBox 15"/>
            <p:cNvSpPr txBox="1"/>
            <p:nvPr/>
          </p:nvSpPr>
          <p:spPr>
            <a:xfrm>
              <a:off x="594928" y="5019883"/>
              <a:ext cx="5691904" cy="1145074"/>
            </a:xfrm>
            <a:prstGeom prst="rect">
              <a:avLst/>
            </a:prstGeom>
          </p:spPr>
          <p:txBody>
            <a:bodyPr lIns="0" tIns="0" rIns="0" bIns="0" rtlCol="0" anchor="t">
              <a:spAutoFit/>
            </a:bodyPr>
            <a:lstStyle/>
            <a:p>
              <a:pPr algn="just">
                <a:lnSpc>
                  <a:spcPts val="1364"/>
                </a:lnSpc>
              </a:pPr>
              <a:r>
                <a:rPr lang="en-US" sz="1100">
                  <a:solidFill>
                    <a:srgbClr val="000000"/>
                  </a:solidFill>
                  <a:latin typeface="Agenda Medium"/>
                  <a:ea typeface="Agenda Medium"/>
                  <a:cs typeface="Agenda Medium"/>
                  <a:sym typeface="Agenda Medium"/>
                </a:rPr>
                <a:t> </a:t>
              </a:r>
              <a:r>
                <a:rPr lang="en-US" sz="1100" b="1">
                  <a:solidFill>
                    <a:srgbClr val="006DB8"/>
                  </a:solidFill>
                  <a:latin typeface="Agenda Bold"/>
                  <a:ea typeface="Agenda Bold"/>
                  <a:cs typeface="Agenda Bold"/>
                  <a:sym typeface="Agenda Bold"/>
                </a:rPr>
                <a:t>Environmental Responsibility</a:t>
              </a:r>
            </a:p>
            <a:p>
              <a:pPr algn="just">
                <a:lnSpc>
                  <a:spcPts val="1364"/>
                </a:lnSpc>
                <a:spcBef>
                  <a:spcPct val="0"/>
                </a:spcBef>
              </a:pPr>
              <a:r>
                <a:rPr lang="en-US" sz="1100">
                  <a:solidFill>
                    <a:srgbClr val="000000"/>
                  </a:solidFill>
                  <a:latin typeface="Agenda Medium"/>
                  <a:ea typeface="Agenda Medium"/>
                  <a:cs typeface="Agenda Medium"/>
                  <a:sym typeface="Agenda Medium"/>
                </a:rPr>
                <a:t> We are committed to minimizing the environmental impact of our operations and expect our suppliers to share in this commitment. Our suppliers must comply with environmental regulations, minimize energy consumption, and adopt sustainable practices to reduce waste generation.</a:t>
              </a:r>
            </a:p>
          </p:txBody>
        </p:sp>
        <p:sp>
          <p:nvSpPr>
            <p:cNvPr id="16" name="TextBox 16"/>
            <p:cNvSpPr txBox="1"/>
            <p:nvPr/>
          </p:nvSpPr>
          <p:spPr>
            <a:xfrm>
              <a:off x="594928" y="6493798"/>
              <a:ext cx="5947136" cy="916474"/>
            </a:xfrm>
            <a:prstGeom prst="rect">
              <a:avLst/>
            </a:prstGeom>
          </p:spPr>
          <p:txBody>
            <a:bodyPr lIns="0" tIns="0" rIns="0" bIns="0" rtlCol="0" anchor="t">
              <a:spAutoFit/>
            </a:bodyPr>
            <a:lstStyle/>
            <a:p>
              <a:pPr algn="just">
                <a:lnSpc>
                  <a:spcPts val="1364"/>
                </a:lnSpc>
                <a:spcBef>
                  <a:spcPct val="0"/>
                </a:spcBef>
              </a:pPr>
              <a:r>
                <a:rPr lang="en-US" sz="1100" b="1">
                  <a:solidFill>
                    <a:srgbClr val="006DB8"/>
                  </a:solidFill>
                  <a:latin typeface="Agenda Bold"/>
                  <a:ea typeface="Agenda Bold"/>
                  <a:cs typeface="Agenda Bold"/>
                  <a:sym typeface="Agenda Bold"/>
                </a:rPr>
                <a:t>Everest's Supplier Code of Conduct and Sustainable Procurement Policy both emphasize on the importance of environmental responsibility for operations and within the value chain.</a:t>
              </a:r>
            </a:p>
            <a:p>
              <a:pPr algn="just">
                <a:lnSpc>
                  <a:spcPts val="1364"/>
                </a:lnSpc>
                <a:spcBef>
                  <a:spcPct val="0"/>
                </a:spcBef>
              </a:pPr>
              <a:endParaRPr lang="en-US" sz="1100" b="1">
                <a:solidFill>
                  <a:srgbClr val="006DB8"/>
                </a:solidFill>
                <a:latin typeface="Agenda Bold"/>
                <a:ea typeface="Agenda Bold"/>
                <a:cs typeface="Agenda Bold"/>
                <a:sym typeface="Agenda Bold"/>
              </a:endParaRPr>
            </a:p>
          </p:txBody>
        </p:sp>
        <p:sp>
          <p:nvSpPr>
            <p:cNvPr id="17" name="TextBox 17"/>
            <p:cNvSpPr txBox="1"/>
            <p:nvPr/>
          </p:nvSpPr>
          <p:spPr>
            <a:xfrm>
              <a:off x="564506" y="3660267"/>
              <a:ext cx="6007979" cy="1145074"/>
            </a:xfrm>
            <a:prstGeom prst="rect">
              <a:avLst/>
            </a:prstGeom>
          </p:spPr>
          <p:txBody>
            <a:bodyPr lIns="0" tIns="0" rIns="0" bIns="0" rtlCol="0" anchor="t">
              <a:spAutoFit/>
            </a:bodyPr>
            <a:lstStyle/>
            <a:p>
              <a:pPr algn="just">
                <a:lnSpc>
                  <a:spcPts val="1364"/>
                </a:lnSpc>
                <a:spcBef>
                  <a:spcPct val="0"/>
                </a:spcBef>
              </a:pPr>
              <a:r>
                <a:rPr lang="en-US" sz="1100" b="1">
                  <a:solidFill>
                    <a:srgbClr val="006DB8"/>
                  </a:solidFill>
                  <a:latin typeface="Agenda Bold"/>
                  <a:ea typeface="Agenda Bold"/>
                  <a:cs typeface="Agenda Bold"/>
                  <a:sym typeface="Agenda Bold"/>
                </a:rPr>
                <a:t>Monitoring and Reporting</a:t>
              </a:r>
            </a:p>
            <a:p>
              <a:pPr algn="just">
                <a:lnSpc>
                  <a:spcPts val="1364"/>
                </a:lnSpc>
                <a:spcBef>
                  <a:spcPct val="0"/>
                </a:spcBef>
              </a:pPr>
              <a:r>
                <a:rPr lang="en-US" sz="1100">
                  <a:solidFill>
                    <a:srgbClr val="000000"/>
                  </a:solidFill>
                  <a:latin typeface="Agenda Medium"/>
                  <a:ea typeface="Agenda Medium"/>
                  <a:cs typeface="Agenda Medium"/>
                  <a:sym typeface="Agenda Medium"/>
                </a:rPr>
                <a:t> We will regularly monitor and evaluate the performance of our suppliers in relation to sustainability and ethical standards. This may include conducting audits, collecting data on environmental impact, and reviewing compliance with contractual obligations.</a:t>
              </a:r>
            </a:p>
          </p:txBody>
        </p:sp>
        <p:sp>
          <p:nvSpPr>
            <p:cNvPr id="18" name="TextBox 18"/>
            <p:cNvSpPr txBox="1"/>
            <p:nvPr/>
          </p:nvSpPr>
          <p:spPr>
            <a:xfrm>
              <a:off x="564506" y="392549"/>
              <a:ext cx="5889257" cy="3214836"/>
            </a:xfrm>
            <a:prstGeom prst="rect">
              <a:avLst/>
            </a:prstGeom>
          </p:spPr>
          <p:txBody>
            <a:bodyPr lIns="0" tIns="0" rIns="0" bIns="0" rtlCol="0" anchor="t">
              <a:spAutoFit/>
            </a:bodyPr>
            <a:lstStyle/>
            <a:p>
              <a:pPr algn="just">
                <a:lnSpc>
                  <a:spcPts val="1488"/>
                </a:lnSpc>
              </a:pPr>
              <a:r>
                <a:rPr lang="en-US" sz="1200" b="1">
                  <a:solidFill>
                    <a:srgbClr val="000000"/>
                  </a:solidFill>
                  <a:latin typeface="Agenda Bold"/>
                  <a:ea typeface="Agenda Bold"/>
                  <a:cs typeface="Agenda Bold"/>
                  <a:sym typeface="Agenda Bold"/>
                </a:rPr>
                <a:t>                       SUPPLIER ASSESSMENT AUDITS &amp; INSPECTIONS</a:t>
              </a:r>
            </a:p>
            <a:p>
              <a:pPr algn="just">
                <a:lnSpc>
                  <a:spcPts val="1364"/>
                </a:lnSpc>
              </a:pPr>
              <a:endParaRPr lang="en-US" sz="1200" b="1">
                <a:solidFill>
                  <a:srgbClr val="000000"/>
                </a:solidFill>
                <a:latin typeface="Agenda Bold"/>
                <a:ea typeface="Agenda Bold"/>
                <a:cs typeface="Agenda Bold"/>
                <a:sym typeface="Agenda Bold"/>
              </a:endParaRPr>
            </a:p>
            <a:p>
              <a:pPr algn="just">
                <a:lnSpc>
                  <a:spcPts val="1364"/>
                </a:lnSpc>
              </a:pPr>
              <a:r>
                <a:rPr lang="en-US" sz="1100" b="1">
                  <a:solidFill>
                    <a:srgbClr val="006DB8"/>
                  </a:solidFill>
                  <a:latin typeface="Agenda Bold"/>
                  <a:ea typeface="Agenda Bold"/>
                  <a:cs typeface="Agenda Bold"/>
                  <a:sym typeface="Agenda Bold"/>
                </a:rPr>
                <a:t>Self-Assessment</a:t>
              </a:r>
            </a:p>
            <a:p>
              <a:pPr algn="just">
                <a:lnSpc>
                  <a:spcPts val="1364"/>
                </a:lnSpc>
                <a:spcBef>
                  <a:spcPct val="0"/>
                </a:spcBef>
              </a:pPr>
              <a:r>
                <a:rPr lang="en-US" sz="1100">
                  <a:solidFill>
                    <a:srgbClr val="000000"/>
                  </a:solidFill>
                  <a:latin typeface="Agenda Medium"/>
                  <a:ea typeface="Agenda Medium"/>
                  <a:cs typeface="Agenda Medium"/>
                  <a:sym typeface="Agenda Medium"/>
                </a:rPr>
                <a:t> As part of our commitment to maintaining high standards and ethical business practices, we conduct annual self-assessments with our suppliers. These assessments empower our suppliers to evaluate their performance, identify areas for improvement, and align with our organizational values. Through self-assessment questionnaires, suppliers assess their adherence to quality standards, compliance with legal requirements, environmental sustainability, and labor practices. By engaging in this introspective process, suppliers contribute to a transparent and responsible supply chain. Regular self-assessments ensure that our partnerships remain robust, sustainable, and aligned with our shared goals.</a:t>
              </a:r>
            </a:p>
            <a:p>
              <a:pPr algn="just">
                <a:lnSpc>
                  <a:spcPts val="1364"/>
                </a:lnSpc>
                <a:spcBef>
                  <a:spcPct val="0"/>
                </a:spcBef>
              </a:pPr>
              <a:endParaRPr lang="en-US" sz="1100">
                <a:solidFill>
                  <a:srgbClr val="000000"/>
                </a:solidFill>
                <a:latin typeface="Agenda Medium"/>
                <a:ea typeface="Agenda Medium"/>
                <a:cs typeface="Agenda Medium"/>
                <a:sym typeface="Agenda Medium"/>
              </a:endParaRPr>
            </a:p>
          </p:txBody>
        </p:sp>
      </p:grpSp>
      <p:grpSp>
        <p:nvGrpSpPr>
          <p:cNvPr id="19" name="Group 19"/>
          <p:cNvGrpSpPr/>
          <p:nvPr/>
        </p:nvGrpSpPr>
        <p:grpSpPr>
          <a:xfrm>
            <a:off x="6260301" y="3243459"/>
            <a:ext cx="6389233" cy="5755515"/>
            <a:chOff x="0" y="0"/>
            <a:chExt cx="8518977" cy="7674020"/>
          </a:xfrm>
        </p:grpSpPr>
        <p:sp>
          <p:nvSpPr>
            <p:cNvPr id="20" name="Freeform 20"/>
            <p:cNvSpPr/>
            <p:nvPr/>
          </p:nvSpPr>
          <p:spPr>
            <a:xfrm>
              <a:off x="0" y="0"/>
              <a:ext cx="7674020" cy="7674020"/>
            </a:xfrm>
            <a:custGeom>
              <a:avLst/>
              <a:gdLst/>
              <a:ahLst/>
              <a:cxnLst/>
              <a:rect l="l" t="t" r="r" b="b"/>
              <a:pathLst>
                <a:path w="7674020" h="7674020">
                  <a:moveTo>
                    <a:pt x="0" y="0"/>
                  </a:moveTo>
                  <a:lnTo>
                    <a:pt x="7674020" y="0"/>
                  </a:lnTo>
                  <a:lnTo>
                    <a:pt x="7674020" y="7674020"/>
                  </a:lnTo>
                  <a:lnTo>
                    <a:pt x="0" y="767402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302594" y="550198"/>
              <a:ext cx="6992631" cy="6860074"/>
            </a:xfrm>
            <a:prstGeom prst="rect">
              <a:avLst/>
            </a:prstGeom>
          </p:spPr>
          <p:txBody>
            <a:bodyPr lIns="0" tIns="0" rIns="0" bIns="0" rtlCol="0" anchor="t">
              <a:spAutoFit/>
            </a:bodyPr>
            <a:lstStyle/>
            <a:p>
              <a:pPr algn="just">
                <a:lnSpc>
                  <a:spcPts val="1364"/>
                </a:lnSpc>
              </a:pPr>
              <a:r>
                <a:rPr lang="en-US" sz="1100" b="1">
                  <a:solidFill>
                    <a:srgbClr val="006DB8"/>
                  </a:solidFill>
                  <a:latin typeface="Agenda Bold"/>
                  <a:ea typeface="Agenda Bold"/>
                  <a:cs typeface="Agenda Bold"/>
                  <a:sym typeface="Agenda Bold"/>
                </a:rPr>
                <a:t> Introduction</a:t>
              </a:r>
            </a:p>
            <a:p>
              <a:pPr algn="just">
                <a:lnSpc>
                  <a:spcPts val="1364"/>
                </a:lnSpc>
                <a:spcBef>
                  <a:spcPct val="0"/>
                </a:spcBef>
              </a:pPr>
              <a:r>
                <a:rPr lang="en-US" sz="1100">
                  <a:solidFill>
                    <a:srgbClr val="000000"/>
                  </a:solidFill>
                  <a:latin typeface="Agenda Medium"/>
                  <a:ea typeface="Agenda Medium"/>
                  <a:cs typeface="Agenda Medium"/>
                  <a:sym typeface="Agenda Medium"/>
                </a:rPr>
                <a:t> At Everest Fleet, we acknowledge that our suppliers — our supply partners — are the core of our ability to deliver world-class services to our clients and communities. Indeed, our growth over the years is due in large part to our commitment to this Code, our values — our commitment to working together in ensuring we meet our ethical expectations and commitments, national and local governance mandates. Thank you for the work you do and the added assurance you provide to Everest Fleet and our clients</a:t>
              </a:r>
            </a:p>
            <a:p>
              <a:pPr algn="just">
                <a:lnSpc>
                  <a:spcPts val="1364"/>
                </a:lnSpc>
                <a:spcBef>
                  <a:spcPct val="0"/>
                </a:spcBef>
              </a:pPr>
              <a:endParaRPr lang="en-US" sz="1100">
                <a:solidFill>
                  <a:srgbClr val="000000"/>
                </a:solidFill>
                <a:latin typeface="Agenda Medium"/>
                <a:ea typeface="Agenda Medium"/>
                <a:cs typeface="Agenda Medium"/>
                <a:sym typeface="Agenda Medium"/>
              </a:endParaRPr>
            </a:p>
            <a:p>
              <a:pPr algn="just">
                <a:lnSpc>
                  <a:spcPts val="1364"/>
                </a:lnSpc>
                <a:spcBef>
                  <a:spcPct val="0"/>
                </a:spcBef>
              </a:pPr>
              <a:r>
                <a:rPr lang="en-US" sz="1100" b="1">
                  <a:solidFill>
                    <a:srgbClr val="006DB8"/>
                  </a:solidFill>
                  <a:latin typeface="Agenda Bold"/>
                  <a:ea typeface="Agenda Bold"/>
                  <a:cs typeface="Agenda Bold"/>
                  <a:sym typeface="Agenda Bold"/>
                </a:rPr>
                <a:t>Purpose and scope</a:t>
              </a:r>
            </a:p>
            <a:p>
              <a:pPr algn="just">
                <a:lnSpc>
                  <a:spcPts val="1364"/>
                </a:lnSpc>
                <a:spcBef>
                  <a:spcPct val="0"/>
                </a:spcBef>
              </a:pPr>
              <a:r>
                <a:rPr lang="en-US" sz="1100">
                  <a:solidFill>
                    <a:srgbClr val="000000"/>
                  </a:solidFill>
                  <a:latin typeface="Agenda Medium"/>
                  <a:ea typeface="Agenda Medium"/>
                  <a:cs typeface="Agenda Medium"/>
                  <a:sym typeface="Agenda Medium"/>
                </a:rPr>
                <a:t> We recognize the essential role our suppliers play in ensuring the day-to-day, safe, and responsible operation of our business. Our Supplier Code of Conduct serves as a guiding framework to foster ethical, responsible, and sustainable practices throughout our supply chain.</a:t>
              </a:r>
            </a:p>
            <a:p>
              <a:pPr algn="just">
                <a:lnSpc>
                  <a:spcPts val="1364"/>
                </a:lnSpc>
                <a:spcBef>
                  <a:spcPct val="0"/>
                </a:spcBef>
              </a:pPr>
              <a:r>
                <a:rPr lang="en-US" sz="1100">
                  <a:solidFill>
                    <a:srgbClr val="000000"/>
                  </a:solidFill>
                  <a:latin typeface="Agenda Medium"/>
                  <a:ea typeface="Agenda Medium"/>
                  <a:cs typeface="Agenda Medium"/>
                  <a:sym typeface="Agenda Medium"/>
                </a:rPr>
                <a:t> It includes the following requirements for suppliers:</a:t>
              </a:r>
            </a:p>
            <a:p>
              <a:pPr marL="237492" lvl="1" indent="-118746" algn="just">
                <a:lnSpc>
                  <a:spcPts val="1364"/>
                </a:lnSpc>
                <a:spcBef>
                  <a:spcPct val="0"/>
                </a:spcBef>
                <a:buAutoNum type="arabicPeriod"/>
              </a:pPr>
              <a:r>
                <a:rPr lang="en-US" sz="1100">
                  <a:solidFill>
                    <a:srgbClr val="000000"/>
                  </a:solidFill>
                  <a:latin typeface="Agenda Medium"/>
                  <a:ea typeface="Agenda Medium"/>
                  <a:cs typeface="Agenda Medium"/>
                  <a:sym typeface="Agenda Medium"/>
                </a:rPr>
                <a:t>Comply with all applicable laws, regulations, and industry standards in their operations.</a:t>
              </a:r>
            </a:p>
            <a:p>
              <a:pPr marL="237492" lvl="1" indent="-118746" algn="just">
                <a:lnSpc>
                  <a:spcPts val="1364"/>
                </a:lnSpc>
                <a:spcBef>
                  <a:spcPct val="0"/>
                </a:spcBef>
                <a:buAutoNum type="arabicPeriod"/>
              </a:pPr>
              <a:r>
                <a:rPr lang="en-US" sz="1100">
                  <a:solidFill>
                    <a:srgbClr val="000000"/>
                  </a:solidFill>
                  <a:latin typeface="Agenda Medium"/>
                  <a:ea typeface="Agenda Medium"/>
                  <a:cs typeface="Agenda Medium"/>
                  <a:sym typeface="Agenda Medium"/>
                </a:rPr>
                <a:t>Labor Rights: Suppliers are to uphold the principles established in the core labor standards of the International Labor Organization (ILO), such as the elimination of forced labor and child labor, and the right to freedom of association and collective bargaining.</a:t>
              </a:r>
            </a:p>
            <a:p>
              <a:pPr marL="237492" lvl="1" indent="-118746" algn="just">
                <a:lnSpc>
                  <a:spcPts val="1364"/>
                </a:lnSpc>
                <a:spcBef>
                  <a:spcPct val="0"/>
                </a:spcBef>
                <a:buAutoNum type="arabicPeriod"/>
              </a:pPr>
              <a:r>
                <a:rPr lang="en-US" sz="1100">
                  <a:solidFill>
                    <a:srgbClr val="000000"/>
                  </a:solidFill>
                  <a:latin typeface="Agenda Medium"/>
                  <a:ea typeface="Agenda Medium"/>
                  <a:cs typeface="Agenda Medium"/>
                  <a:sym typeface="Agenda Medium"/>
                </a:rPr>
                <a:t>Compensation and Working Hours: Suppliers are to provide fair wages and ensure safe and healthy working conditions, including reasonable working hours and rest breaks.</a:t>
              </a:r>
            </a:p>
            <a:p>
              <a:pPr marL="237492" lvl="1" indent="-118746" algn="just">
                <a:lnSpc>
                  <a:spcPts val="1364"/>
                </a:lnSpc>
                <a:spcBef>
                  <a:spcPct val="0"/>
                </a:spcBef>
                <a:buAutoNum type="arabicPeriod"/>
              </a:pPr>
              <a:r>
                <a:rPr lang="en-US" sz="1100">
                  <a:solidFill>
                    <a:srgbClr val="000000"/>
                  </a:solidFill>
                  <a:latin typeface="Agenda Medium"/>
                  <a:ea typeface="Agenda Medium"/>
                  <a:cs typeface="Agenda Medium"/>
                  <a:sym typeface="Agenda Medium"/>
                </a:rPr>
                <a:t>Environmental Responsibility: Suppliers are to reduce the environmental impact of their operations by minimizing waste, emissions, and resource consumption.</a:t>
              </a:r>
            </a:p>
            <a:p>
              <a:pPr marL="237492" lvl="1" indent="-118746" algn="just">
                <a:lnSpc>
                  <a:spcPts val="1364"/>
                </a:lnSpc>
                <a:spcBef>
                  <a:spcPct val="0"/>
                </a:spcBef>
                <a:buAutoNum type="arabicPeriod"/>
              </a:pPr>
              <a:r>
                <a:rPr lang="en-US" sz="1100">
                  <a:solidFill>
                    <a:srgbClr val="000000"/>
                  </a:solidFill>
                  <a:latin typeface="Agenda Medium"/>
                  <a:ea typeface="Agenda Medium"/>
                  <a:cs typeface="Agenda Medium"/>
                  <a:sym typeface="Agenda Medium"/>
                </a:rPr>
                <a:t>Anti-Corruption and Ethics: Suppliers must adhere to the highest standards of integrity, honesty, and transparency, and avoid conflicts of interest, bribery, or any form of corruption.</a:t>
              </a:r>
            </a:p>
            <a:p>
              <a:pPr marL="237492" lvl="1" indent="-118746" algn="just">
                <a:lnSpc>
                  <a:spcPts val="1364"/>
                </a:lnSpc>
                <a:spcBef>
                  <a:spcPct val="0"/>
                </a:spcBef>
                <a:buAutoNum type="arabicPeriod"/>
              </a:pPr>
              <a:r>
                <a:rPr lang="en-US" sz="1100">
                  <a:solidFill>
                    <a:srgbClr val="000000"/>
                  </a:solidFill>
                  <a:latin typeface="Agenda Medium"/>
                  <a:ea typeface="Agenda Medium"/>
                  <a:cs typeface="Agenda Medium"/>
                  <a:sym typeface="Agenda Medium"/>
                </a:rPr>
                <a:t>Monitoring and Compliance: Everest Fleet reserves the right to assess and audit the practices of suppliers to ensure compliance with this Code. Suppliers are encouraged to implement effective internal controls and monitoring mechanisms.</a:t>
              </a:r>
            </a:p>
            <a:p>
              <a:pPr algn="just">
                <a:lnSpc>
                  <a:spcPts val="1364"/>
                </a:lnSpc>
                <a:spcBef>
                  <a:spcPct val="0"/>
                </a:spcBef>
              </a:pPr>
              <a:endParaRPr lang="en-US" sz="1100">
                <a:solidFill>
                  <a:srgbClr val="000000"/>
                </a:solidFill>
                <a:latin typeface="Agenda Medium"/>
                <a:ea typeface="Agenda Medium"/>
                <a:cs typeface="Agenda Medium"/>
                <a:sym typeface="Agenda Medium"/>
              </a:endParaRPr>
            </a:p>
          </p:txBody>
        </p:sp>
        <p:sp>
          <p:nvSpPr>
            <p:cNvPr id="22" name="TextBox 22"/>
            <p:cNvSpPr txBox="1"/>
            <p:nvPr/>
          </p:nvSpPr>
          <p:spPr>
            <a:xfrm>
              <a:off x="2067698" y="275963"/>
              <a:ext cx="6451279" cy="242697"/>
            </a:xfrm>
            <a:prstGeom prst="rect">
              <a:avLst/>
            </a:prstGeom>
          </p:spPr>
          <p:txBody>
            <a:bodyPr lIns="0" tIns="0" rIns="0" bIns="0" rtlCol="0" anchor="t">
              <a:spAutoFit/>
            </a:bodyPr>
            <a:lstStyle/>
            <a:p>
              <a:pPr algn="just">
                <a:lnSpc>
                  <a:spcPts val="1488"/>
                </a:lnSpc>
                <a:spcBef>
                  <a:spcPct val="0"/>
                </a:spcBef>
              </a:pPr>
              <a:r>
                <a:rPr lang="en-US" sz="1200" b="1">
                  <a:solidFill>
                    <a:srgbClr val="000000"/>
                  </a:solidFill>
                  <a:latin typeface="Agenda Bold"/>
                  <a:ea typeface="Agenda Bold"/>
                  <a:cs typeface="Agenda Bold"/>
                  <a:sym typeface="Agenda Bold"/>
                </a:rPr>
                <a:t>      SUPPLIER CODE OF CONDUCT</a:t>
              </a:r>
            </a:p>
          </p:txBody>
        </p:sp>
      </p:grpSp>
      <p:sp>
        <p:nvSpPr>
          <p:cNvPr id="23" name="Freeform 23"/>
          <p:cNvSpPr/>
          <p:nvPr/>
        </p:nvSpPr>
        <p:spPr>
          <a:xfrm>
            <a:off x="11295886" y="3411645"/>
            <a:ext cx="561749" cy="234251"/>
          </a:xfrm>
          <a:custGeom>
            <a:avLst/>
            <a:gdLst/>
            <a:ahLst/>
            <a:cxnLst/>
            <a:rect l="l" t="t" r="r" b="b"/>
            <a:pathLst>
              <a:path w="561749" h="234251">
                <a:moveTo>
                  <a:pt x="0" y="0"/>
                </a:moveTo>
                <a:lnTo>
                  <a:pt x="561749" y="0"/>
                </a:lnTo>
                <a:lnTo>
                  <a:pt x="561749" y="234252"/>
                </a:lnTo>
                <a:lnTo>
                  <a:pt x="0" y="234252"/>
                </a:lnTo>
                <a:lnTo>
                  <a:pt x="0" y="0"/>
                </a:lnTo>
                <a:close/>
              </a:path>
            </a:pathLst>
          </a:custGeom>
          <a:blipFill>
            <a:blip r:embed="rId4"/>
            <a:stretch>
              <a:fillRect/>
            </a:stretch>
          </a:blipFill>
        </p:spPr>
      </p:sp>
      <p:grpSp>
        <p:nvGrpSpPr>
          <p:cNvPr id="24" name="Group 24"/>
          <p:cNvGrpSpPr/>
          <p:nvPr/>
        </p:nvGrpSpPr>
        <p:grpSpPr>
          <a:xfrm>
            <a:off x="4372021" y="3339966"/>
            <a:ext cx="923860" cy="377610"/>
            <a:chOff x="0" y="0"/>
            <a:chExt cx="243321" cy="99453"/>
          </a:xfrm>
        </p:grpSpPr>
        <p:sp>
          <p:nvSpPr>
            <p:cNvPr id="25" name="Freeform 25"/>
            <p:cNvSpPr/>
            <p:nvPr/>
          </p:nvSpPr>
          <p:spPr>
            <a:xfrm>
              <a:off x="0" y="0"/>
              <a:ext cx="243321" cy="99453"/>
            </a:xfrm>
            <a:custGeom>
              <a:avLst/>
              <a:gdLst/>
              <a:ahLst/>
              <a:cxnLst/>
              <a:rect l="l" t="t" r="r" b="b"/>
              <a:pathLst>
                <a:path w="243321" h="99453">
                  <a:moveTo>
                    <a:pt x="0" y="0"/>
                  </a:moveTo>
                  <a:lnTo>
                    <a:pt x="243321" y="0"/>
                  </a:lnTo>
                  <a:lnTo>
                    <a:pt x="243321" y="99453"/>
                  </a:lnTo>
                  <a:lnTo>
                    <a:pt x="0" y="99453"/>
                  </a:lnTo>
                  <a:close/>
                </a:path>
              </a:pathLst>
            </a:custGeom>
            <a:solidFill>
              <a:srgbClr val="EDF5F9"/>
            </a:solidFill>
          </p:spPr>
        </p:sp>
        <p:sp>
          <p:nvSpPr>
            <p:cNvPr id="26" name="TextBox 26"/>
            <p:cNvSpPr txBox="1"/>
            <p:nvPr/>
          </p:nvSpPr>
          <p:spPr>
            <a:xfrm>
              <a:off x="0" y="-19050"/>
              <a:ext cx="243321" cy="118503"/>
            </a:xfrm>
            <a:prstGeom prst="rect">
              <a:avLst/>
            </a:prstGeom>
          </p:spPr>
          <p:txBody>
            <a:bodyPr lIns="50800" tIns="50800" rIns="50800" bIns="50800" rtlCol="0" anchor="ctr"/>
            <a:lstStyle/>
            <a:p>
              <a:pPr algn="ctr">
                <a:lnSpc>
                  <a:spcPts val="1983"/>
                </a:lnSpc>
              </a:pPr>
              <a:endParaRPr/>
            </a:p>
          </p:txBody>
        </p:sp>
      </p:grpSp>
      <p:sp>
        <p:nvSpPr>
          <p:cNvPr id="27" name="Freeform 27"/>
          <p:cNvSpPr/>
          <p:nvPr/>
        </p:nvSpPr>
        <p:spPr>
          <a:xfrm>
            <a:off x="5088157" y="4178592"/>
            <a:ext cx="770590" cy="442126"/>
          </a:xfrm>
          <a:custGeom>
            <a:avLst/>
            <a:gdLst/>
            <a:ahLst/>
            <a:cxnLst/>
            <a:rect l="l" t="t" r="r" b="b"/>
            <a:pathLst>
              <a:path w="770590" h="442126">
                <a:moveTo>
                  <a:pt x="0" y="0"/>
                </a:moveTo>
                <a:lnTo>
                  <a:pt x="770590" y="0"/>
                </a:lnTo>
                <a:lnTo>
                  <a:pt x="770590" y="442126"/>
                </a:lnTo>
                <a:lnTo>
                  <a:pt x="0" y="442126"/>
                </a:lnTo>
                <a:lnTo>
                  <a:pt x="0" y="0"/>
                </a:lnTo>
                <a:close/>
              </a:path>
            </a:pathLst>
          </a:custGeom>
          <a:blipFill>
            <a:blip r:embed="rId7"/>
            <a:stretch>
              <a:fillRect/>
            </a:stretch>
          </a:blipFill>
        </p:spPr>
      </p:sp>
      <p:sp>
        <p:nvSpPr>
          <p:cNvPr id="28" name="TextBox 28"/>
          <p:cNvSpPr txBox="1"/>
          <p:nvPr/>
        </p:nvSpPr>
        <p:spPr>
          <a:xfrm>
            <a:off x="5011522" y="152819"/>
            <a:ext cx="7786450" cy="508127"/>
          </a:xfrm>
          <a:prstGeom prst="rect">
            <a:avLst/>
          </a:prstGeom>
        </p:spPr>
        <p:txBody>
          <a:bodyPr lIns="0" tIns="0" rIns="0" bIns="0" rtlCol="0" anchor="t">
            <a:spAutoFit/>
          </a:bodyPr>
          <a:lstStyle/>
          <a:p>
            <a:pPr algn="ctr">
              <a:lnSpc>
                <a:spcPts val="3843"/>
              </a:lnSpc>
              <a:spcBef>
                <a:spcPct val="0"/>
              </a:spcBef>
            </a:pPr>
            <a:r>
              <a:rPr lang="en-US" sz="3099" b="1">
                <a:solidFill>
                  <a:srgbClr val="000000"/>
                </a:solidFill>
                <a:latin typeface="Agenda Bold"/>
                <a:ea typeface="Agenda Bold"/>
                <a:cs typeface="Agenda Bold"/>
                <a:sym typeface="Agenda Bold"/>
              </a:rPr>
              <a:t>PROMOTING SUPPLY CHAIN SUSTAINABILITY</a:t>
            </a:r>
          </a:p>
        </p:txBody>
      </p:sp>
      <p:sp>
        <p:nvSpPr>
          <p:cNvPr id="29" name="TextBox 29"/>
          <p:cNvSpPr txBox="1"/>
          <p:nvPr/>
        </p:nvSpPr>
        <p:spPr>
          <a:xfrm>
            <a:off x="196226" y="844048"/>
            <a:ext cx="5524808" cy="506730"/>
          </a:xfrm>
          <a:prstGeom prst="rect">
            <a:avLst/>
          </a:prstGeom>
        </p:spPr>
        <p:txBody>
          <a:bodyPr lIns="0" tIns="0" rIns="0" bIns="0" rtlCol="0" anchor="t">
            <a:spAutoFit/>
          </a:bodyPr>
          <a:lstStyle/>
          <a:p>
            <a:pPr algn="ctr">
              <a:lnSpc>
                <a:spcPts val="3719"/>
              </a:lnSpc>
              <a:spcBef>
                <a:spcPct val="0"/>
              </a:spcBef>
            </a:pPr>
            <a:r>
              <a:rPr lang="en-US" sz="2999" b="1">
                <a:solidFill>
                  <a:srgbClr val="000000"/>
                </a:solidFill>
                <a:latin typeface="Agenda Bold"/>
                <a:ea typeface="Agenda Bold"/>
                <a:cs typeface="Agenda Bold"/>
                <a:sym typeface="Agenda Bold"/>
              </a:rPr>
              <a:t>Engaging our Value Chain Partners</a:t>
            </a:r>
          </a:p>
        </p:txBody>
      </p:sp>
      <p:sp>
        <p:nvSpPr>
          <p:cNvPr id="30" name="TextBox 30"/>
          <p:cNvSpPr txBox="1"/>
          <p:nvPr/>
        </p:nvSpPr>
        <p:spPr>
          <a:xfrm>
            <a:off x="247609" y="2682119"/>
            <a:ext cx="1060515" cy="450316"/>
          </a:xfrm>
          <a:prstGeom prst="rect">
            <a:avLst/>
          </a:prstGeom>
        </p:spPr>
        <p:txBody>
          <a:bodyPr wrap="square" lIns="0" tIns="0" rIns="0" bIns="0" rtlCol="0" anchor="t">
            <a:spAutoFit/>
          </a:bodyPr>
          <a:lstStyle/>
          <a:p>
            <a:pPr algn="ctr">
              <a:lnSpc>
                <a:spcPts val="3719"/>
              </a:lnSpc>
              <a:spcBef>
                <a:spcPct val="0"/>
              </a:spcBef>
            </a:pPr>
            <a:r>
              <a:rPr lang="en-US" sz="2999" b="1" dirty="0">
                <a:solidFill>
                  <a:srgbClr val="000000"/>
                </a:solidFill>
                <a:latin typeface="Agenda Bold"/>
                <a:ea typeface="Agenda Bold"/>
                <a:cs typeface="Agenda Bold"/>
                <a:sym typeface="Agenda Bold"/>
              </a:rPr>
              <a:t>Policy</a:t>
            </a:r>
          </a:p>
        </p:txBody>
      </p:sp>
      <p:sp>
        <p:nvSpPr>
          <p:cNvPr id="31" name="TextBox 31"/>
          <p:cNvSpPr txBox="1"/>
          <p:nvPr/>
        </p:nvSpPr>
        <p:spPr>
          <a:xfrm>
            <a:off x="266660" y="1399419"/>
            <a:ext cx="17792779" cy="1275715"/>
          </a:xfrm>
          <a:prstGeom prst="rect">
            <a:avLst/>
          </a:prstGeom>
        </p:spPr>
        <p:txBody>
          <a:bodyPr lIns="0" tIns="0" rIns="0" bIns="0" rtlCol="0" anchor="t">
            <a:spAutoFit/>
          </a:bodyPr>
          <a:lstStyle/>
          <a:p>
            <a:pPr algn="l">
              <a:lnSpc>
                <a:spcPts val="2479"/>
              </a:lnSpc>
              <a:spcBef>
                <a:spcPct val="0"/>
              </a:spcBef>
            </a:pPr>
            <a:r>
              <a:rPr lang="en-US" sz="1999">
                <a:solidFill>
                  <a:srgbClr val="000000"/>
                </a:solidFill>
                <a:latin typeface="Agenda Medium"/>
                <a:ea typeface="Agenda Medium"/>
                <a:cs typeface="Agenda Medium"/>
                <a:sym typeface="Agenda Medium"/>
              </a:rPr>
              <a:t>As part of Everest's ambition to be a responsible steward of the environment in which it operates, one key strategy of the company is to engage with suppliers on environmental issues. Doing this fosters collaboration and transparency throughout the supply chain, allowing for the identification and implementation of sustainable practices. By working together, Everest can reduce environmental impact, mitigate risks not only of its own operations but those of its value chain as well.</a:t>
            </a:r>
          </a:p>
          <a:p>
            <a:pPr algn="l">
              <a:lnSpc>
                <a:spcPts val="2479"/>
              </a:lnSpc>
              <a:spcBef>
                <a:spcPct val="0"/>
              </a:spcBef>
            </a:pPr>
            <a:endParaRPr lang="en-US" sz="1999">
              <a:solidFill>
                <a:srgbClr val="000000"/>
              </a:solidFill>
              <a:latin typeface="Agenda Medium"/>
              <a:ea typeface="Agenda Medium"/>
              <a:cs typeface="Agenda Medium"/>
              <a:sym typeface="Agenda Medium"/>
            </a:endParaRPr>
          </a:p>
        </p:txBody>
      </p:sp>
      <p:sp>
        <p:nvSpPr>
          <p:cNvPr id="32" name="Freeform 32"/>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7"/>
            <a:stretch>
              <a:fillRect/>
            </a:stretch>
          </a:blipFill>
        </p:spPr>
      </p:sp>
      <p:sp>
        <p:nvSpPr>
          <p:cNvPr id="33" name="Freeform 33"/>
          <p:cNvSpPr/>
          <p:nvPr/>
        </p:nvSpPr>
        <p:spPr>
          <a:xfrm>
            <a:off x="5338676" y="3356674"/>
            <a:ext cx="561749" cy="234251"/>
          </a:xfrm>
          <a:custGeom>
            <a:avLst/>
            <a:gdLst/>
            <a:ahLst/>
            <a:cxnLst/>
            <a:rect l="l" t="t" r="r" b="b"/>
            <a:pathLst>
              <a:path w="561749" h="234251">
                <a:moveTo>
                  <a:pt x="0" y="0"/>
                </a:moveTo>
                <a:lnTo>
                  <a:pt x="561749" y="0"/>
                </a:lnTo>
                <a:lnTo>
                  <a:pt x="561749" y="234251"/>
                </a:lnTo>
                <a:lnTo>
                  <a:pt x="0" y="234251"/>
                </a:lnTo>
                <a:lnTo>
                  <a:pt x="0" y="0"/>
                </a:lnTo>
                <a:close/>
              </a:path>
            </a:pathLst>
          </a:custGeom>
          <a:blipFill>
            <a:blip r:embed="rId4"/>
            <a:stretch>
              <a:fillRect/>
            </a:stretch>
          </a:blipFill>
        </p:spPr>
      </p:sp>
      <p:sp>
        <p:nvSpPr>
          <p:cNvPr id="34" name="Freeform 34"/>
          <p:cNvSpPr/>
          <p:nvPr/>
        </p:nvSpPr>
        <p:spPr>
          <a:xfrm>
            <a:off x="17283937" y="3304226"/>
            <a:ext cx="561749" cy="234251"/>
          </a:xfrm>
          <a:custGeom>
            <a:avLst/>
            <a:gdLst/>
            <a:ahLst/>
            <a:cxnLst/>
            <a:rect l="l" t="t" r="r" b="b"/>
            <a:pathLst>
              <a:path w="561749" h="234251">
                <a:moveTo>
                  <a:pt x="0" y="0"/>
                </a:moveTo>
                <a:lnTo>
                  <a:pt x="561749" y="0"/>
                </a:lnTo>
                <a:lnTo>
                  <a:pt x="561749" y="234251"/>
                </a:lnTo>
                <a:lnTo>
                  <a:pt x="0" y="234251"/>
                </a:lnTo>
                <a:lnTo>
                  <a:pt x="0" y="0"/>
                </a:lnTo>
                <a:close/>
              </a:path>
            </a:pathLst>
          </a:custGeom>
          <a:blipFill>
            <a:blip r:embed="rId4"/>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1776205" y="2640228"/>
            <a:ext cx="2281764" cy="597407"/>
          </a:xfrm>
          <a:custGeom>
            <a:avLst/>
            <a:gdLst/>
            <a:ahLst/>
            <a:cxnLst/>
            <a:rect l="l" t="t" r="r" b="b"/>
            <a:pathLst>
              <a:path w="2281764" h="597407">
                <a:moveTo>
                  <a:pt x="0" y="0"/>
                </a:moveTo>
                <a:lnTo>
                  <a:pt x="2281764" y="0"/>
                </a:lnTo>
                <a:lnTo>
                  <a:pt x="2281764" y="597407"/>
                </a:lnTo>
                <a:lnTo>
                  <a:pt x="0" y="597407"/>
                </a:lnTo>
                <a:lnTo>
                  <a:pt x="0" y="0"/>
                </a:lnTo>
                <a:close/>
              </a:path>
            </a:pathLst>
          </a:custGeom>
          <a:blipFill>
            <a:blip r:embed="rId2"/>
            <a:stretch>
              <a:fillRect/>
            </a:stretch>
          </a:blipFill>
        </p:spPr>
      </p:sp>
      <p:sp>
        <p:nvSpPr>
          <p:cNvPr id="3" name="Freeform 3"/>
          <p:cNvSpPr/>
          <p:nvPr/>
        </p:nvSpPr>
        <p:spPr>
          <a:xfrm>
            <a:off x="13835973" y="2640228"/>
            <a:ext cx="2956287" cy="774010"/>
          </a:xfrm>
          <a:custGeom>
            <a:avLst/>
            <a:gdLst/>
            <a:ahLst/>
            <a:cxnLst/>
            <a:rect l="l" t="t" r="r" b="b"/>
            <a:pathLst>
              <a:path w="2956287" h="774010">
                <a:moveTo>
                  <a:pt x="0" y="0"/>
                </a:moveTo>
                <a:lnTo>
                  <a:pt x="2956287" y="0"/>
                </a:lnTo>
                <a:lnTo>
                  <a:pt x="2956287" y="774010"/>
                </a:lnTo>
                <a:lnTo>
                  <a:pt x="0" y="77401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7517462" y="2640228"/>
            <a:ext cx="2922212" cy="765088"/>
          </a:xfrm>
          <a:custGeom>
            <a:avLst/>
            <a:gdLst/>
            <a:ahLst/>
            <a:cxnLst/>
            <a:rect l="l" t="t" r="r" b="b"/>
            <a:pathLst>
              <a:path w="2922212" h="765088">
                <a:moveTo>
                  <a:pt x="0" y="0"/>
                </a:moveTo>
                <a:lnTo>
                  <a:pt x="2922212" y="0"/>
                </a:lnTo>
                <a:lnTo>
                  <a:pt x="2922212" y="765088"/>
                </a:lnTo>
                <a:lnTo>
                  <a:pt x="0" y="7650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Freeform 5"/>
          <p:cNvSpPr/>
          <p:nvPr/>
        </p:nvSpPr>
        <p:spPr>
          <a:xfrm>
            <a:off x="7213527" y="7811509"/>
            <a:ext cx="3530080" cy="924239"/>
          </a:xfrm>
          <a:custGeom>
            <a:avLst/>
            <a:gdLst/>
            <a:ahLst/>
            <a:cxnLst/>
            <a:rect l="l" t="t" r="r" b="b"/>
            <a:pathLst>
              <a:path w="3530080" h="924239">
                <a:moveTo>
                  <a:pt x="0" y="0"/>
                </a:moveTo>
                <a:lnTo>
                  <a:pt x="3530081" y="0"/>
                </a:lnTo>
                <a:lnTo>
                  <a:pt x="3530081" y="924239"/>
                </a:lnTo>
                <a:lnTo>
                  <a:pt x="0" y="92423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6" name="Freeform 6"/>
          <p:cNvSpPr/>
          <p:nvPr/>
        </p:nvSpPr>
        <p:spPr>
          <a:xfrm>
            <a:off x="14261541" y="7930331"/>
            <a:ext cx="2352494" cy="615926"/>
          </a:xfrm>
          <a:custGeom>
            <a:avLst/>
            <a:gdLst/>
            <a:ahLst/>
            <a:cxnLst/>
            <a:rect l="l" t="t" r="r" b="b"/>
            <a:pathLst>
              <a:path w="2352494" h="615926">
                <a:moveTo>
                  <a:pt x="0" y="0"/>
                </a:moveTo>
                <a:lnTo>
                  <a:pt x="2352493" y="0"/>
                </a:lnTo>
                <a:lnTo>
                  <a:pt x="2352493" y="615925"/>
                </a:lnTo>
                <a:lnTo>
                  <a:pt x="0" y="615925"/>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7369728" y="8073206"/>
            <a:ext cx="3236728" cy="1200023"/>
          </a:xfrm>
          <a:prstGeom prst="rect">
            <a:avLst/>
          </a:prstGeom>
        </p:spPr>
        <p:txBody>
          <a:bodyPr lIns="0" tIns="0" rIns="0" bIns="0" rtlCol="0" anchor="t">
            <a:spAutoFit/>
          </a:bodyPr>
          <a:lstStyle/>
          <a:p>
            <a:pPr algn="ctr">
              <a:lnSpc>
                <a:spcPts val="2356"/>
              </a:lnSpc>
              <a:spcBef>
                <a:spcPct val="0"/>
              </a:spcBef>
            </a:pPr>
            <a:r>
              <a:rPr lang="en-US" sz="1900" b="1" u="sng">
                <a:solidFill>
                  <a:srgbClr val="000000"/>
                </a:solidFill>
                <a:latin typeface="Agenda Bold"/>
                <a:ea typeface="Agenda Bold"/>
                <a:cs typeface="Agenda Bold"/>
                <a:sym typeface="Agenda Bold"/>
                <a:hlinkClick r:id="rId4" action="ppaction://hlinksldjump"/>
              </a:rPr>
              <a:t>DISCLOSURES &amp; STANDARDS</a:t>
            </a:r>
          </a:p>
          <a:p>
            <a:pPr algn="ctr">
              <a:lnSpc>
                <a:spcPts val="2356"/>
              </a:lnSpc>
              <a:spcBef>
                <a:spcPct val="0"/>
              </a:spcBef>
            </a:pPr>
            <a:endParaRPr lang="en-US" sz="1900" b="1" u="sng">
              <a:solidFill>
                <a:srgbClr val="000000"/>
              </a:solidFill>
              <a:latin typeface="Agenda Bold"/>
              <a:ea typeface="Agenda Bold"/>
              <a:cs typeface="Agenda Bold"/>
              <a:sym typeface="Agenda Bold"/>
              <a:hlinkClick r:id="rId4" action="ppaction://hlinksldjump"/>
            </a:endParaRPr>
          </a:p>
          <a:p>
            <a:pPr algn="ctr">
              <a:lnSpc>
                <a:spcPts val="2356"/>
              </a:lnSpc>
              <a:spcBef>
                <a:spcPct val="0"/>
              </a:spcBef>
            </a:pPr>
            <a:endParaRPr lang="en-US" sz="1900" b="1" u="sng">
              <a:solidFill>
                <a:srgbClr val="000000"/>
              </a:solidFill>
              <a:latin typeface="Agenda Bold"/>
              <a:ea typeface="Agenda Bold"/>
              <a:cs typeface="Agenda Bold"/>
              <a:sym typeface="Agenda Bold"/>
              <a:hlinkClick r:id="rId4" action="ppaction://hlinksldjump"/>
            </a:endParaRPr>
          </a:p>
          <a:p>
            <a:pPr algn="ctr">
              <a:lnSpc>
                <a:spcPts val="2356"/>
              </a:lnSpc>
              <a:spcBef>
                <a:spcPct val="0"/>
              </a:spcBef>
            </a:pPr>
            <a:endParaRPr lang="en-US" sz="1900" b="1" u="sng">
              <a:solidFill>
                <a:srgbClr val="000000"/>
              </a:solidFill>
              <a:latin typeface="Agenda Bold"/>
              <a:ea typeface="Agenda Bold"/>
              <a:cs typeface="Agenda Bold"/>
              <a:sym typeface="Agenda Bold"/>
              <a:hlinkClick r:id="rId4" action="ppaction://hlinksldjump"/>
            </a:endParaRPr>
          </a:p>
        </p:txBody>
      </p:sp>
      <p:sp>
        <p:nvSpPr>
          <p:cNvPr id="8" name="Freeform 8"/>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5"/>
            <a:stretch>
              <a:fillRect/>
            </a:stretch>
          </a:blipFill>
        </p:spPr>
      </p:sp>
      <p:sp>
        <p:nvSpPr>
          <p:cNvPr id="9" name="Freeform 9"/>
          <p:cNvSpPr/>
          <p:nvPr/>
        </p:nvSpPr>
        <p:spPr>
          <a:xfrm rot="-214047">
            <a:off x="-10080733" y="2186456"/>
            <a:ext cx="21526971" cy="10736577"/>
          </a:xfrm>
          <a:custGeom>
            <a:avLst/>
            <a:gdLst/>
            <a:ahLst/>
            <a:cxnLst/>
            <a:rect l="l" t="t" r="r" b="b"/>
            <a:pathLst>
              <a:path w="21526971" h="10736577">
                <a:moveTo>
                  <a:pt x="0" y="0"/>
                </a:moveTo>
                <a:lnTo>
                  <a:pt x="21526971" y="0"/>
                </a:lnTo>
                <a:lnTo>
                  <a:pt x="21526971" y="10736576"/>
                </a:lnTo>
                <a:lnTo>
                  <a:pt x="0" y="10736576"/>
                </a:lnTo>
                <a:lnTo>
                  <a:pt x="0" y="0"/>
                </a:lnTo>
                <a:close/>
              </a:path>
            </a:pathLst>
          </a:custGeom>
          <a:blipFill>
            <a:blip>
              <a:alphaModFix amt="20999"/>
              <a:extLst>
                <a:ext uri="{96DAC541-7B7A-43D3-8B79-37D633B846F1}">
                  <asvg:svgBlip xmlns:asvg="http://schemas.microsoft.com/office/drawing/2016/SVG/main" r:embed="rId6"/>
                </a:ext>
              </a:extLst>
            </a:blip>
            <a:stretch>
              <a:fillRect/>
            </a:stretch>
          </a:blipFill>
        </p:spPr>
      </p:sp>
      <p:sp>
        <p:nvSpPr>
          <p:cNvPr id="10" name="Freeform 10"/>
          <p:cNvSpPr/>
          <p:nvPr/>
        </p:nvSpPr>
        <p:spPr>
          <a:xfrm>
            <a:off x="1279690" y="7727890"/>
            <a:ext cx="3125703" cy="818366"/>
          </a:xfrm>
          <a:custGeom>
            <a:avLst/>
            <a:gdLst/>
            <a:ahLst/>
            <a:cxnLst/>
            <a:rect l="l" t="t" r="r" b="b"/>
            <a:pathLst>
              <a:path w="3125703" h="818366">
                <a:moveTo>
                  <a:pt x="0" y="0"/>
                </a:moveTo>
                <a:lnTo>
                  <a:pt x="3125703" y="0"/>
                </a:lnTo>
                <a:lnTo>
                  <a:pt x="3125703" y="818366"/>
                </a:lnTo>
                <a:lnTo>
                  <a:pt x="0" y="81836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1" name="Freeform 11"/>
          <p:cNvSpPr/>
          <p:nvPr/>
        </p:nvSpPr>
        <p:spPr>
          <a:xfrm rot="2268182">
            <a:off x="-4742898" y="8415660"/>
            <a:ext cx="22574534" cy="11259049"/>
          </a:xfrm>
          <a:custGeom>
            <a:avLst/>
            <a:gdLst/>
            <a:ahLst/>
            <a:cxnLst/>
            <a:rect l="l" t="t" r="r" b="b"/>
            <a:pathLst>
              <a:path w="22574534" h="11259049">
                <a:moveTo>
                  <a:pt x="0" y="0"/>
                </a:moveTo>
                <a:lnTo>
                  <a:pt x="22574534" y="0"/>
                </a:lnTo>
                <a:lnTo>
                  <a:pt x="22574534" y="11259049"/>
                </a:lnTo>
                <a:lnTo>
                  <a:pt x="0" y="11259049"/>
                </a:lnTo>
                <a:lnTo>
                  <a:pt x="0" y="0"/>
                </a:lnTo>
                <a:close/>
              </a:path>
            </a:pathLst>
          </a:custGeom>
          <a:blipFill>
            <a:blip>
              <a:alphaModFix amt="31000"/>
              <a:extLst>
                <a:ext uri="{96DAC541-7B7A-43D3-8B79-37D633B846F1}">
                  <asvg:svgBlip xmlns:asvg="http://schemas.microsoft.com/office/drawing/2016/SVG/main" r:embed="rId7"/>
                </a:ext>
              </a:extLst>
            </a:blip>
            <a:stretch>
              <a:fillRect/>
            </a:stretch>
          </a:blipFill>
        </p:spPr>
      </p:sp>
      <p:grpSp>
        <p:nvGrpSpPr>
          <p:cNvPr id="12" name="Group 12"/>
          <p:cNvGrpSpPr/>
          <p:nvPr/>
        </p:nvGrpSpPr>
        <p:grpSpPr>
          <a:xfrm rot="2880599">
            <a:off x="1976428" y="387798"/>
            <a:ext cx="1881318" cy="1881318"/>
            <a:chOff x="0" y="0"/>
            <a:chExt cx="812800" cy="812800"/>
          </a:xfrm>
        </p:grpSpPr>
        <p:sp>
          <p:nvSpPr>
            <p:cNvPr id="13" name="Freeform 13"/>
            <p:cNvSpPr/>
            <p:nvPr/>
          </p:nvSpPr>
          <p:spPr>
            <a:xfrm rot="-2874647">
              <a:off x="-128563" y="-128563"/>
              <a:ext cx="1069926" cy="1069926"/>
            </a:xfrm>
            <a:custGeom>
              <a:avLst/>
              <a:gdLst/>
              <a:ahLst/>
              <a:cxnLst/>
              <a:rect l="l" t="t" r="r" b="b"/>
              <a:pathLst>
                <a:path w="1069926" h="1069926">
                  <a:moveTo>
                    <a:pt x="627590" y="31207"/>
                  </a:moveTo>
                  <a:lnTo>
                    <a:pt x="1045516" y="493910"/>
                  </a:lnTo>
                  <a:cubicBezTo>
                    <a:pt x="1062342" y="512538"/>
                    <a:pt x="1071078" y="537088"/>
                    <a:pt x="1069804" y="562158"/>
                  </a:cubicBezTo>
                  <a:cubicBezTo>
                    <a:pt x="1068529" y="587228"/>
                    <a:pt x="1057347" y="610765"/>
                    <a:pt x="1038719" y="627590"/>
                  </a:cubicBezTo>
                  <a:lnTo>
                    <a:pt x="576016" y="1045516"/>
                  </a:lnTo>
                  <a:cubicBezTo>
                    <a:pt x="557388" y="1062342"/>
                    <a:pt x="532838" y="1071078"/>
                    <a:pt x="507768" y="1069804"/>
                  </a:cubicBezTo>
                  <a:cubicBezTo>
                    <a:pt x="482698" y="1068529"/>
                    <a:pt x="459161" y="1057347"/>
                    <a:pt x="442336" y="1038719"/>
                  </a:cubicBezTo>
                  <a:lnTo>
                    <a:pt x="24410" y="576016"/>
                  </a:lnTo>
                  <a:cubicBezTo>
                    <a:pt x="7584" y="557388"/>
                    <a:pt x="-1152" y="532838"/>
                    <a:pt x="122" y="507768"/>
                  </a:cubicBezTo>
                  <a:cubicBezTo>
                    <a:pt x="1397" y="482698"/>
                    <a:pt x="12579" y="459161"/>
                    <a:pt x="31207" y="442336"/>
                  </a:cubicBezTo>
                  <a:lnTo>
                    <a:pt x="493910" y="24410"/>
                  </a:lnTo>
                  <a:cubicBezTo>
                    <a:pt x="512538" y="7584"/>
                    <a:pt x="537088" y="-1152"/>
                    <a:pt x="562158" y="122"/>
                  </a:cubicBezTo>
                  <a:cubicBezTo>
                    <a:pt x="587228" y="1397"/>
                    <a:pt x="610765" y="12579"/>
                    <a:pt x="627590" y="31207"/>
                  </a:cubicBezTo>
                  <a:close/>
                </a:path>
              </a:pathLst>
            </a:custGeom>
            <a:blipFill>
              <a:blip r:embed="rId8"/>
              <a:stretch>
                <a:fillRect l="-26739" t="-3717" r="-26739" b="-3717"/>
              </a:stretch>
            </a:blipFill>
          </p:spPr>
        </p:sp>
      </p:grpSp>
      <p:grpSp>
        <p:nvGrpSpPr>
          <p:cNvPr id="14" name="Group 14"/>
          <p:cNvGrpSpPr/>
          <p:nvPr/>
        </p:nvGrpSpPr>
        <p:grpSpPr>
          <a:xfrm rot="2880599">
            <a:off x="14344918" y="387798"/>
            <a:ext cx="1881318" cy="1881318"/>
            <a:chOff x="0" y="0"/>
            <a:chExt cx="812800" cy="812800"/>
          </a:xfrm>
        </p:grpSpPr>
        <p:sp>
          <p:nvSpPr>
            <p:cNvPr id="15" name="Freeform 15"/>
            <p:cNvSpPr/>
            <p:nvPr/>
          </p:nvSpPr>
          <p:spPr>
            <a:xfrm rot="-2700000">
              <a:off x="-129132" y="-129132"/>
              <a:ext cx="1071063" cy="1071063"/>
            </a:xfrm>
            <a:custGeom>
              <a:avLst/>
              <a:gdLst/>
              <a:ahLst/>
              <a:cxnLst/>
              <a:rect l="l" t="t" r="r" b="b"/>
              <a:pathLst>
                <a:path w="1071063" h="1071063">
                  <a:moveTo>
                    <a:pt x="602459" y="27722"/>
                  </a:moveTo>
                  <a:lnTo>
                    <a:pt x="1043342" y="468605"/>
                  </a:lnTo>
                  <a:cubicBezTo>
                    <a:pt x="1061092" y="486355"/>
                    <a:pt x="1071064" y="510430"/>
                    <a:pt x="1071064" y="535532"/>
                  </a:cubicBezTo>
                  <a:cubicBezTo>
                    <a:pt x="1071064" y="560634"/>
                    <a:pt x="1061092" y="584709"/>
                    <a:pt x="1043342" y="602459"/>
                  </a:cubicBezTo>
                  <a:lnTo>
                    <a:pt x="602459" y="1043342"/>
                  </a:lnTo>
                  <a:cubicBezTo>
                    <a:pt x="584709" y="1061092"/>
                    <a:pt x="560634" y="1071064"/>
                    <a:pt x="535532" y="1071064"/>
                  </a:cubicBezTo>
                  <a:cubicBezTo>
                    <a:pt x="510430" y="1071064"/>
                    <a:pt x="486355" y="1061092"/>
                    <a:pt x="468605" y="1043342"/>
                  </a:cubicBezTo>
                  <a:lnTo>
                    <a:pt x="27722" y="602459"/>
                  </a:lnTo>
                  <a:cubicBezTo>
                    <a:pt x="9972" y="584709"/>
                    <a:pt x="0" y="560634"/>
                    <a:pt x="0" y="535532"/>
                  </a:cubicBezTo>
                  <a:cubicBezTo>
                    <a:pt x="0" y="510430"/>
                    <a:pt x="9972" y="486355"/>
                    <a:pt x="27722" y="468605"/>
                  </a:cubicBezTo>
                  <a:lnTo>
                    <a:pt x="468605" y="27722"/>
                  </a:lnTo>
                  <a:cubicBezTo>
                    <a:pt x="486355" y="9972"/>
                    <a:pt x="510430" y="0"/>
                    <a:pt x="535532" y="0"/>
                  </a:cubicBezTo>
                  <a:cubicBezTo>
                    <a:pt x="560634" y="0"/>
                    <a:pt x="584709" y="9972"/>
                    <a:pt x="602459" y="27722"/>
                  </a:cubicBezTo>
                  <a:close/>
                </a:path>
              </a:pathLst>
            </a:custGeom>
            <a:blipFill>
              <a:blip r:embed="rId9"/>
              <a:stretch>
                <a:fillRect l="-54726" t="-3660" r="-48645" b="-3660"/>
              </a:stretch>
            </a:blipFill>
          </p:spPr>
        </p:sp>
      </p:grpSp>
      <p:grpSp>
        <p:nvGrpSpPr>
          <p:cNvPr id="16" name="Group 16"/>
          <p:cNvGrpSpPr/>
          <p:nvPr/>
        </p:nvGrpSpPr>
        <p:grpSpPr>
          <a:xfrm rot="2880599">
            <a:off x="8037909" y="409535"/>
            <a:ext cx="1881318" cy="1881318"/>
            <a:chOff x="0" y="0"/>
            <a:chExt cx="812800" cy="812800"/>
          </a:xfrm>
        </p:grpSpPr>
        <p:sp>
          <p:nvSpPr>
            <p:cNvPr id="17" name="Freeform 17"/>
            <p:cNvSpPr/>
            <p:nvPr/>
          </p:nvSpPr>
          <p:spPr>
            <a:xfrm rot="-2781950">
              <a:off x="-129006" y="-129006"/>
              <a:ext cx="1070813" cy="1070813"/>
            </a:xfrm>
            <a:custGeom>
              <a:avLst/>
              <a:gdLst/>
              <a:ahLst/>
              <a:cxnLst/>
              <a:rect l="l" t="t" r="r" b="b"/>
              <a:pathLst>
                <a:path w="1070813" h="1070813">
                  <a:moveTo>
                    <a:pt x="614418" y="29336"/>
                  </a:moveTo>
                  <a:lnTo>
                    <a:pt x="1044667" y="480602"/>
                  </a:lnTo>
                  <a:cubicBezTo>
                    <a:pt x="1061989" y="498771"/>
                    <a:pt x="1071384" y="523076"/>
                    <a:pt x="1070785" y="548171"/>
                  </a:cubicBezTo>
                  <a:cubicBezTo>
                    <a:pt x="1070187" y="573266"/>
                    <a:pt x="1059644" y="597096"/>
                    <a:pt x="1041476" y="614418"/>
                  </a:cubicBezTo>
                  <a:lnTo>
                    <a:pt x="590210" y="1044667"/>
                  </a:lnTo>
                  <a:cubicBezTo>
                    <a:pt x="572041" y="1061989"/>
                    <a:pt x="547736" y="1071384"/>
                    <a:pt x="522641" y="1070785"/>
                  </a:cubicBezTo>
                  <a:cubicBezTo>
                    <a:pt x="497546" y="1070187"/>
                    <a:pt x="473716" y="1059644"/>
                    <a:pt x="456394" y="1041476"/>
                  </a:cubicBezTo>
                  <a:lnTo>
                    <a:pt x="26145" y="590209"/>
                  </a:lnTo>
                  <a:cubicBezTo>
                    <a:pt x="8823" y="572041"/>
                    <a:pt x="-572" y="547736"/>
                    <a:pt x="27" y="522641"/>
                  </a:cubicBezTo>
                  <a:cubicBezTo>
                    <a:pt x="625" y="497546"/>
                    <a:pt x="11168" y="473716"/>
                    <a:pt x="29336" y="456394"/>
                  </a:cubicBezTo>
                  <a:lnTo>
                    <a:pt x="480603" y="26145"/>
                  </a:lnTo>
                  <a:cubicBezTo>
                    <a:pt x="498771" y="8823"/>
                    <a:pt x="523076" y="-572"/>
                    <a:pt x="548171" y="27"/>
                  </a:cubicBezTo>
                  <a:cubicBezTo>
                    <a:pt x="573266" y="625"/>
                    <a:pt x="597096" y="11168"/>
                    <a:pt x="614418" y="29336"/>
                  </a:cubicBezTo>
                  <a:close/>
                </a:path>
              </a:pathLst>
            </a:custGeom>
            <a:blipFill>
              <a:blip r:embed="rId10"/>
              <a:stretch>
                <a:fillRect l="-26653" t="-3657" r="-26653" b="-3657"/>
              </a:stretch>
            </a:blipFill>
          </p:spPr>
        </p:sp>
      </p:grpSp>
      <p:grpSp>
        <p:nvGrpSpPr>
          <p:cNvPr id="18" name="Group 18"/>
          <p:cNvGrpSpPr/>
          <p:nvPr/>
        </p:nvGrpSpPr>
        <p:grpSpPr>
          <a:xfrm rot="2880599">
            <a:off x="14470842" y="5699314"/>
            <a:ext cx="1881318" cy="1881318"/>
            <a:chOff x="0" y="0"/>
            <a:chExt cx="812800" cy="812800"/>
          </a:xfrm>
        </p:grpSpPr>
        <p:sp>
          <p:nvSpPr>
            <p:cNvPr id="19" name="Freeform 19"/>
            <p:cNvSpPr/>
            <p:nvPr/>
          </p:nvSpPr>
          <p:spPr>
            <a:xfrm rot="-2961314">
              <a:off x="-127859" y="-127859"/>
              <a:ext cx="1068518" cy="1068518"/>
            </a:xfrm>
            <a:custGeom>
              <a:avLst/>
              <a:gdLst/>
              <a:ahLst/>
              <a:cxnLst/>
              <a:rect l="l" t="t" r="r" b="b"/>
              <a:pathLst>
                <a:path w="1068518" h="1068518">
                  <a:moveTo>
                    <a:pt x="639556" y="32998"/>
                  </a:moveTo>
                  <a:lnTo>
                    <a:pt x="1045685" y="506089"/>
                  </a:lnTo>
                  <a:cubicBezTo>
                    <a:pt x="1062036" y="525135"/>
                    <a:pt x="1070151" y="549897"/>
                    <a:pt x="1068244" y="574927"/>
                  </a:cubicBezTo>
                  <a:cubicBezTo>
                    <a:pt x="1066338" y="599957"/>
                    <a:pt x="1054567" y="623205"/>
                    <a:pt x="1035520" y="639556"/>
                  </a:cubicBezTo>
                  <a:lnTo>
                    <a:pt x="562429" y="1045685"/>
                  </a:lnTo>
                  <a:cubicBezTo>
                    <a:pt x="543383" y="1062036"/>
                    <a:pt x="518621" y="1070151"/>
                    <a:pt x="493591" y="1068244"/>
                  </a:cubicBezTo>
                  <a:cubicBezTo>
                    <a:pt x="468561" y="1066338"/>
                    <a:pt x="445313" y="1054567"/>
                    <a:pt x="428962" y="1035520"/>
                  </a:cubicBezTo>
                  <a:lnTo>
                    <a:pt x="22833" y="562429"/>
                  </a:lnTo>
                  <a:cubicBezTo>
                    <a:pt x="6482" y="543383"/>
                    <a:pt x="-1633" y="518621"/>
                    <a:pt x="274" y="493591"/>
                  </a:cubicBezTo>
                  <a:cubicBezTo>
                    <a:pt x="2180" y="468561"/>
                    <a:pt x="13951" y="445313"/>
                    <a:pt x="32998" y="428962"/>
                  </a:cubicBezTo>
                  <a:lnTo>
                    <a:pt x="506089" y="22833"/>
                  </a:lnTo>
                  <a:cubicBezTo>
                    <a:pt x="525135" y="6482"/>
                    <a:pt x="549897" y="-1633"/>
                    <a:pt x="574927" y="274"/>
                  </a:cubicBezTo>
                  <a:cubicBezTo>
                    <a:pt x="599957" y="2180"/>
                    <a:pt x="623205" y="13951"/>
                    <a:pt x="639556" y="32998"/>
                  </a:cubicBezTo>
                  <a:close/>
                </a:path>
              </a:pathLst>
            </a:custGeom>
            <a:blipFill>
              <a:blip r:embed="rId11"/>
              <a:stretch>
                <a:fillRect l="-27728" t="-3632" r="-27728" b="-3632"/>
              </a:stretch>
            </a:blipFill>
          </p:spPr>
        </p:sp>
      </p:grpSp>
      <p:grpSp>
        <p:nvGrpSpPr>
          <p:cNvPr id="20" name="Group 20"/>
          <p:cNvGrpSpPr/>
          <p:nvPr/>
        </p:nvGrpSpPr>
        <p:grpSpPr>
          <a:xfrm rot="2880599">
            <a:off x="1743688" y="5531298"/>
            <a:ext cx="1881318" cy="1881318"/>
            <a:chOff x="0" y="0"/>
            <a:chExt cx="812800" cy="812800"/>
          </a:xfrm>
        </p:grpSpPr>
        <p:sp>
          <p:nvSpPr>
            <p:cNvPr id="21" name="Freeform 21"/>
            <p:cNvSpPr/>
            <p:nvPr/>
          </p:nvSpPr>
          <p:spPr>
            <a:xfrm rot="-2824209">
              <a:off x="-128844" y="-128844"/>
              <a:ext cx="1070488" cy="1070488"/>
            </a:xfrm>
            <a:custGeom>
              <a:avLst/>
              <a:gdLst/>
              <a:ahLst/>
              <a:cxnLst/>
              <a:rect l="l" t="t" r="r" b="b"/>
              <a:pathLst>
                <a:path w="1070488" h="1070488">
                  <a:moveTo>
                    <a:pt x="620471" y="30183"/>
                  </a:moveTo>
                  <a:lnTo>
                    <a:pt x="1045140" y="486705"/>
                  </a:lnTo>
                  <a:cubicBezTo>
                    <a:pt x="1062237" y="505084"/>
                    <a:pt x="1071333" y="529503"/>
                    <a:pt x="1070426" y="554589"/>
                  </a:cubicBezTo>
                  <a:cubicBezTo>
                    <a:pt x="1069519" y="579675"/>
                    <a:pt x="1058684" y="603373"/>
                    <a:pt x="1040305" y="620471"/>
                  </a:cubicBezTo>
                  <a:lnTo>
                    <a:pt x="583783" y="1045140"/>
                  </a:lnTo>
                  <a:cubicBezTo>
                    <a:pt x="565404" y="1062237"/>
                    <a:pt x="540985" y="1071333"/>
                    <a:pt x="515899" y="1070426"/>
                  </a:cubicBezTo>
                  <a:cubicBezTo>
                    <a:pt x="490813" y="1069519"/>
                    <a:pt x="467115" y="1058684"/>
                    <a:pt x="450017" y="1040305"/>
                  </a:cubicBezTo>
                  <a:lnTo>
                    <a:pt x="25348" y="583783"/>
                  </a:lnTo>
                  <a:cubicBezTo>
                    <a:pt x="8251" y="565404"/>
                    <a:pt x="-845" y="540985"/>
                    <a:pt x="62" y="515899"/>
                  </a:cubicBezTo>
                  <a:cubicBezTo>
                    <a:pt x="969" y="490813"/>
                    <a:pt x="11804" y="467115"/>
                    <a:pt x="30183" y="450017"/>
                  </a:cubicBezTo>
                  <a:lnTo>
                    <a:pt x="486705" y="25348"/>
                  </a:lnTo>
                  <a:cubicBezTo>
                    <a:pt x="505084" y="8251"/>
                    <a:pt x="529503" y="-845"/>
                    <a:pt x="554589" y="62"/>
                  </a:cubicBezTo>
                  <a:cubicBezTo>
                    <a:pt x="579675" y="969"/>
                    <a:pt x="603373" y="11804"/>
                    <a:pt x="620471" y="30183"/>
                  </a:cubicBezTo>
                  <a:close/>
                </a:path>
              </a:pathLst>
            </a:custGeom>
            <a:blipFill>
              <a:blip r:embed="rId12"/>
              <a:stretch>
                <a:fillRect l="-45500" t="-3654" r="-45500" b="-3654"/>
              </a:stretch>
            </a:blipFill>
          </p:spPr>
        </p:sp>
      </p:grpSp>
      <p:grpSp>
        <p:nvGrpSpPr>
          <p:cNvPr id="22" name="Group 22"/>
          <p:cNvGrpSpPr/>
          <p:nvPr/>
        </p:nvGrpSpPr>
        <p:grpSpPr>
          <a:xfrm rot="2880599">
            <a:off x="8037909" y="5542392"/>
            <a:ext cx="1881318" cy="1881318"/>
            <a:chOff x="0" y="0"/>
            <a:chExt cx="812800" cy="812800"/>
          </a:xfrm>
        </p:grpSpPr>
        <p:sp>
          <p:nvSpPr>
            <p:cNvPr id="23" name="Freeform 23"/>
            <p:cNvSpPr/>
            <p:nvPr/>
          </p:nvSpPr>
          <p:spPr>
            <a:xfrm rot="-2411587">
              <a:off x="-127581" y="-127581"/>
              <a:ext cx="1067962" cy="1067962"/>
            </a:xfrm>
            <a:custGeom>
              <a:avLst/>
              <a:gdLst/>
              <a:ahLst/>
              <a:cxnLst/>
              <a:rect l="l" t="t" r="r" b="b"/>
              <a:pathLst>
                <a:path w="1067962" h="1067962">
                  <a:moveTo>
                    <a:pt x="558119" y="22349"/>
                  </a:moveTo>
                  <a:lnTo>
                    <a:pt x="1034396" y="424736"/>
                  </a:lnTo>
                  <a:cubicBezTo>
                    <a:pt x="1053571" y="440937"/>
                    <a:pt x="1065526" y="464091"/>
                    <a:pt x="1067629" y="489105"/>
                  </a:cubicBezTo>
                  <a:cubicBezTo>
                    <a:pt x="1069733" y="514119"/>
                    <a:pt x="1061813" y="538944"/>
                    <a:pt x="1045613" y="558119"/>
                  </a:cubicBezTo>
                  <a:lnTo>
                    <a:pt x="643226" y="1034396"/>
                  </a:lnTo>
                  <a:cubicBezTo>
                    <a:pt x="627025" y="1053571"/>
                    <a:pt x="603871" y="1065526"/>
                    <a:pt x="578857" y="1067629"/>
                  </a:cubicBezTo>
                  <a:cubicBezTo>
                    <a:pt x="553843" y="1069733"/>
                    <a:pt x="529018" y="1061813"/>
                    <a:pt x="509843" y="1045613"/>
                  </a:cubicBezTo>
                  <a:lnTo>
                    <a:pt x="33566" y="643225"/>
                  </a:lnTo>
                  <a:cubicBezTo>
                    <a:pt x="14391" y="627025"/>
                    <a:pt x="2436" y="603871"/>
                    <a:pt x="333" y="578857"/>
                  </a:cubicBezTo>
                  <a:cubicBezTo>
                    <a:pt x="-1771" y="553843"/>
                    <a:pt x="6149" y="529018"/>
                    <a:pt x="22349" y="509843"/>
                  </a:cubicBezTo>
                  <a:lnTo>
                    <a:pt x="424737" y="33566"/>
                  </a:lnTo>
                  <a:cubicBezTo>
                    <a:pt x="440937" y="14391"/>
                    <a:pt x="464091" y="2436"/>
                    <a:pt x="489105" y="333"/>
                  </a:cubicBezTo>
                  <a:cubicBezTo>
                    <a:pt x="514119" y="-1771"/>
                    <a:pt x="538944" y="6149"/>
                    <a:pt x="558119" y="22349"/>
                  </a:cubicBezTo>
                  <a:close/>
                </a:path>
              </a:pathLst>
            </a:custGeom>
            <a:blipFill>
              <a:blip r:embed="rId13"/>
              <a:stretch>
                <a:fillRect l="-49592" t="-3626" r="-3626" b="-3626"/>
              </a:stretch>
            </a:blipFill>
          </p:spPr>
        </p:sp>
      </p:grpSp>
      <p:sp>
        <p:nvSpPr>
          <p:cNvPr id="24" name="TextBox 24"/>
          <p:cNvSpPr txBox="1"/>
          <p:nvPr/>
        </p:nvSpPr>
        <p:spPr>
          <a:xfrm>
            <a:off x="13546811" y="2862582"/>
            <a:ext cx="3729379" cy="1790573"/>
          </a:xfrm>
          <a:prstGeom prst="rect">
            <a:avLst/>
          </a:prstGeom>
        </p:spPr>
        <p:txBody>
          <a:bodyPr lIns="0" tIns="0" rIns="0" bIns="0" rtlCol="0" anchor="t">
            <a:spAutoFit/>
          </a:bodyPr>
          <a:lstStyle/>
          <a:p>
            <a:pPr algn="l">
              <a:lnSpc>
                <a:spcPts val="2356"/>
              </a:lnSpc>
              <a:spcBef>
                <a:spcPct val="0"/>
              </a:spcBef>
            </a:pPr>
            <a:r>
              <a:rPr lang="en-US" sz="1900">
                <a:solidFill>
                  <a:srgbClr val="000000"/>
                </a:solidFill>
                <a:latin typeface="Agenda Medium"/>
                <a:ea typeface="Agenda Medium"/>
                <a:cs typeface="Agenda Medium"/>
                <a:sym typeface="Agenda Medium"/>
              </a:rPr>
              <a:t>         </a:t>
            </a:r>
            <a:r>
              <a:rPr lang="en-US" sz="1900" b="1" u="sng">
                <a:solidFill>
                  <a:srgbClr val="000000"/>
                </a:solidFill>
                <a:latin typeface="Agenda Bold"/>
                <a:ea typeface="Agenda Bold"/>
                <a:cs typeface="Agenda Bold"/>
                <a:sym typeface="Agenda Bold"/>
                <a:hlinkClick r:id="rId14" action="ppaction://hlinksldjump"/>
              </a:rPr>
              <a:t>OUR ESG COMMITMENT</a:t>
            </a:r>
          </a:p>
          <a:p>
            <a:pPr algn="l">
              <a:lnSpc>
                <a:spcPts val="2356"/>
              </a:lnSpc>
              <a:spcBef>
                <a:spcPct val="0"/>
              </a:spcBef>
            </a:pPr>
            <a:endParaRPr lang="en-US" sz="1900" b="1" u="sng">
              <a:solidFill>
                <a:srgbClr val="000000"/>
              </a:solidFill>
              <a:latin typeface="Agenda Bold"/>
              <a:ea typeface="Agenda Bold"/>
              <a:cs typeface="Agenda Bold"/>
              <a:sym typeface="Agenda Bold"/>
              <a:hlinkClick r:id="rId14" action="ppaction://hlinksldjump"/>
            </a:endParaRP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15" action="ppaction://hlinksldjump"/>
              </a:rPr>
              <a:t>Sustainability Blueprint</a:t>
            </a: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16" action="ppaction://hlinksldjump"/>
              </a:rPr>
              <a:t>Environmental Stewardship</a:t>
            </a: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17" action="ppaction://hlinksldjump"/>
              </a:rPr>
              <a:t>Our ESG Command Centre</a:t>
            </a:r>
          </a:p>
          <a:p>
            <a:pPr algn="l">
              <a:lnSpc>
                <a:spcPts val="2356"/>
              </a:lnSpc>
              <a:spcBef>
                <a:spcPct val="0"/>
              </a:spcBef>
            </a:pPr>
            <a:endParaRPr lang="en-US" sz="1900" b="1" u="sng">
              <a:solidFill>
                <a:srgbClr val="000000"/>
              </a:solidFill>
              <a:latin typeface="Agenda Medium"/>
              <a:ea typeface="Agenda Medium"/>
              <a:cs typeface="Agenda Medium"/>
              <a:sym typeface="Agenda Medium"/>
              <a:hlinkClick r:id="rId17" action="ppaction://hlinksldjump"/>
            </a:endParaRPr>
          </a:p>
        </p:txBody>
      </p:sp>
      <p:sp>
        <p:nvSpPr>
          <p:cNvPr id="25" name="TextBox 25"/>
          <p:cNvSpPr txBox="1"/>
          <p:nvPr/>
        </p:nvSpPr>
        <p:spPr>
          <a:xfrm>
            <a:off x="1776205" y="2735802"/>
            <a:ext cx="3508374" cy="2676398"/>
          </a:xfrm>
          <a:prstGeom prst="rect">
            <a:avLst/>
          </a:prstGeom>
        </p:spPr>
        <p:txBody>
          <a:bodyPr lIns="0" tIns="0" rIns="0" bIns="0" rtlCol="0" anchor="t">
            <a:spAutoFit/>
          </a:bodyPr>
          <a:lstStyle/>
          <a:p>
            <a:pPr algn="l">
              <a:lnSpc>
                <a:spcPts val="2356"/>
              </a:lnSpc>
            </a:pPr>
            <a:r>
              <a:rPr lang="en-US" sz="1900">
                <a:solidFill>
                  <a:srgbClr val="000000"/>
                </a:solidFill>
                <a:latin typeface="Agenda Medium"/>
                <a:ea typeface="Agenda Medium"/>
                <a:cs typeface="Agenda Medium"/>
                <a:sym typeface="Agenda Medium"/>
              </a:rPr>
              <a:t> </a:t>
            </a:r>
            <a:r>
              <a:rPr lang="en-US" sz="1900" b="1">
                <a:solidFill>
                  <a:srgbClr val="000000"/>
                </a:solidFill>
                <a:latin typeface="Agenda Bold"/>
                <a:ea typeface="Agenda Bold"/>
                <a:cs typeface="Agenda Bold"/>
                <a:sym typeface="Agenda Bold"/>
              </a:rPr>
              <a:t>     </a:t>
            </a:r>
            <a:r>
              <a:rPr lang="en-US" sz="1900" b="1" u="sng">
                <a:solidFill>
                  <a:srgbClr val="000000"/>
                </a:solidFill>
                <a:latin typeface="Agenda Bold"/>
                <a:ea typeface="Agenda Bold"/>
                <a:cs typeface="Agenda Bold"/>
                <a:sym typeface="Agenda Bold"/>
              </a:rPr>
              <a:t>INTRODUCTION</a:t>
            </a:r>
          </a:p>
          <a:p>
            <a:pPr algn="l">
              <a:lnSpc>
                <a:spcPts val="2356"/>
              </a:lnSpc>
            </a:pPr>
            <a:endParaRPr lang="en-US" sz="1900" b="1" u="sng">
              <a:solidFill>
                <a:srgbClr val="000000"/>
              </a:solidFill>
              <a:latin typeface="Agenda Bold"/>
              <a:ea typeface="Agenda Bold"/>
              <a:cs typeface="Agenda Bold"/>
              <a:sym typeface="Agenda Bold"/>
            </a:endParaRP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18" action="ppaction://hlinksldjump"/>
              </a:rPr>
              <a:t>INTRODUCTION</a:t>
            </a: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19" action="ppaction://hlinksldjump"/>
              </a:rPr>
              <a:t>Message from Our CEO</a:t>
            </a: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20" action="ppaction://hlinksldjump"/>
              </a:rPr>
              <a:t>About Everest Fleet</a:t>
            </a: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21" action="ppaction://hlinksldjump"/>
              </a:rPr>
              <a:t>Everest’s Journey Map</a:t>
            </a: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22" action="ppaction://hlinksldjump"/>
              </a:rPr>
              <a:t>Our Purpose</a:t>
            </a: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23" action="ppaction://hlinksldjump"/>
              </a:rPr>
              <a:t>Our Vision</a:t>
            </a:r>
          </a:p>
          <a:p>
            <a:pPr algn="l">
              <a:lnSpc>
                <a:spcPts val="2356"/>
              </a:lnSpc>
              <a:spcBef>
                <a:spcPct val="0"/>
              </a:spcBef>
            </a:pPr>
            <a:endParaRPr lang="en-US" sz="1900" b="1" u="sng">
              <a:solidFill>
                <a:srgbClr val="000000"/>
              </a:solidFill>
              <a:latin typeface="Agenda Medium"/>
              <a:ea typeface="Agenda Medium"/>
              <a:cs typeface="Agenda Medium"/>
              <a:sym typeface="Agenda Medium"/>
              <a:hlinkClick r:id="rId23" action="ppaction://hlinksldjump"/>
            </a:endParaRPr>
          </a:p>
        </p:txBody>
      </p:sp>
      <p:sp>
        <p:nvSpPr>
          <p:cNvPr id="26" name="TextBox 26"/>
          <p:cNvSpPr txBox="1"/>
          <p:nvPr/>
        </p:nvSpPr>
        <p:spPr>
          <a:xfrm>
            <a:off x="14261541" y="8073206"/>
            <a:ext cx="3106118" cy="1200023"/>
          </a:xfrm>
          <a:prstGeom prst="rect">
            <a:avLst/>
          </a:prstGeom>
        </p:spPr>
        <p:txBody>
          <a:bodyPr lIns="0" tIns="0" rIns="0" bIns="0" rtlCol="0" anchor="t">
            <a:spAutoFit/>
          </a:bodyPr>
          <a:lstStyle/>
          <a:p>
            <a:pPr algn="l">
              <a:lnSpc>
                <a:spcPts val="2356"/>
              </a:lnSpc>
            </a:pPr>
            <a:r>
              <a:rPr lang="en-US" sz="1900" b="1">
                <a:solidFill>
                  <a:srgbClr val="000000"/>
                </a:solidFill>
                <a:latin typeface="Agenda Bold"/>
                <a:ea typeface="Agenda Bold"/>
                <a:cs typeface="Agenda Bold"/>
                <a:sym typeface="Agenda Bold"/>
              </a:rPr>
              <a:t>         </a:t>
            </a:r>
            <a:r>
              <a:rPr lang="en-US" sz="1900" b="1" u="sng">
                <a:solidFill>
                  <a:srgbClr val="000000"/>
                </a:solidFill>
                <a:latin typeface="Agenda Bold"/>
                <a:ea typeface="Agenda Bold"/>
                <a:cs typeface="Agenda Bold"/>
                <a:sym typeface="Agenda Bold"/>
              </a:rPr>
              <a:t>APPENDICES</a:t>
            </a:r>
          </a:p>
          <a:p>
            <a:pPr algn="l">
              <a:lnSpc>
                <a:spcPts val="2356"/>
              </a:lnSpc>
            </a:pPr>
            <a:endParaRPr lang="en-US" sz="1900" b="1" u="sng">
              <a:solidFill>
                <a:srgbClr val="000000"/>
              </a:solidFill>
              <a:latin typeface="Agenda Bold"/>
              <a:ea typeface="Agenda Bold"/>
              <a:cs typeface="Agenda Bold"/>
              <a:sym typeface="Agenda Bold"/>
            </a:endParaRP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24" action="ppaction://hlinksldjump"/>
              </a:rPr>
              <a:t>Contact Us</a:t>
            </a:r>
          </a:p>
          <a:p>
            <a:pPr algn="l">
              <a:lnSpc>
                <a:spcPts val="2356"/>
              </a:lnSpc>
              <a:spcBef>
                <a:spcPct val="0"/>
              </a:spcBef>
            </a:pPr>
            <a:endParaRPr lang="en-US" sz="1900" b="1" u="sng">
              <a:solidFill>
                <a:srgbClr val="000000"/>
              </a:solidFill>
              <a:latin typeface="Agenda Medium"/>
              <a:ea typeface="Agenda Medium"/>
              <a:cs typeface="Agenda Medium"/>
              <a:sym typeface="Agenda Medium"/>
              <a:hlinkClick r:id="rId24" action="ppaction://hlinksldjump"/>
            </a:endParaRPr>
          </a:p>
        </p:txBody>
      </p:sp>
      <p:sp>
        <p:nvSpPr>
          <p:cNvPr id="27" name="TextBox 27"/>
          <p:cNvSpPr txBox="1"/>
          <p:nvPr/>
        </p:nvSpPr>
        <p:spPr>
          <a:xfrm>
            <a:off x="1279690" y="8048752"/>
            <a:ext cx="4771324" cy="2085848"/>
          </a:xfrm>
          <a:prstGeom prst="rect">
            <a:avLst/>
          </a:prstGeom>
        </p:spPr>
        <p:txBody>
          <a:bodyPr lIns="0" tIns="0" rIns="0" bIns="0" rtlCol="0" anchor="t">
            <a:spAutoFit/>
          </a:bodyPr>
          <a:lstStyle/>
          <a:p>
            <a:pPr algn="l">
              <a:lnSpc>
                <a:spcPts val="2356"/>
              </a:lnSpc>
              <a:spcBef>
                <a:spcPct val="0"/>
              </a:spcBef>
            </a:pPr>
            <a:r>
              <a:rPr lang="en-US" sz="1900">
                <a:solidFill>
                  <a:srgbClr val="000000"/>
                </a:solidFill>
                <a:latin typeface="Agenda Medium"/>
                <a:ea typeface="Agenda Medium"/>
                <a:cs typeface="Agenda Medium"/>
                <a:sym typeface="Agenda Medium"/>
              </a:rPr>
              <a:t>     </a:t>
            </a:r>
            <a:r>
              <a:rPr lang="en-US" sz="1900" b="1" u="sng">
                <a:solidFill>
                  <a:srgbClr val="000000"/>
                </a:solidFill>
                <a:latin typeface="Agenda Bold"/>
                <a:ea typeface="Agenda Bold"/>
                <a:cs typeface="Agenda Bold"/>
                <a:sym typeface="Agenda Bold"/>
                <a:hlinkClick r:id="rId25" action="ppaction://hlinksldjump"/>
              </a:rPr>
              <a:t>PEOPLE &amp; PARTNERSHIPS</a:t>
            </a:r>
          </a:p>
          <a:p>
            <a:pPr algn="l">
              <a:lnSpc>
                <a:spcPts val="2356"/>
              </a:lnSpc>
              <a:spcBef>
                <a:spcPct val="0"/>
              </a:spcBef>
            </a:pPr>
            <a:endParaRPr lang="en-US" sz="1900" b="1" u="sng">
              <a:solidFill>
                <a:srgbClr val="000000"/>
              </a:solidFill>
              <a:latin typeface="Agenda Bold"/>
              <a:ea typeface="Agenda Bold"/>
              <a:cs typeface="Agenda Bold"/>
              <a:sym typeface="Agenda Bold"/>
              <a:hlinkClick r:id="rId25" action="ppaction://hlinksldjump"/>
            </a:endParaRP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26" action="ppaction://hlinksldjump"/>
              </a:rPr>
              <a:t>Stakeholders at the Heart of Our Journey</a:t>
            </a: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27" action="ppaction://hlinksldjump"/>
              </a:rPr>
              <a:t>Employees</a:t>
            </a: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28" action="ppaction://hlinksldjump"/>
              </a:rPr>
              <a:t>Drivers</a:t>
            </a: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rPr>
              <a:t>Clients &amp; Investors</a:t>
            </a:r>
          </a:p>
          <a:p>
            <a:pPr algn="l">
              <a:lnSpc>
                <a:spcPts val="2356"/>
              </a:lnSpc>
              <a:spcBef>
                <a:spcPct val="0"/>
              </a:spcBef>
            </a:pPr>
            <a:endParaRPr lang="en-US" sz="1900" b="1" u="sng">
              <a:solidFill>
                <a:srgbClr val="000000"/>
              </a:solidFill>
              <a:latin typeface="Agenda Medium"/>
              <a:ea typeface="Agenda Medium"/>
              <a:cs typeface="Agenda Medium"/>
              <a:sym typeface="Agenda Medium"/>
            </a:endParaRPr>
          </a:p>
        </p:txBody>
      </p:sp>
      <p:sp>
        <p:nvSpPr>
          <p:cNvPr id="28" name="TextBox 28"/>
          <p:cNvSpPr txBox="1"/>
          <p:nvPr/>
        </p:nvSpPr>
        <p:spPr>
          <a:xfrm>
            <a:off x="7416045" y="2867408"/>
            <a:ext cx="3920966" cy="904748"/>
          </a:xfrm>
          <a:prstGeom prst="rect">
            <a:avLst/>
          </a:prstGeom>
        </p:spPr>
        <p:txBody>
          <a:bodyPr lIns="0" tIns="0" rIns="0" bIns="0" rtlCol="0" anchor="t">
            <a:spAutoFit/>
          </a:bodyPr>
          <a:lstStyle/>
          <a:p>
            <a:pPr algn="l">
              <a:lnSpc>
                <a:spcPts val="2356"/>
              </a:lnSpc>
              <a:spcBef>
                <a:spcPct val="0"/>
              </a:spcBef>
            </a:pPr>
            <a:r>
              <a:rPr lang="en-US" sz="1900">
                <a:solidFill>
                  <a:srgbClr val="000000"/>
                </a:solidFill>
                <a:latin typeface="Agenda Medium"/>
                <a:ea typeface="Agenda Medium"/>
                <a:cs typeface="Agenda Medium"/>
                <a:sym typeface="Agenda Medium"/>
              </a:rPr>
              <a:t>        </a:t>
            </a:r>
            <a:r>
              <a:rPr lang="en-US" sz="1900" b="1" u="sng">
                <a:solidFill>
                  <a:srgbClr val="000000"/>
                </a:solidFill>
                <a:latin typeface="Agenda Bold"/>
                <a:ea typeface="Agenda Bold"/>
                <a:cs typeface="Agenda Bold"/>
                <a:sym typeface="Agenda Bold"/>
                <a:hlinkClick r:id="rId29" action="ppaction://hlinksldjump"/>
              </a:rPr>
              <a:t>LEADERSHIP &amp; LEGACY</a:t>
            </a:r>
          </a:p>
          <a:p>
            <a:pPr algn="l">
              <a:lnSpc>
                <a:spcPts val="2356"/>
              </a:lnSpc>
              <a:spcBef>
                <a:spcPct val="0"/>
              </a:spcBef>
            </a:pPr>
            <a:endParaRPr lang="en-US" sz="1900" b="1" u="sng">
              <a:solidFill>
                <a:srgbClr val="000000"/>
              </a:solidFill>
              <a:latin typeface="Agenda Bold"/>
              <a:ea typeface="Agenda Bold"/>
              <a:cs typeface="Agenda Bold"/>
              <a:sym typeface="Agenda Bold"/>
              <a:hlinkClick r:id="rId29" action="ppaction://hlinksldjump"/>
            </a:endParaRPr>
          </a:p>
          <a:p>
            <a:pPr marL="410211" lvl="1" indent="-205106" algn="l">
              <a:lnSpc>
                <a:spcPts val="2356"/>
              </a:lnSpc>
              <a:buFont typeface="Arial"/>
              <a:buChar char="•"/>
            </a:pPr>
            <a:r>
              <a:rPr lang="en-US" sz="1900" b="1" u="sng">
                <a:solidFill>
                  <a:srgbClr val="000000"/>
                </a:solidFill>
                <a:latin typeface="Agenda Medium"/>
                <a:ea typeface="Agenda Medium"/>
                <a:cs typeface="Agenda Medium"/>
                <a:sym typeface="Agenda Medium"/>
                <a:hlinkClick r:id="rId29" action="ppaction://hlinksldjump"/>
              </a:rPr>
              <a:t>Our Founder &amp; Co-Founders</a:t>
            </a:r>
          </a:p>
        </p:txBody>
      </p:sp>
      <p:sp>
        <p:nvSpPr>
          <p:cNvPr id="29" name="TextBox 29"/>
          <p:cNvSpPr txBox="1"/>
          <p:nvPr/>
        </p:nvSpPr>
        <p:spPr>
          <a:xfrm>
            <a:off x="7213527" y="8959031"/>
            <a:ext cx="1365528" cy="314198"/>
          </a:xfrm>
          <a:prstGeom prst="rect">
            <a:avLst/>
          </a:prstGeom>
        </p:spPr>
        <p:txBody>
          <a:bodyPr lIns="0" tIns="0" rIns="0" bIns="0" rtlCol="0" anchor="t">
            <a:spAutoFit/>
          </a:bodyPr>
          <a:lstStyle/>
          <a:p>
            <a:pPr marL="410209" lvl="1" indent="-205105" algn="l">
              <a:lnSpc>
                <a:spcPts val="2355"/>
              </a:lnSpc>
              <a:buFont typeface="Arial"/>
              <a:buChar char="•"/>
            </a:pPr>
            <a:r>
              <a:rPr lang="en-US" sz="1899" u="sng">
                <a:solidFill>
                  <a:srgbClr val="000000"/>
                </a:solidFill>
                <a:latin typeface="Agenda Medium"/>
                <a:ea typeface="Agenda Medium"/>
                <a:cs typeface="Agenda Medium"/>
                <a:sym typeface="Agenda Medium"/>
                <a:hlinkClick r:id="rId30" action="ppaction://hlinksldjump"/>
              </a:rPr>
              <a:t>GRI Index</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2" name="Group 2"/>
          <p:cNvGrpSpPr/>
          <p:nvPr/>
        </p:nvGrpSpPr>
        <p:grpSpPr>
          <a:xfrm>
            <a:off x="5356437" y="687070"/>
            <a:ext cx="6734856" cy="683261"/>
            <a:chOff x="0" y="0"/>
            <a:chExt cx="1773789" cy="179953"/>
          </a:xfrm>
        </p:grpSpPr>
        <p:sp>
          <p:nvSpPr>
            <p:cNvPr id="3" name="Freeform 3"/>
            <p:cNvSpPr/>
            <p:nvPr/>
          </p:nvSpPr>
          <p:spPr>
            <a:xfrm>
              <a:off x="0" y="0"/>
              <a:ext cx="1773789" cy="179953"/>
            </a:xfrm>
            <a:custGeom>
              <a:avLst/>
              <a:gdLst/>
              <a:ahLst/>
              <a:cxnLst/>
              <a:rect l="l" t="t" r="r" b="b"/>
              <a:pathLst>
                <a:path w="1773789" h="179953">
                  <a:moveTo>
                    <a:pt x="0" y="0"/>
                  </a:moveTo>
                  <a:lnTo>
                    <a:pt x="1773789" y="0"/>
                  </a:lnTo>
                  <a:lnTo>
                    <a:pt x="1773789" y="179953"/>
                  </a:lnTo>
                  <a:lnTo>
                    <a:pt x="0" y="179953"/>
                  </a:lnTo>
                  <a:close/>
                </a:path>
              </a:pathLst>
            </a:custGeom>
            <a:solidFill>
              <a:srgbClr val="A03F97"/>
            </a:solidFill>
          </p:spPr>
        </p:sp>
        <p:sp>
          <p:nvSpPr>
            <p:cNvPr id="4" name="TextBox 4"/>
            <p:cNvSpPr txBox="1"/>
            <p:nvPr/>
          </p:nvSpPr>
          <p:spPr>
            <a:xfrm>
              <a:off x="0" y="-28575"/>
              <a:ext cx="1773789" cy="208528"/>
            </a:xfrm>
            <a:prstGeom prst="rect">
              <a:avLst/>
            </a:prstGeom>
          </p:spPr>
          <p:txBody>
            <a:bodyPr lIns="50800" tIns="50800" rIns="50800" bIns="50800" rtlCol="0" anchor="ctr"/>
            <a:lstStyle/>
            <a:p>
              <a:pPr algn="ctr">
                <a:lnSpc>
                  <a:spcPts val="2975"/>
                </a:lnSpc>
              </a:pPr>
              <a:r>
                <a:rPr lang="en-US" sz="2399" b="1">
                  <a:solidFill>
                    <a:srgbClr val="F1D614"/>
                  </a:solidFill>
                  <a:latin typeface="Agenda Bold"/>
                  <a:ea typeface="Agenda Bold"/>
                  <a:cs typeface="Agenda Bold"/>
                  <a:sym typeface="Agenda Bold"/>
                </a:rPr>
                <a:t>TURNING POLICY INTO ACTION</a:t>
              </a:r>
            </a:p>
          </p:txBody>
        </p:sp>
      </p:grpSp>
      <p:graphicFrame>
        <p:nvGraphicFramePr>
          <p:cNvPr id="5" name="Table 5"/>
          <p:cNvGraphicFramePr>
            <a:graphicFrameLocks noGrp="1"/>
          </p:cNvGraphicFramePr>
          <p:nvPr/>
        </p:nvGraphicFramePr>
        <p:xfrm>
          <a:off x="8564542" y="1691609"/>
          <a:ext cx="9378213" cy="7566691"/>
        </p:xfrm>
        <a:graphic>
          <a:graphicData uri="http://schemas.openxmlformats.org/drawingml/2006/table">
            <a:tbl>
              <a:tblPr/>
              <a:tblGrid>
                <a:gridCol w="717746">
                  <a:extLst>
                    <a:ext uri="{9D8B030D-6E8A-4147-A177-3AD203B41FA5}">
                      <a16:colId xmlns:a16="http://schemas.microsoft.com/office/drawing/2014/main" val="20000"/>
                    </a:ext>
                  </a:extLst>
                </a:gridCol>
                <a:gridCol w="1164654">
                  <a:extLst>
                    <a:ext uri="{9D8B030D-6E8A-4147-A177-3AD203B41FA5}">
                      <a16:colId xmlns:a16="http://schemas.microsoft.com/office/drawing/2014/main" val="20001"/>
                    </a:ext>
                  </a:extLst>
                </a:gridCol>
                <a:gridCol w="7495813">
                  <a:extLst>
                    <a:ext uri="{9D8B030D-6E8A-4147-A177-3AD203B41FA5}">
                      <a16:colId xmlns:a16="http://schemas.microsoft.com/office/drawing/2014/main" val="20002"/>
                    </a:ext>
                  </a:extLst>
                </a:gridCol>
              </a:tblGrid>
              <a:tr h="569169">
                <a:tc>
                  <a:txBody>
                    <a:bodyPr/>
                    <a:lstStyle/>
                    <a:p>
                      <a:pPr algn="l">
                        <a:lnSpc>
                          <a:spcPts val="1399"/>
                        </a:lnSpc>
                        <a:defRPr/>
                      </a:pPr>
                      <a:r>
                        <a:rPr lang="en-US" sz="999" b="1">
                          <a:solidFill>
                            <a:srgbClr val="000000"/>
                          </a:solidFill>
                          <a:latin typeface="Agenda Bold"/>
                          <a:ea typeface="Agenda Bold"/>
                          <a:cs typeface="Agenda Bold"/>
                          <a:sym typeface="Agenda Bold"/>
                        </a:rPr>
                        <a:t>Serial No.</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b="1">
                          <a:solidFill>
                            <a:srgbClr val="000000"/>
                          </a:solidFill>
                          <a:latin typeface="Agenda Bold"/>
                          <a:ea typeface="Agenda Bold"/>
                          <a:cs typeface="Agenda Bold"/>
                          <a:sym typeface="Agenda Bold"/>
                        </a:rPr>
                        <a:t>Theme</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b="1">
                          <a:solidFill>
                            <a:srgbClr val="000000"/>
                          </a:solidFill>
                          <a:latin typeface="Agenda Bold"/>
                          <a:ea typeface="Agenda Bold"/>
                          <a:cs typeface="Agenda Bold"/>
                          <a:sym typeface="Agenda Bold"/>
                        </a:rPr>
                        <a:t>Question</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53844">
                <a:tc>
                  <a:txBody>
                    <a:bodyPr/>
                    <a:lstStyle/>
                    <a:p>
                      <a:pPr algn="l">
                        <a:lnSpc>
                          <a:spcPts val="1399"/>
                        </a:lnSpc>
                        <a:defRPr/>
                      </a:pPr>
                      <a:r>
                        <a:rPr lang="en-US" sz="999" b="1">
                          <a:solidFill>
                            <a:srgbClr val="000000"/>
                          </a:solidFill>
                          <a:latin typeface="Agenda Bold"/>
                          <a:ea typeface="Agenda Bold"/>
                          <a:cs typeface="Agenda Bold"/>
                          <a:sym typeface="Agenda Bold"/>
                        </a:rPr>
                        <a:t>1</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b="1">
                          <a:solidFill>
                            <a:srgbClr val="000000"/>
                          </a:solidFill>
                          <a:latin typeface="Agenda Bold"/>
                          <a:ea typeface="Agenda Bold"/>
                          <a:cs typeface="Agenda Bold"/>
                          <a:sym typeface="Agenda Bold"/>
                        </a:rPr>
                        <a:t>Compliance and Governance</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Is the company fully compliant with all applicable environmental laws/regulations?</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3844">
                <a:tc>
                  <a:txBody>
                    <a:bodyPr/>
                    <a:lstStyle/>
                    <a:p>
                      <a:pPr algn="l">
                        <a:lnSpc>
                          <a:spcPts val="1399"/>
                        </a:lnSpc>
                        <a:defRPr/>
                      </a:pPr>
                      <a:r>
                        <a:rPr lang="en-US" sz="999" b="1">
                          <a:solidFill>
                            <a:srgbClr val="000000"/>
                          </a:solidFill>
                          <a:latin typeface="Agenda Bold"/>
                          <a:ea typeface="Agenda Bold"/>
                          <a:cs typeface="Agenda Bold"/>
                          <a:sym typeface="Agenda Bold"/>
                        </a:rPr>
                        <a:t>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Does the company have an environmental policy covering its commitment towards operational eco-efficiency (parameters such as air, water, energy, noise, emissions, biodiversity)?</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3844">
                <a:tc>
                  <a:txBody>
                    <a:bodyPr/>
                    <a:lstStyle/>
                    <a:p>
                      <a:pPr algn="l">
                        <a:lnSpc>
                          <a:spcPts val="1399"/>
                        </a:lnSpc>
                        <a:defRPr/>
                      </a:pPr>
                      <a:r>
                        <a:rPr lang="en-US" sz="999" b="1">
                          <a:solidFill>
                            <a:srgbClr val="000000"/>
                          </a:solidFill>
                          <a:latin typeface="Agenda Bold"/>
                          <a:ea typeface="Agenda Bold"/>
                          <a:cs typeface="Agenda Bold"/>
                          <a:sym typeface="Agenda Bold"/>
                        </a:rPr>
                        <a:t>3</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Does the company maintain a legal register for Environment-related compliance documents (EC, CTE, CTO, etc.) to help track the validity of the permissions and re-limits basis?</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1962">
                <a:tc>
                  <a:txBody>
                    <a:bodyPr/>
                    <a:lstStyle/>
                    <a:p>
                      <a:pPr algn="l">
                        <a:lnSpc>
                          <a:spcPts val="1399"/>
                        </a:lnSpc>
                        <a:defRPr/>
                      </a:pPr>
                      <a:r>
                        <a:rPr lang="en-US" sz="999" b="1">
                          <a:solidFill>
                            <a:srgbClr val="000000"/>
                          </a:solidFill>
                          <a:latin typeface="Agenda Bold"/>
                          <a:ea typeface="Agenda Bold"/>
                          <a:cs typeface="Agenda Bold"/>
                          <a:sym typeface="Agenda Bold"/>
                        </a:rPr>
                        <a:t>4</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b="1">
                          <a:solidFill>
                            <a:srgbClr val="000000"/>
                          </a:solidFill>
                          <a:latin typeface="Agenda Bold"/>
                          <a:ea typeface="Agenda Bold"/>
                          <a:cs typeface="Agenda Bold"/>
                          <a:sym typeface="Agenda Bold"/>
                        </a:rPr>
                        <a:t>Air Pollution</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Does the company provide training to employees on environmental topics?</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3844">
                <a:tc>
                  <a:txBody>
                    <a:bodyPr/>
                    <a:lstStyle/>
                    <a:p>
                      <a:pPr algn="l">
                        <a:lnSpc>
                          <a:spcPts val="1399"/>
                        </a:lnSpc>
                        <a:defRPr/>
                      </a:pPr>
                      <a:r>
                        <a:rPr lang="en-US" sz="999" b="1">
                          <a:solidFill>
                            <a:srgbClr val="000000"/>
                          </a:solidFill>
                          <a:latin typeface="Agenda Bold"/>
                          <a:ea typeface="Agenda Bold"/>
                          <a:cs typeface="Agenda Bold"/>
                          <a:sym typeface="Agenda Bold"/>
                        </a:rPr>
                        <a:t>5</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Does the company have any systems in place to control air emissions (i.e. NOx, Sox, mercury, hazardous air pollutants) that are generated as a result of operations? (DG Sets)</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1962">
                <a:tc>
                  <a:txBody>
                    <a:bodyPr/>
                    <a:lstStyle/>
                    <a:p>
                      <a:pPr algn="l">
                        <a:lnSpc>
                          <a:spcPts val="1399"/>
                        </a:lnSpc>
                        <a:defRPr/>
                      </a:pPr>
                      <a:r>
                        <a:rPr lang="en-US" sz="999" b="1">
                          <a:solidFill>
                            <a:srgbClr val="000000"/>
                          </a:solidFill>
                          <a:latin typeface="Agenda Bold"/>
                          <a:ea typeface="Agenda Bold"/>
                          <a:cs typeface="Agenda Bold"/>
                          <a:sym typeface="Agenda Bold"/>
                        </a:rPr>
                        <a:t>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Does the company monitor and report air emission levels?</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3844">
                <a:tc>
                  <a:txBody>
                    <a:bodyPr/>
                    <a:lstStyle/>
                    <a:p>
                      <a:pPr algn="l">
                        <a:lnSpc>
                          <a:spcPts val="1399"/>
                        </a:lnSpc>
                        <a:defRPr/>
                      </a:pPr>
                      <a:r>
                        <a:rPr lang="en-US" sz="999" b="1">
                          <a:solidFill>
                            <a:srgbClr val="000000"/>
                          </a:solidFill>
                          <a:latin typeface="Agenda Bold"/>
                          <a:ea typeface="Agenda Bold"/>
                          <a:cs typeface="Agenda Bold"/>
                          <a:sym typeface="Agenda Bold"/>
                        </a:rPr>
                        <a:t>7</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b="1">
                          <a:solidFill>
                            <a:srgbClr val="000000"/>
                          </a:solidFill>
                          <a:latin typeface="Agenda Bold"/>
                          <a:ea typeface="Agenda Bold"/>
                          <a:cs typeface="Agenda Bold"/>
                          <a:sym typeface="Agenda Bold"/>
                        </a:rPr>
                        <a:t>Waste Management</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How is waste handled by the company? What are the types of waste the facility generates and how are they disposed?</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81962">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a) Hazardous waste authorization</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81962">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b) Bio-medical waste authorization</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81962">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c) E-waste authorization</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53844">
                <a:tc>
                  <a:txBody>
                    <a:bodyPr/>
                    <a:lstStyle/>
                    <a:p>
                      <a:pPr algn="l">
                        <a:lnSpc>
                          <a:spcPts val="1399"/>
                        </a:lnSpc>
                        <a:defRPr/>
                      </a:pPr>
                      <a:r>
                        <a:rPr lang="en-US" sz="999" b="1">
                          <a:solidFill>
                            <a:srgbClr val="000000"/>
                          </a:solidFill>
                          <a:latin typeface="Agenda Bold"/>
                          <a:ea typeface="Agenda Bold"/>
                          <a:cs typeface="Agenda Bold"/>
                          <a:sym typeface="Agenda Bold"/>
                        </a:rPr>
                        <a:t>8</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Does the company provide adequate safety equipment (gloves, masks, PPE) to employees for proper handling of waste?</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725727">
                <a:tc>
                  <a:txBody>
                    <a:bodyPr/>
                    <a:lstStyle/>
                    <a:p>
                      <a:pPr algn="l">
                        <a:lnSpc>
                          <a:spcPts val="1399"/>
                        </a:lnSpc>
                        <a:defRPr/>
                      </a:pPr>
                      <a:r>
                        <a:rPr lang="en-US" sz="999" b="1">
                          <a:solidFill>
                            <a:srgbClr val="000000"/>
                          </a:solidFill>
                          <a:latin typeface="Agenda Bold"/>
                          <a:ea typeface="Agenda Bold"/>
                          <a:cs typeface="Agenda Bold"/>
                          <a:sym typeface="Agenda Bold"/>
                        </a:rPr>
                        <a:t>9</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If Extended Producer Responsibility (EPR) is applicable to the entity’s activities, is the company’s waste channelization aligned to the Extended Producer Responsibility (EPR) plan submitted to the Pollution Control Board?</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81962">
                <a:tc>
                  <a:txBody>
                    <a:bodyPr/>
                    <a:lstStyle/>
                    <a:p>
                      <a:pPr algn="l">
                        <a:lnSpc>
                          <a:spcPts val="1399"/>
                        </a:lnSpc>
                        <a:defRPr/>
                      </a:pPr>
                      <a:r>
                        <a:rPr lang="en-US" sz="999" b="1">
                          <a:solidFill>
                            <a:srgbClr val="000000"/>
                          </a:solidFill>
                          <a:latin typeface="Agenda Bold"/>
                          <a:ea typeface="Agenda Bold"/>
                          <a:cs typeface="Agenda Bold"/>
                          <a:sym typeface="Agenda Bold"/>
                        </a:rPr>
                        <a:t>10</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b="1">
                          <a:solidFill>
                            <a:srgbClr val="000000"/>
                          </a:solidFill>
                          <a:latin typeface="Agenda Bold"/>
                          <a:ea typeface="Agenda Bold"/>
                          <a:cs typeface="Agenda Bold"/>
                          <a:sym typeface="Agenda Bold"/>
                        </a:rPr>
                        <a:t>Energy Usage</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Does the company monitor and track energy consumption of offices and facilities?</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656959">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1399"/>
                        </a:lnSpc>
                        <a:defRPr/>
                      </a:pPr>
                      <a:r>
                        <a:rPr lang="en-US" sz="999">
                          <a:solidFill>
                            <a:srgbClr val="000000"/>
                          </a:solidFill>
                          <a:latin typeface="Agenda Medium"/>
                          <a:ea typeface="Agenda Medium"/>
                          <a:cs typeface="Agenda Medium"/>
                          <a:sym typeface="Agenda Medium"/>
                        </a:rPr>
                        <a:t>Does the company have any programs/initiatives in place to reduce energy consumption/increase energy efficiency?</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6" name="TextBox 6"/>
          <p:cNvSpPr txBox="1"/>
          <p:nvPr/>
        </p:nvSpPr>
        <p:spPr>
          <a:xfrm>
            <a:off x="5220885" y="94164"/>
            <a:ext cx="7534751" cy="506730"/>
          </a:xfrm>
          <a:prstGeom prst="rect">
            <a:avLst/>
          </a:prstGeom>
        </p:spPr>
        <p:txBody>
          <a:bodyPr lIns="0" tIns="0" rIns="0" bIns="0" rtlCol="0" anchor="t">
            <a:spAutoFit/>
          </a:bodyPr>
          <a:lstStyle/>
          <a:p>
            <a:pPr algn="ctr">
              <a:lnSpc>
                <a:spcPts val="3719"/>
              </a:lnSpc>
              <a:spcBef>
                <a:spcPct val="0"/>
              </a:spcBef>
            </a:pPr>
            <a:r>
              <a:rPr lang="en-US" sz="2999" b="1">
                <a:solidFill>
                  <a:srgbClr val="000000"/>
                </a:solidFill>
                <a:latin typeface="Agenda Bold"/>
                <a:ea typeface="Agenda Bold"/>
                <a:cs typeface="Agenda Bold"/>
                <a:sym typeface="Agenda Bold"/>
              </a:rPr>
              <a:t>PROMOTING SUPPLY CHAIN SUSTAINABILITY</a:t>
            </a:r>
          </a:p>
        </p:txBody>
      </p:sp>
      <p:sp>
        <p:nvSpPr>
          <p:cNvPr id="7" name="Freeform 7"/>
          <p:cNvSpPr/>
          <p:nvPr/>
        </p:nvSpPr>
        <p:spPr>
          <a:xfrm>
            <a:off x="363313" y="1691609"/>
            <a:ext cx="7776241" cy="7776241"/>
          </a:xfrm>
          <a:custGeom>
            <a:avLst/>
            <a:gdLst/>
            <a:ahLst/>
            <a:cxnLst/>
            <a:rect l="l" t="t" r="r" b="b"/>
            <a:pathLst>
              <a:path w="7776241" h="7776241">
                <a:moveTo>
                  <a:pt x="0" y="0"/>
                </a:moveTo>
                <a:lnTo>
                  <a:pt x="7776241" y="0"/>
                </a:lnTo>
                <a:lnTo>
                  <a:pt x="7776241" y="7776241"/>
                </a:lnTo>
                <a:lnTo>
                  <a:pt x="0" y="7776241"/>
                </a:lnTo>
                <a:lnTo>
                  <a:pt x="0" y="0"/>
                </a:lnTo>
                <a:close/>
              </a:path>
            </a:pathLst>
          </a:custGeom>
          <a:blipFill>
            <a:blip r:embed="rId2"/>
            <a:stretch>
              <a:fillRect/>
            </a:stretch>
          </a:blipFill>
        </p:spPr>
      </p:sp>
      <p:sp>
        <p:nvSpPr>
          <p:cNvPr id="8" name="TextBox 8"/>
          <p:cNvSpPr txBox="1"/>
          <p:nvPr/>
        </p:nvSpPr>
        <p:spPr>
          <a:xfrm>
            <a:off x="810251" y="2479548"/>
            <a:ext cx="6880516" cy="6337554"/>
          </a:xfrm>
          <a:prstGeom prst="rect">
            <a:avLst/>
          </a:prstGeom>
        </p:spPr>
        <p:txBody>
          <a:bodyPr lIns="0" tIns="0" rIns="0" bIns="0" rtlCol="0" anchor="t">
            <a:spAutoFit/>
          </a:bodyPr>
          <a:lstStyle/>
          <a:p>
            <a:pPr algn="l">
              <a:lnSpc>
                <a:spcPts val="1488"/>
              </a:lnSpc>
              <a:spcBef>
                <a:spcPct val="0"/>
              </a:spcBef>
            </a:pPr>
            <a:r>
              <a:rPr lang="en-US" sz="1200">
                <a:solidFill>
                  <a:srgbClr val="000000"/>
                </a:solidFill>
                <a:latin typeface="Agenda Medium"/>
                <a:ea typeface="Agenda Medium"/>
                <a:cs typeface="Agenda Medium"/>
                <a:sym typeface="Agenda Medium"/>
              </a:rPr>
              <a:t>                                  </a:t>
            </a:r>
            <a:r>
              <a:rPr lang="en-US" sz="1200" b="1">
                <a:solidFill>
                  <a:srgbClr val="006DB8"/>
                </a:solidFill>
                <a:latin typeface="Agenda Bold"/>
                <a:ea typeface="Agenda Bold"/>
                <a:cs typeface="Agenda Bold"/>
                <a:sym typeface="Agenda Bold"/>
              </a:rPr>
              <a:t>        GUIDE FOR RESPONSIBLE SUPPLY CHAIN</a:t>
            </a:r>
          </a:p>
          <a:p>
            <a:pPr algn="l">
              <a:lnSpc>
                <a:spcPts val="1488"/>
              </a:lnSpc>
              <a:spcBef>
                <a:spcPct val="0"/>
              </a:spcBef>
            </a:pPr>
            <a:endParaRPr lang="en-US" sz="1200" b="1">
              <a:solidFill>
                <a:srgbClr val="006DB8"/>
              </a:solidFill>
              <a:latin typeface="Agenda Bold"/>
              <a:ea typeface="Agenda Bold"/>
              <a:cs typeface="Agenda Bold"/>
              <a:sym typeface="Agenda Bold"/>
            </a:endParaRPr>
          </a:p>
          <a:p>
            <a:pPr algn="l">
              <a:lnSpc>
                <a:spcPts val="1488"/>
              </a:lnSpc>
              <a:spcBef>
                <a:spcPct val="0"/>
              </a:spcBef>
            </a:pPr>
            <a:r>
              <a:rPr lang="en-US" sz="1200">
                <a:solidFill>
                  <a:srgbClr val="000000"/>
                </a:solidFill>
                <a:latin typeface="Agenda Medium"/>
                <a:ea typeface="Agenda Medium"/>
                <a:cs typeface="Agenda Medium"/>
                <a:sym typeface="Agenda Medium"/>
              </a:rPr>
              <a:t>                                                          </a:t>
            </a:r>
            <a:r>
              <a:rPr lang="en-US" sz="1200" b="1">
                <a:solidFill>
                  <a:srgbClr val="000000"/>
                </a:solidFill>
                <a:latin typeface="Agenda Bold"/>
                <a:ea typeface="Agenda Bold"/>
                <a:cs typeface="Agenda Bold"/>
                <a:sym typeface="Agenda Bold"/>
              </a:rPr>
              <a:t>Purpose of the framework</a:t>
            </a:r>
          </a:p>
          <a:p>
            <a:pPr algn="l">
              <a:lnSpc>
                <a:spcPts val="1488"/>
              </a:lnSpc>
              <a:spcBef>
                <a:spcPct val="0"/>
              </a:spcBef>
            </a:pPr>
            <a:endParaRPr lang="en-US" sz="1200" b="1">
              <a:solidFill>
                <a:srgbClr val="000000"/>
              </a:solidFill>
              <a:latin typeface="Agenda Bold"/>
              <a:ea typeface="Agenda Bold"/>
              <a:cs typeface="Agenda Bold"/>
              <a:sym typeface="Agenda Bold"/>
            </a:endParaRPr>
          </a:p>
          <a:p>
            <a:pPr algn="l">
              <a:lnSpc>
                <a:spcPts val="1488"/>
              </a:lnSpc>
              <a:spcBef>
                <a:spcPct val="0"/>
              </a:spcBef>
            </a:pPr>
            <a:r>
              <a:rPr lang="en-US" sz="1200">
                <a:solidFill>
                  <a:srgbClr val="000000"/>
                </a:solidFill>
                <a:latin typeface="Agenda Medium"/>
                <a:ea typeface="Agenda Medium"/>
                <a:cs typeface="Agenda Medium"/>
                <a:sym typeface="Agenda Medium"/>
              </a:rPr>
              <a:t>This framework is developed to screen the suppliers of Everest Fleet Private Limited. It will serve as a comprehensive tool to evaluate supplier maturity in Environmental, Social, and Governance (ESG) practices. By conducting these assessments, Everest aims to enhance transparency, promote sustainable business practices, and make informed decisions on engaging with suppliers, fostering a stronger commitment to ESG principles throughout its supply chain.</a:t>
            </a:r>
          </a:p>
          <a:p>
            <a:pPr algn="l">
              <a:lnSpc>
                <a:spcPts val="1488"/>
              </a:lnSpc>
              <a:spcBef>
                <a:spcPct val="0"/>
              </a:spcBef>
            </a:pPr>
            <a:endParaRPr lang="en-US" sz="1200">
              <a:solidFill>
                <a:srgbClr val="000000"/>
              </a:solidFill>
              <a:latin typeface="Agenda Medium"/>
              <a:ea typeface="Agenda Medium"/>
              <a:cs typeface="Agenda Medium"/>
              <a:sym typeface="Agenda Medium"/>
            </a:endParaRPr>
          </a:p>
          <a:p>
            <a:pPr algn="l">
              <a:lnSpc>
                <a:spcPts val="1488"/>
              </a:lnSpc>
              <a:spcBef>
                <a:spcPct val="0"/>
              </a:spcBef>
            </a:pPr>
            <a:r>
              <a:rPr lang="en-US" sz="1200">
                <a:solidFill>
                  <a:srgbClr val="000000"/>
                </a:solidFill>
                <a:latin typeface="Agenda Medium"/>
                <a:ea typeface="Agenda Medium"/>
                <a:cs typeface="Agenda Medium"/>
                <a:sym typeface="Agenda Medium"/>
              </a:rPr>
              <a:t>                                                                 </a:t>
            </a:r>
            <a:r>
              <a:rPr lang="en-US" sz="1200" b="1">
                <a:solidFill>
                  <a:srgbClr val="000000"/>
                </a:solidFill>
                <a:latin typeface="Agenda Bold"/>
                <a:ea typeface="Agenda Bold"/>
                <a:cs typeface="Agenda Bold"/>
                <a:sym typeface="Agenda Bold"/>
              </a:rPr>
              <a:t>Objective</a:t>
            </a:r>
          </a:p>
          <a:p>
            <a:pPr algn="l">
              <a:lnSpc>
                <a:spcPts val="1488"/>
              </a:lnSpc>
              <a:spcBef>
                <a:spcPct val="0"/>
              </a:spcBef>
            </a:pPr>
            <a:endParaRPr lang="en-US" sz="1200" b="1">
              <a:solidFill>
                <a:srgbClr val="000000"/>
              </a:solidFill>
              <a:latin typeface="Agenda Bold"/>
              <a:ea typeface="Agenda Bold"/>
              <a:cs typeface="Agenda Bold"/>
              <a:sym typeface="Agenda Bold"/>
            </a:endParaRPr>
          </a:p>
          <a:p>
            <a:pPr algn="l">
              <a:lnSpc>
                <a:spcPts val="1488"/>
              </a:lnSpc>
              <a:spcBef>
                <a:spcPct val="0"/>
              </a:spcBef>
            </a:pPr>
            <a:r>
              <a:rPr lang="en-US" sz="1200">
                <a:solidFill>
                  <a:srgbClr val="000000"/>
                </a:solidFill>
                <a:latin typeface="Agenda Medium"/>
                <a:ea typeface="Agenda Medium"/>
                <a:cs typeface="Agenda Medium"/>
                <a:sym typeface="Agenda Medium"/>
              </a:rPr>
              <a:t>Enhance Sustainability: Identify areas for improvement in supplier sustainability efforts to align with our company’s sustainability goals, reduce environmental impact, and promote responsible business practices.</a:t>
            </a:r>
          </a:p>
          <a:p>
            <a:pPr algn="l">
              <a:lnSpc>
                <a:spcPts val="1488"/>
              </a:lnSpc>
              <a:spcBef>
                <a:spcPct val="0"/>
              </a:spcBef>
            </a:pPr>
            <a:r>
              <a:rPr lang="en-US" sz="1200">
                <a:solidFill>
                  <a:srgbClr val="000000"/>
                </a:solidFill>
                <a:latin typeface="Agenda Medium"/>
                <a:ea typeface="Agenda Medium"/>
                <a:cs typeface="Agenda Medium"/>
                <a:sym typeface="Agenda Medium"/>
              </a:rPr>
              <a:t> Mitigate Risks: Assess and mitigate potential ESG-related risks within our supply chain, ensuring business continuity and safeguarding our reputation.</a:t>
            </a:r>
          </a:p>
          <a:p>
            <a:pPr algn="l">
              <a:lnSpc>
                <a:spcPts val="1488"/>
              </a:lnSpc>
              <a:spcBef>
                <a:spcPct val="0"/>
              </a:spcBef>
            </a:pPr>
            <a:r>
              <a:rPr lang="en-US" sz="1200">
                <a:solidFill>
                  <a:srgbClr val="000000"/>
                </a:solidFill>
                <a:latin typeface="Agenda Medium"/>
                <a:ea typeface="Agenda Medium"/>
                <a:cs typeface="Agenda Medium"/>
                <a:sym typeface="Agenda Medium"/>
              </a:rPr>
              <a:t> Foster Collaboration: Establish a transparent and constructive dialogue with suppliers, encouraging them to embrace sustainable practices and develop a long-term commitment to responsible sourcing.</a:t>
            </a:r>
          </a:p>
          <a:p>
            <a:pPr algn="l">
              <a:lnSpc>
                <a:spcPts val="1488"/>
              </a:lnSpc>
              <a:spcBef>
                <a:spcPct val="0"/>
              </a:spcBef>
            </a:pPr>
            <a:r>
              <a:rPr lang="en-US" sz="1200">
                <a:solidFill>
                  <a:srgbClr val="000000"/>
                </a:solidFill>
                <a:latin typeface="Agenda Medium"/>
                <a:ea typeface="Agenda Medium"/>
                <a:cs typeface="Agenda Medium"/>
                <a:sym typeface="Agenda Medium"/>
              </a:rPr>
              <a:t> Drive Innovation: Encourage innovation and continuous improvement among suppliers, fostering the development of more sustainable and environmentally friendly products and processes.</a:t>
            </a:r>
          </a:p>
          <a:p>
            <a:pPr algn="l">
              <a:lnSpc>
                <a:spcPts val="1488"/>
              </a:lnSpc>
              <a:spcBef>
                <a:spcPct val="0"/>
              </a:spcBef>
            </a:pPr>
            <a:r>
              <a:rPr lang="en-US" sz="1200">
                <a:solidFill>
                  <a:srgbClr val="000000"/>
                </a:solidFill>
                <a:latin typeface="Agenda Medium"/>
                <a:ea typeface="Agenda Medium"/>
                <a:cs typeface="Agenda Medium"/>
                <a:sym typeface="Agenda Medium"/>
              </a:rPr>
              <a:t> Support Stakeholder Expectations: Meet the evolving expectations of customers, investors, and regulators by demonstrating our commitment to sustainability and responsible sourcing through rigorous supplier assessments.</a:t>
            </a:r>
          </a:p>
          <a:p>
            <a:pPr algn="l">
              <a:lnSpc>
                <a:spcPts val="1488"/>
              </a:lnSpc>
              <a:spcBef>
                <a:spcPct val="0"/>
              </a:spcBef>
            </a:pPr>
            <a:endParaRPr lang="en-US" sz="1200">
              <a:solidFill>
                <a:srgbClr val="000000"/>
              </a:solidFill>
              <a:latin typeface="Agenda Medium"/>
              <a:ea typeface="Agenda Medium"/>
              <a:cs typeface="Agenda Medium"/>
              <a:sym typeface="Agenda Medium"/>
            </a:endParaRPr>
          </a:p>
          <a:p>
            <a:pPr algn="l">
              <a:lnSpc>
                <a:spcPts val="1488"/>
              </a:lnSpc>
              <a:spcBef>
                <a:spcPct val="0"/>
              </a:spcBef>
            </a:pPr>
            <a:r>
              <a:rPr lang="en-US" sz="1200">
                <a:solidFill>
                  <a:srgbClr val="000000"/>
                </a:solidFill>
                <a:latin typeface="Agenda Medium"/>
                <a:ea typeface="Agenda Medium"/>
                <a:cs typeface="Agenda Medium"/>
                <a:sym typeface="Agenda Medium"/>
              </a:rPr>
              <a:t>                                                     </a:t>
            </a:r>
            <a:r>
              <a:rPr lang="en-US" sz="1200" b="1">
                <a:solidFill>
                  <a:srgbClr val="000000"/>
                </a:solidFill>
                <a:latin typeface="Agenda Bold"/>
                <a:ea typeface="Agenda Bold"/>
                <a:cs typeface="Agenda Bold"/>
                <a:sym typeface="Agenda Bold"/>
              </a:rPr>
              <a:t>Answering the questionnaire</a:t>
            </a:r>
          </a:p>
          <a:p>
            <a:pPr algn="l">
              <a:lnSpc>
                <a:spcPts val="1488"/>
              </a:lnSpc>
              <a:spcBef>
                <a:spcPct val="0"/>
              </a:spcBef>
            </a:pPr>
            <a:endParaRPr lang="en-US" sz="1200" b="1">
              <a:solidFill>
                <a:srgbClr val="000000"/>
              </a:solidFill>
              <a:latin typeface="Agenda Bold"/>
              <a:ea typeface="Agenda Bold"/>
              <a:cs typeface="Agenda Bold"/>
              <a:sym typeface="Agenda Bold"/>
            </a:endParaRPr>
          </a:p>
          <a:p>
            <a:pPr marL="259082" lvl="1" indent="-129541" algn="l">
              <a:lnSpc>
                <a:spcPts val="1488"/>
              </a:lnSpc>
              <a:spcBef>
                <a:spcPct val="0"/>
              </a:spcBef>
              <a:buFont typeface="Arial"/>
              <a:buChar char="•"/>
            </a:pPr>
            <a:r>
              <a:rPr lang="en-US" sz="1200">
                <a:solidFill>
                  <a:srgbClr val="000000"/>
                </a:solidFill>
                <a:latin typeface="Agenda Medium"/>
                <a:ea typeface="Agenda Medium"/>
                <a:cs typeface="Agenda Medium"/>
                <a:sym typeface="Agenda Medium"/>
              </a:rPr>
              <a:t>The assessment consists of 52 questions distributed across three sections - Environment, Social and Governance</a:t>
            </a:r>
          </a:p>
          <a:p>
            <a:pPr marL="259082" lvl="1" indent="-129541" algn="l">
              <a:lnSpc>
                <a:spcPts val="1488"/>
              </a:lnSpc>
              <a:buFont typeface="Arial"/>
              <a:buChar char="•"/>
            </a:pPr>
            <a:r>
              <a:rPr lang="en-US" sz="1200">
                <a:solidFill>
                  <a:srgbClr val="000000"/>
                </a:solidFill>
                <a:latin typeface="Agenda Medium"/>
                <a:ea typeface="Agenda Medium"/>
                <a:cs typeface="Agenda Medium"/>
                <a:sym typeface="Agenda Medium"/>
              </a:rPr>
              <a:t> Each question has a radio response button through which respondents can respond with a ‘Yes’ or a ‘No’</a:t>
            </a:r>
          </a:p>
          <a:p>
            <a:pPr marL="259082" lvl="1" indent="-129541" algn="l">
              <a:lnSpc>
                <a:spcPts val="1488"/>
              </a:lnSpc>
              <a:buFont typeface="Arial"/>
              <a:buChar char="•"/>
            </a:pPr>
            <a:r>
              <a:rPr lang="en-US" sz="1200">
                <a:solidFill>
                  <a:srgbClr val="000000"/>
                </a:solidFill>
                <a:latin typeface="Agenda Medium"/>
                <a:ea typeface="Agenda Medium"/>
                <a:cs typeface="Agenda Medium"/>
                <a:sym typeface="Agenda Medium"/>
              </a:rPr>
              <a:t>Wherever the response ‘Yes’ is being provided, please provide relevant supporting evidence in the form of reports, photos, certifications, or policies</a:t>
            </a:r>
          </a:p>
          <a:p>
            <a:pPr marL="259082" lvl="1" indent="-129541" algn="l">
              <a:lnSpc>
                <a:spcPts val="1488"/>
              </a:lnSpc>
              <a:buFont typeface="Arial"/>
              <a:buChar char="•"/>
            </a:pPr>
            <a:r>
              <a:rPr lang="en-US" sz="1200">
                <a:solidFill>
                  <a:srgbClr val="000000"/>
                </a:solidFill>
                <a:latin typeface="Agenda Medium"/>
                <a:ea typeface="Agenda Medium"/>
                <a:cs typeface="Agenda Medium"/>
                <a:sym typeface="Agenda Medium"/>
              </a:rPr>
              <a:t>In case a particular question is not relevant to the respondent, the question can be marked as not applicable and an explanation can be provided in the ‘Comments’ column</a:t>
            </a:r>
          </a:p>
          <a:p>
            <a:pPr marL="259082" lvl="1" indent="-129541" algn="l">
              <a:lnSpc>
                <a:spcPts val="1488"/>
              </a:lnSpc>
              <a:buFont typeface="Arial"/>
              <a:buChar char="•"/>
            </a:pPr>
            <a:r>
              <a:rPr lang="en-US" sz="1200">
                <a:solidFill>
                  <a:srgbClr val="000000"/>
                </a:solidFill>
                <a:latin typeface="Agenda Medium"/>
                <a:ea typeface="Agenda Medium"/>
                <a:cs typeface="Agenda Medium"/>
                <a:sym typeface="Agenda Medium"/>
              </a:rPr>
              <a:t>In any queries/responses/explanations/justification for a particular question can be added to the corresponding ‘Comments’ cell</a:t>
            </a:r>
          </a:p>
        </p:txBody>
      </p:sp>
      <p:sp>
        <p:nvSpPr>
          <p:cNvPr id="9" name="TextBox 9"/>
          <p:cNvSpPr txBox="1"/>
          <p:nvPr/>
        </p:nvSpPr>
        <p:spPr>
          <a:xfrm>
            <a:off x="8761965" y="9458325"/>
            <a:ext cx="8271040" cy="916244"/>
          </a:xfrm>
          <a:prstGeom prst="rect">
            <a:avLst/>
          </a:prstGeom>
        </p:spPr>
        <p:txBody>
          <a:bodyPr lIns="0" tIns="0" rIns="0" bIns="0" rtlCol="0" anchor="t">
            <a:spAutoFit/>
          </a:bodyPr>
          <a:lstStyle/>
          <a:p>
            <a:pPr algn="ctr">
              <a:lnSpc>
                <a:spcPts val="1874"/>
              </a:lnSpc>
              <a:spcBef>
                <a:spcPct val="0"/>
              </a:spcBef>
            </a:pPr>
            <a:r>
              <a:rPr lang="en-US" sz="1512">
                <a:solidFill>
                  <a:srgbClr val="006DB8"/>
                </a:solidFill>
                <a:latin typeface="Agenda Medium"/>
                <a:ea typeface="Agenda Medium"/>
                <a:cs typeface="Agenda Medium"/>
                <a:sym typeface="Agenda Medium"/>
              </a:rPr>
              <a:t>Everest has formulated a Responsible Supply Chain Assessment Framework which has been launched on a pilot basis to select suppliers. In this assessment, the environmental performance of suppliers is assessed, and based on performance, improvement areas will be identified and communicated to suppliers</a:t>
            </a:r>
          </a:p>
          <a:p>
            <a:pPr algn="ctr">
              <a:lnSpc>
                <a:spcPts val="1874"/>
              </a:lnSpc>
              <a:spcBef>
                <a:spcPct val="0"/>
              </a:spcBef>
            </a:pPr>
            <a:endParaRPr lang="en-US" sz="1512">
              <a:solidFill>
                <a:srgbClr val="006DB8"/>
              </a:solidFill>
              <a:latin typeface="Agenda Medium"/>
              <a:ea typeface="Agenda Medium"/>
              <a:cs typeface="Agenda Medium"/>
              <a:sym typeface="Agenda Medium"/>
            </a:endParaRPr>
          </a:p>
        </p:txBody>
      </p:sp>
      <p:sp>
        <p:nvSpPr>
          <p:cNvPr id="10" name="Freeform 10"/>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3"/>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2" name="Group 2"/>
          <p:cNvGrpSpPr/>
          <p:nvPr/>
        </p:nvGrpSpPr>
        <p:grpSpPr>
          <a:xfrm>
            <a:off x="11344628" y="1028700"/>
            <a:ext cx="6414068" cy="8572919"/>
            <a:chOff x="0" y="0"/>
            <a:chExt cx="8552091" cy="11430559"/>
          </a:xfrm>
        </p:grpSpPr>
        <p:sp>
          <p:nvSpPr>
            <p:cNvPr id="3" name="Freeform 3" descr="Upscale Image"/>
            <p:cNvSpPr/>
            <p:nvPr/>
          </p:nvSpPr>
          <p:spPr>
            <a:xfrm>
              <a:off x="342137" y="1452408"/>
              <a:ext cx="7989507" cy="7989507"/>
            </a:xfrm>
            <a:custGeom>
              <a:avLst/>
              <a:gdLst/>
              <a:ahLst/>
              <a:cxnLst/>
              <a:rect l="l" t="t" r="r" b="b"/>
              <a:pathLst>
                <a:path w="7989507" h="7989507">
                  <a:moveTo>
                    <a:pt x="0" y="0"/>
                  </a:moveTo>
                  <a:lnTo>
                    <a:pt x="7989507" y="0"/>
                  </a:lnTo>
                  <a:lnTo>
                    <a:pt x="7989507" y="7989507"/>
                  </a:lnTo>
                  <a:lnTo>
                    <a:pt x="0" y="7989507"/>
                  </a:lnTo>
                  <a:lnTo>
                    <a:pt x="0" y="0"/>
                  </a:lnTo>
                  <a:close/>
                </a:path>
              </a:pathLst>
            </a:custGeom>
            <a:blipFill>
              <a:blip r:embed="rId2"/>
              <a:stretch>
                <a:fillRect/>
              </a:stretch>
            </a:blipFill>
          </p:spPr>
        </p:sp>
        <p:sp>
          <p:nvSpPr>
            <p:cNvPr id="4" name="TextBox 4"/>
            <p:cNvSpPr txBox="1"/>
            <p:nvPr/>
          </p:nvSpPr>
          <p:spPr>
            <a:xfrm>
              <a:off x="342137" y="-19050"/>
              <a:ext cx="7989507" cy="365196"/>
            </a:xfrm>
            <a:prstGeom prst="rect">
              <a:avLst/>
            </a:prstGeom>
          </p:spPr>
          <p:txBody>
            <a:bodyPr lIns="0" tIns="0" rIns="0" bIns="0" rtlCol="0" anchor="t">
              <a:spAutoFit/>
            </a:bodyPr>
            <a:lstStyle/>
            <a:p>
              <a:pPr algn="ctr">
                <a:lnSpc>
                  <a:spcPts val="2169"/>
                </a:lnSpc>
                <a:spcBef>
                  <a:spcPct val="0"/>
                </a:spcBef>
              </a:pPr>
              <a:r>
                <a:rPr lang="en-US" sz="1749" b="1">
                  <a:solidFill>
                    <a:srgbClr val="000000"/>
                  </a:solidFill>
                  <a:latin typeface="Agenda Bold"/>
                  <a:ea typeface="Agenda Bold"/>
                  <a:cs typeface="Agenda Bold"/>
                  <a:sym typeface="Agenda Bold"/>
                </a:rPr>
                <a:t>3 TIER ESG GOVERNANCE STRUCTURE</a:t>
              </a:r>
            </a:p>
          </p:txBody>
        </p:sp>
        <p:sp>
          <p:nvSpPr>
            <p:cNvPr id="5" name="TextBox 5"/>
            <p:cNvSpPr txBox="1"/>
            <p:nvPr/>
          </p:nvSpPr>
          <p:spPr>
            <a:xfrm>
              <a:off x="121690" y="481005"/>
              <a:ext cx="8430402" cy="971403"/>
            </a:xfrm>
            <a:prstGeom prst="rect">
              <a:avLst/>
            </a:prstGeom>
          </p:spPr>
          <p:txBody>
            <a:bodyPr lIns="0" tIns="0" rIns="0" bIns="0" rtlCol="0" anchor="t">
              <a:spAutoFit/>
            </a:bodyPr>
            <a:lstStyle/>
            <a:p>
              <a:pPr algn="ctr">
                <a:lnSpc>
                  <a:spcPts val="1928"/>
                </a:lnSpc>
                <a:spcBef>
                  <a:spcPct val="0"/>
                </a:spcBef>
              </a:pPr>
              <a:r>
                <a:rPr lang="en-US" sz="1555">
                  <a:solidFill>
                    <a:srgbClr val="000000"/>
                  </a:solidFill>
                  <a:latin typeface="Agenda Medium"/>
                  <a:ea typeface="Agenda Medium"/>
                  <a:cs typeface="Agenda Medium"/>
                  <a:sym typeface="Agenda Medium"/>
                </a:rPr>
                <a:t>As part of our ESG efforts we have established a ESG Steering Committee to oversee, implement and assess our ESG initiatives. </a:t>
              </a:r>
            </a:p>
            <a:p>
              <a:pPr algn="ctr">
                <a:lnSpc>
                  <a:spcPts val="1928"/>
                </a:lnSpc>
                <a:spcBef>
                  <a:spcPct val="0"/>
                </a:spcBef>
              </a:pPr>
              <a:endParaRPr lang="en-US" sz="1555">
                <a:solidFill>
                  <a:srgbClr val="000000"/>
                </a:solidFill>
                <a:latin typeface="Agenda Medium"/>
                <a:ea typeface="Agenda Medium"/>
                <a:cs typeface="Agenda Medium"/>
                <a:sym typeface="Agenda Medium"/>
              </a:endParaRPr>
            </a:p>
          </p:txBody>
        </p:sp>
        <p:sp>
          <p:nvSpPr>
            <p:cNvPr id="6" name="TextBox 6"/>
            <p:cNvSpPr txBox="1"/>
            <p:nvPr/>
          </p:nvSpPr>
          <p:spPr>
            <a:xfrm>
              <a:off x="0" y="10070051"/>
              <a:ext cx="8430402" cy="723192"/>
            </a:xfrm>
            <a:prstGeom prst="rect">
              <a:avLst/>
            </a:prstGeom>
          </p:spPr>
          <p:txBody>
            <a:bodyPr lIns="0" tIns="0" rIns="0" bIns="0" rtlCol="0" anchor="t">
              <a:spAutoFit/>
            </a:bodyPr>
            <a:lstStyle/>
            <a:p>
              <a:pPr algn="ctr">
                <a:lnSpc>
                  <a:spcPts val="2169"/>
                </a:lnSpc>
                <a:spcBef>
                  <a:spcPct val="0"/>
                </a:spcBef>
              </a:pPr>
              <a:r>
                <a:rPr lang="en-US" sz="1749" b="1">
                  <a:solidFill>
                    <a:srgbClr val="000000"/>
                  </a:solidFill>
                  <a:latin typeface="Agenda Bold"/>
                  <a:ea typeface="Agenda Bold"/>
                  <a:cs typeface="Agenda Bold"/>
                  <a:sym typeface="Agenda Bold"/>
                </a:rPr>
                <a:t>ESG STEERING COMMITTEE CHARTER </a:t>
              </a:r>
            </a:p>
            <a:p>
              <a:pPr algn="l">
                <a:lnSpc>
                  <a:spcPts val="2169"/>
                </a:lnSpc>
                <a:spcBef>
                  <a:spcPct val="0"/>
                </a:spcBef>
              </a:pPr>
              <a:endParaRPr lang="en-US" sz="1749" b="1">
                <a:solidFill>
                  <a:srgbClr val="000000"/>
                </a:solidFill>
                <a:latin typeface="Agenda Bold"/>
                <a:ea typeface="Agenda Bold"/>
                <a:cs typeface="Agenda Bold"/>
                <a:sym typeface="Agenda Bold"/>
              </a:endParaRPr>
            </a:p>
          </p:txBody>
        </p:sp>
        <p:sp>
          <p:nvSpPr>
            <p:cNvPr id="7" name="TextBox 7"/>
            <p:cNvSpPr txBox="1"/>
            <p:nvPr/>
          </p:nvSpPr>
          <p:spPr>
            <a:xfrm>
              <a:off x="74068" y="10459156"/>
              <a:ext cx="8430402" cy="971403"/>
            </a:xfrm>
            <a:prstGeom prst="rect">
              <a:avLst/>
            </a:prstGeom>
          </p:spPr>
          <p:txBody>
            <a:bodyPr lIns="0" tIns="0" rIns="0" bIns="0" rtlCol="0" anchor="t">
              <a:spAutoFit/>
            </a:bodyPr>
            <a:lstStyle/>
            <a:p>
              <a:pPr algn="ctr">
                <a:lnSpc>
                  <a:spcPts val="1928"/>
                </a:lnSpc>
                <a:spcBef>
                  <a:spcPct val="0"/>
                </a:spcBef>
              </a:pPr>
              <a:r>
                <a:rPr lang="en-US" sz="1555">
                  <a:solidFill>
                    <a:srgbClr val="000000"/>
                  </a:solidFill>
                  <a:latin typeface="Agenda Medium"/>
                  <a:ea typeface="Agenda Medium"/>
                  <a:cs typeface="Agenda Medium"/>
                  <a:sym typeface="Agenda Medium"/>
                </a:rPr>
                <a:t>We have also developed the functional charter defining the roles and responsibilities of the ESG Management Committee. </a:t>
              </a:r>
            </a:p>
            <a:p>
              <a:pPr algn="ctr">
                <a:lnSpc>
                  <a:spcPts val="1928"/>
                </a:lnSpc>
                <a:spcBef>
                  <a:spcPct val="0"/>
                </a:spcBef>
              </a:pPr>
              <a:endParaRPr lang="en-US" sz="1555">
                <a:solidFill>
                  <a:srgbClr val="000000"/>
                </a:solidFill>
                <a:latin typeface="Agenda Medium"/>
                <a:ea typeface="Agenda Medium"/>
                <a:cs typeface="Agenda Medium"/>
                <a:sym typeface="Agenda Medium"/>
              </a:endParaRPr>
            </a:p>
          </p:txBody>
        </p:sp>
      </p:grpSp>
      <p:sp>
        <p:nvSpPr>
          <p:cNvPr id="8" name="Freeform 8"/>
          <p:cNvSpPr/>
          <p:nvPr/>
        </p:nvSpPr>
        <p:spPr>
          <a:xfrm>
            <a:off x="681033" y="728242"/>
            <a:ext cx="4480942" cy="5680158"/>
          </a:xfrm>
          <a:custGeom>
            <a:avLst/>
            <a:gdLst/>
            <a:ahLst/>
            <a:cxnLst/>
            <a:rect l="l" t="t" r="r" b="b"/>
            <a:pathLst>
              <a:path w="4480942" h="5680158">
                <a:moveTo>
                  <a:pt x="0" y="0"/>
                </a:moveTo>
                <a:lnTo>
                  <a:pt x="4480942" y="0"/>
                </a:lnTo>
                <a:lnTo>
                  <a:pt x="4480942" y="5680158"/>
                </a:lnTo>
                <a:lnTo>
                  <a:pt x="0" y="5680158"/>
                </a:lnTo>
                <a:lnTo>
                  <a:pt x="0" y="0"/>
                </a:lnTo>
                <a:close/>
              </a:path>
            </a:pathLst>
          </a:custGeom>
          <a:blipFill>
            <a:blip r:embed="rId3"/>
            <a:stretch>
              <a:fillRect l="-9544" r="-17217"/>
            </a:stretch>
          </a:blipFill>
        </p:spPr>
      </p:sp>
      <p:sp>
        <p:nvSpPr>
          <p:cNvPr id="9" name="TextBox 9"/>
          <p:cNvSpPr txBox="1"/>
          <p:nvPr/>
        </p:nvSpPr>
        <p:spPr>
          <a:xfrm>
            <a:off x="6631706" y="243472"/>
            <a:ext cx="4453414" cy="433959"/>
          </a:xfrm>
          <a:prstGeom prst="rect">
            <a:avLst/>
          </a:prstGeom>
        </p:spPr>
        <p:txBody>
          <a:bodyPr lIns="0" tIns="0" rIns="0" bIns="0" rtlCol="0" anchor="t">
            <a:spAutoFit/>
          </a:bodyPr>
          <a:lstStyle/>
          <a:p>
            <a:pPr algn="ctr">
              <a:lnSpc>
                <a:spcPts val="3347"/>
              </a:lnSpc>
              <a:spcBef>
                <a:spcPct val="0"/>
              </a:spcBef>
            </a:pPr>
            <a:r>
              <a:rPr lang="en-US" sz="2699" b="1">
                <a:solidFill>
                  <a:srgbClr val="000000"/>
                </a:solidFill>
                <a:latin typeface="Agenda Bold"/>
                <a:ea typeface="Agenda Bold"/>
                <a:cs typeface="Agenda Bold"/>
                <a:sym typeface="Agenda Bold"/>
              </a:rPr>
              <a:t>OUR ESG COMMAND CENTRE </a:t>
            </a:r>
          </a:p>
        </p:txBody>
      </p:sp>
      <p:sp>
        <p:nvSpPr>
          <p:cNvPr id="10" name="AutoShape 10"/>
          <p:cNvSpPr/>
          <p:nvPr/>
        </p:nvSpPr>
        <p:spPr>
          <a:xfrm>
            <a:off x="5142925" y="728242"/>
            <a:ext cx="19050" cy="5680158"/>
          </a:xfrm>
          <a:prstGeom prst="line">
            <a:avLst/>
          </a:prstGeom>
          <a:ln w="38100" cap="flat">
            <a:solidFill>
              <a:srgbClr val="000000"/>
            </a:solidFill>
            <a:prstDash val="solid"/>
            <a:headEnd type="none" w="sm" len="sm"/>
            <a:tailEnd type="none" w="sm" len="sm"/>
          </a:ln>
        </p:spPr>
      </p:sp>
      <p:grpSp>
        <p:nvGrpSpPr>
          <p:cNvPr id="11" name="Group 11"/>
          <p:cNvGrpSpPr/>
          <p:nvPr/>
        </p:nvGrpSpPr>
        <p:grpSpPr>
          <a:xfrm>
            <a:off x="5856177" y="1835604"/>
            <a:ext cx="4813630" cy="7016747"/>
            <a:chOff x="25400" y="70"/>
            <a:chExt cx="6418174" cy="9355662"/>
          </a:xfrm>
        </p:grpSpPr>
        <p:sp>
          <p:nvSpPr>
            <p:cNvPr id="12" name="AutoShape 12"/>
            <p:cNvSpPr/>
            <p:nvPr/>
          </p:nvSpPr>
          <p:spPr>
            <a:xfrm>
              <a:off x="6417731" y="70"/>
              <a:ext cx="25400" cy="9278747"/>
            </a:xfrm>
            <a:prstGeom prst="line">
              <a:avLst/>
            </a:prstGeom>
            <a:ln w="50800" cap="flat">
              <a:solidFill>
                <a:srgbClr val="000000"/>
              </a:solidFill>
              <a:prstDash val="solid"/>
              <a:headEnd type="none" w="sm" len="sm"/>
              <a:tailEnd type="none" w="sm" len="sm"/>
            </a:ln>
          </p:spPr>
        </p:sp>
        <p:sp>
          <p:nvSpPr>
            <p:cNvPr id="13" name="Freeform 13"/>
            <p:cNvSpPr/>
            <p:nvPr/>
          </p:nvSpPr>
          <p:spPr>
            <a:xfrm>
              <a:off x="50800" y="139"/>
              <a:ext cx="6392774" cy="9278747"/>
            </a:xfrm>
            <a:custGeom>
              <a:avLst/>
              <a:gdLst/>
              <a:ahLst/>
              <a:cxnLst/>
              <a:rect l="l" t="t" r="r" b="b"/>
              <a:pathLst>
                <a:path w="6392774" h="9278747">
                  <a:moveTo>
                    <a:pt x="0" y="0"/>
                  </a:moveTo>
                  <a:lnTo>
                    <a:pt x="6392774" y="0"/>
                  </a:lnTo>
                  <a:lnTo>
                    <a:pt x="6392774" y="9278747"/>
                  </a:lnTo>
                  <a:lnTo>
                    <a:pt x="0" y="9278747"/>
                  </a:lnTo>
                  <a:lnTo>
                    <a:pt x="0" y="0"/>
                  </a:lnTo>
                  <a:close/>
                </a:path>
              </a:pathLst>
            </a:custGeom>
            <a:blipFill>
              <a:blip r:embed="rId3"/>
              <a:stretch>
                <a:fillRect l="-19014" r="-26129"/>
              </a:stretch>
            </a:blipFill>
          </p:spPr>
        </p:sp>
        <p:sp>
          <p:nvSpPr>
            <p:cNvPr id="14" name="AutoShape 14"/>
            <p:cNvSpPr/>
            <p:nvPr/>
          </p:nvSpPr>
          <p:spPr>
            <a:xfrm>
              <a:off x="25400" y="139"/>
              <a:ext cx="25400" cy="9278747"/>
            </a:xfrm>
            <a:prstGeom prst="line">
              <a:avLst/>
            </a:prstGeom>
            <a:ln w="50800" cap="flat">
              <a:solidFill>
                <a:srgbClr val="000000"/>
              </a:solidFill>
              <a:prstDash val="solid"/>
              <a:headEnd type="none" w="sm" len="sm"/>
              <a:tailEnd type="none" w="sm" len="sm"/>
            </a:ln>
          </p:spPr>
        </p:sp>
        <p:sp>
          <p:nvSpPr>
            <p:cNvPr id="15" name="TextBox 15"/>
            <p:cNvSpPr txBox="1"/>
            <p:nvPr/>
          </p:nvSpPr>
          <p:spPr>
            <a:xfrm>
              <a:off x="271248" y="376607"/>
              <a:ext cx="5498778" cy="8979125"/>
            </a:xfrm>
            <a:prstGeom prst="rect">
              <a:avLst/>
            </a:prstGeom>
          </p:spPr>
          <p:txBody>
            <a:bodyPr wrap="square" lIns="0" tIns="0" rIns="0" bIns="0" rtlCol="0" anchor="t">
              <a:spAutoFit/>
            </a:bodyPr>
            <a:lstStyle/>
            <a:p>
              <a:pPr algn="ctr">
                <a:lnSpc>
                  <a:spcPts val="1332"/>
                </a:lnSpc>
              </a:pPr>
              <a:r>
                <a:rPr lang="en-US" sz="1074" b="1" dirty="0">
                  <a:solidFill>
                    <a:srgbClr val="000000"/>
                  </a:solidFill>
                  <a:latin typeface="Agenda Bold"/>
                  <a:ea typeface="Agenda Bold"/>
                  <a:cs typeface="Agenda Bold"/>
                  <a:sym typeface="Agenda Bold"/>
                </a:rPr>
                <a:t>Environmental, Social, and Governance</a:t>
              </a:r>
            </a:p>
            <a:p>
              <a:pPr algn="ctr">
                <a:lnSpc>
                  <a:spcPts val="1090"/>
                </a:lnSpc>
              </a:pPr>
              <a:endParaRPr lang="en-US" sz="1074" b="1" dirty="0">
                <a:solidFill>
                  <a:srgbClr val="000000"/>
                </a:solidFill>
                <a:latin typeface="Agenda Bold"/>
                <a:ea typeface="Agenda Bold"/>
                <a:cs typeface="Agenda Bold"/>
                <a:sym typeface="Agenda Bold"/>
              </a:endParaRPr>
            </a:p>
            <a:p>
              <a:pPr algn="ctr">
                <a:lnSpc>
                  <a:spcPts val="1090"/>
                </a:lnSpc>
              </a:pPr>
              <a:r>
                <a:rPr lang="en-US" sz="879" b="1" dirty="0">
                  <a:solidFill>
                    <a:srgbClr val="A03F97"/>
                  </a:solidFill>
                  <a:latin typeface="Agenda Bold"/>
                  <a:ea typeface="Agenda Bold"/>
                  <a:cs typeface="Agenda Bold"/>
                  <a:sym typeface="Agenda Bold"/>
                </a:rPr>
                <a:t>Steering Committee Charter</a:t>
              </a:r>
            </a:p>
            <a:p>
              <a:pPr algn="ctr">
                <a:lnSpc>
                  <a:spcPts val="1090"/>
                </a:lnSpc>
              </a:pPr>
              <a:endParaRPr lang="en-US" sz="879" b="1" dirty="0">
                <a:solidFill>
                  <a:srgbClr val="A03F97"/>
                </a:solidFill>
                <a:latin typeface="Agenda Bold"/>
                <a:ea typeface="Agenda Bold"/>
                <a:cs typeface="Agenda Bold"/>
                <a:sym typeface="Agenda Bold"/>
              </a:endParaRPr>
            </a:p>
            <a:p>
              <a:pPr algn="l">
                <a:lnSpc>
                  <a:spcPts val="1160"/>
                </a:lnSpc>
              </a:pPr>
              <a:r>
                <a:rPr lang="en-US" sz="879" b="1" dirty="0">
                  <a:solidFill>
                    <a:srgbClr val="A03F97"/>
                  </a:solidFill>
                  <a:latin typeface="Agenda Bold"/>
                  <a:ea typeface="Agenda Bold"/>
                  <a:cs typeface="Agenda Bold"/>
                  <a:sym typeface="Agenda Bold"/>
                </a:rPr>
                <a:t>1. Purpose and Objectives</a:t>
              </a:r>
            </a:p>
            <a:p>
              <a:pPr algn="l">
                <a:lnSpc>
                  <a:spcPts val="1160"/>
                </a:lnSpc>
              </a:pPr>
              <a:r>
                <a:rPr lang="en-US" sz="879" dirty="0">
                  <a:solidFill>
                    <a:srgbClr val="000000"/>
                  </a:solidFill>
                  <a:latin typeface="Agenda Medium"/>
                  <a:ea typeface="Agenda Medium"/>
                  <a:cs typeface="Agenda Medium"/>
                  <a:sym typeface="Agenda Medium"/>
                </a:rPr>
                <a:t>Everest has established an Environmental, Social and Governance Steering Committee (“ESGSC” or the “Committee”) to support the Company’s ongoing commitments to the environmental, health, and safety, corporate social responsibility, corporate governance, sustainability, and other relevant matters (collectively known as, “ESG Matters”).</a:t>
              </a:r>
            </a:p>
            <a:p>
              <a:pPr algn="l">
                <a:lnSpc>
                  <a:spcPts val="1160"/>
                </a:lnSpc>
              </a:pPr>
              <a:r>
                <a:rPr lang="en-US" sz="879" dirty="0">
                  <a:solidFill>
                    <a:srgbClr val="000000"/>
                  </a:solidFill>
                  <a:latin typeface="Agenda Medium"/>
                  <a:ea typeface="Agenda Medium"/>
                  <a:cs typeface="Agenda Medium"/>
                  <a:sym typeface="Agenda Medium"/>
                </a:rPr>
                <a:t>The committee’s objective is to oversee ESG management and advise the Board of Directors in:</a:t>
              </a:r>
            </a:p>
            <a:p>
              <a:pPr marL="189840" lvl="1" indent="-94920" algn="l">
                <a:lnSpc>
                  <a:spcPts val="1160"/>
                </a:lnSpc>
                <a:buFont typeface="Arial"/>
                <a:buChar char="•"/>
              </a:pPr>
              <a:r>
                <a:rPr lang="en-US" sz="879" dirty="0">
                  <a:solidFill>
                    <a:srgbClr val="000000"/>
                  </a:solidFill>
                  <a:latin typeface="Agenda Medium"/>
                  <a:ea typeface="Agenda Medium"/>
                  <a:cs typeface="Agenda Medium"/>
                  <a:sym typeface="Agenda Medium"/>
                </a:rPr>
                <a:t>  Setting Everest’s general strategy relating to ESG Matters, as well as developing, implementing, and monitoring initiatives and policies at the Company based on that strategy;</a:t>
              </a:r>
            </a:p>
            <a:p>
              <a:pPr marL="189840" lvl="1" indent="-94920" algn="l">
                <a:lnSpc>
                  <a:spcPts val="1160"/>
                </a:lnSpc>
                <a:buFont typeface="Arial"/>
                <a:buChar char="•"/>
              </a:pPr>
              <a:r>
                <a:rPr lang="en-US" sz="879" dirty="0">
                  <a:solidFill>
                    <a:srgbClr val="000000"/>
                  </a:solidFill>
                  <a:latin typeface="Agenda Medium"/>
                  <a:ea typeface="Agenda Medium"/>
                  <a:cs typeface="Agenda Medium"/>
                  <a:sym typeface="Agenda Medium"/>
                </a:rPr>
                <a:t>  Overseeing communications with employees, investors, and other stakeholders of the Company concerning ESG Matters; and</a:t>
              </a:r>
            </a:p>
            <a:p>
              <a:pPr marL="189840" lvl="1" indent="-94920" algn="l">
                <a:lnSpc>
                  <a:spcPts val="1160"/>
                </a:lnSpc>
                <a:buFont typeface="Arial"/>
                <a:buChar char="•"/>
              </a:pPr>
              <a:r>
                <a:rPr lang="en-US" sz="879" dirty="0">
                  <a:solidFill>
                    <a:srgbClr val="000000"/>
                  </a:solidFill>
                  <a:latin typeface="Agenda Medium"/>
                  <a:ea typeface="Agenda Medium"/>
                  <a:cs typeface="Agenda Medium"/>
                  <a:sym typeface="Agenda Medium"/>
                </a:rPr>
                <a:t>  Monitoring and anticipating developments relating to, and improving the Company’s understanding of, ESG Matters.</a:t>
              </a:r>
            </a:p>
            <a:p>
              <a:pPr algn="l">
                <a:lnSpc>
                  <a:spcPts val="1160"/>
                </a:lnSpc>
              </a:pPr>
              <a:endParaRPr lang="en-US" sz="879" dirty="0">
                <a:solidFill>
                  <a:srgbClr val="000000"/>
                </a:solidFill>
                <a:latin typeface="Agenda Medium"/>
                <a:ea typeface="Agenda Medium"/>
                <a:cs typeface="Agenda Medium"/>
                <a:sym typeface="Agenda Medium"/>
              </a:endParaRPr>
            </a:p>
            <a:p>
              <a:pPr algn="l">
                <a:lnSpc>
                  <a:spcPts val="1160"/>
                </a:lnSpc>
              </a:pPr>
              <a:r>
                <a:rPr lang="en-US" sz="879" b="1" dirty="0">
                  <a:solidFill>
                    <a:srgbClr val="A03F97"/>
                  </a:solidFill>
                  <a:latin typeface="Agenda Bold"/>
                  <a:ea typeface="Agenda Bold"/>
                  <a:cs typeface="Agenda Bold"/>
                  <a:sym typeface="Agenda Bold"/>
                </a:rPr>
                <a:t>2. Membership</a:t>
              </a:r>
            </a:p>
            <a:p>
              <a:pPr algn="l">
                <a:lnSpc>
                  <a:spcPts val="1160"/>
                </a:lnSpc>
              </a:pPr>
              <a:r>
                <a:rPr lang="en-US" sz="879" dirty="0">
                  <a:solidFill>
                    <a:srgbClr val="000000"/>
                  </a:solidFill>
                  <a:latin typeface="Agenda Medium"/>
                  <a:ea typeface="Agenda Medium"/>
                  <a:cs typeface="Agenda Medium"/>
                  <a:sym typeface="Agenda Medium"/>
                </a:rPr>
                <a:t>The members of the ESGSC will be approved by the Board of Directors of the Company (the “Board”) from time to time. The members of the ESG Committee will include such officers and employees of the Company as the Board deems appropriate, considering, among other things, such person’s expertise in relevant disciplines, including environmental, health, and safety, operations, legal, investor relations, corporate governance, finance, human resources, and communications. Unless the Board designates a Chair, the Committee may designate a Chair by majority vote of the full Committee membership.</a:t>
              </a:r>
            </a:p>
            <a:p>
              <a:pPr algn="l">
                <a:lnSpc>
                  <a:spcPts val="1160"/>
                </a:lnSpc>
              </a:pPr>
              <a:endParaRPr lang="en-US" sz="879" dirty="0">
                <a:solidFill>
                  <a:srgbClr val="000000"/>
                </a:solidFill>
                <a:latin typeface="Agenda Medium"/>
                <a:ea typeface="Agenda Medium"/>
                <a:cs typeface="Agenda Medium"/>
                <a:sym typeface="Agenda Medium"/>
              </a:endParaRPr>
            </a:p>
            <a:p>
              <a:pPr algn="l">
                <a:lnSpc>
                  <a:spcPts val="1160"/>
                </a:lnSpc>
              </a:pPr>
              <a:r>
                <a:rPr lang="en-US" sz="879" b="1" dirty="0">
                  <a:solidFill>
                    <a:srgbClr val="A03F97"/>
                  </a:solidFill>
                  <a:latin typeface="Agenda Bold"/>
                  <a:ea typeface="Agenda Bold"/>
                  <a:cs typeface="Agenda Bold"/>
                  <a:sym typeface="Agenda Bold"/>
                </a:rPr>
                <a:t>3. Meetings, Procedures and Authority</a:t>
              </a:r>
            </a:p>
            <a:p>
              <a:pPr algn="l">
                <a:lnSpc>
                  <a:spcPts val="1160"/>
                </a:lnSpc>
              </a:pPr>
              <a:r>
                <a:rPr lang="en-US" sz="879" dirty="0">
                  <a:solidFill>
                    <a:srgbClr val="000000"/>
                  </a:solidFill>
                  <a:latin typeface="Agenda Medium"/>
                  <a:ea typeface="Agenda Medium"/>
                  <a:cs typeface="Agenda Medium"/>
                  <a:sym typeface="Agenda Medium"/>
                </a:rPr>
                <a:t>The ESGSC has the authority to establish its own rules and procedures for notice and conduct of its meetings so long as they are not inconsistent with any provisions of the Company’s Memorandum and Articles of Association (as may be amended and/or restated from time to time, the “Memorandum and Articles of Association”) that apply to the Committee.</a:t>
              </a:r>
            </a:p>
            <a:p>
              <a:pPr algn="l">
                <a:lnSpc>
                  <a:spcPts val="1160"/>
                </a:lnSpc>
              </a:pPr>
              <a:r>
                <a:rPr lang="en-US" sz="879" dirty="0">
                  <a:solidFill>
                    <a:srgbClr val="000000"/>
                  </a:solidFill>
                  <a:latin typeface="Agenda Medium"/>
                  <a:ea typeface="Agenda Medium"/>
                  <a:cs typeface="Agenda Medium"/>
                  <a:sym typeface="Agenda Medium"/>
                </a:rPr>
                <a:t>The Committee will meet as frequently as it deems necessary and advisable to carry out its duties, but no fewer than two times each calendar year. Members of the ESG Steering Committee may participate in meetings through telephone conferences or similar communications equipment by means of which all persons participating in the meeting can hear each other. The Committee may ask other officers and employees of the Company to attend the meetings or provide pertinent information as requested. The ESG Lead of the ESGSC (“ESG Lead”), or his or her designee, is responsible for scheduling and setting the agenda for meetings.</a:t>
              </a:r>
            </a:p>
            <a:p>
              <a:pPr algn="l">
                <a:lnSpc>
                  <a:spcPts val="1160"/>
                </a:lnSpc>
              </a:pPr>
              <a:endParaRPr lang="en-US" sz="879" dirty="0">
                <a:solidFill>
                  <a:srgbClr val="000000"/>
                </a:solidFill>
                <a:latin typeface="Agenda Medium"/>
                <a:ea typeface="Agenda Medium"/>
                <a:cs typeface="Agenda Medium"/>
                <a:sym typeface="Agenda Medium"/>
              </a:endParaRPr>
            </a:p>
          </p:txBody>
        </p:sp>
        <p:sp>
          <p:nvSpPr>
            <p:cNvPr id="16" name="Freeform 16"/>
            <p:cNvSpPr/>
            <p:nvPr/>
          </p:nvSpPr>
          <p:spPr>
            <a:xfrm>
              <a:off x="5690879" y="166560"/>
              <a:ext cx="561752" cy="234253"/>
            </a:xfrm>
            <a:custGeom>
              <a:avLst/>
              <a:gdLst/>
              <a:ahLst/>
              <a:cxnLst/>
              <a:rect l="l" t="t" r="r" b="b"/>
              <a:pathLst>
                <a:path w="561752" h="234253">
                  <a:moveTo>
                    <a:pt x="0" y="0"/>
                  </a:moveTo>
                  <a:lnTo>
                    <a:pt x="561752" y="0"/>
                  </a:lnTo>
                  <a:lnTo>
                    <a:pt x="561752" y="234253"/>
                  </a:lnTo>
                  <a:lnTo>
                    <a:pt x="0" y="234253"/>
                  </a:lnTo>
                  <a:lnTo>
                    <a:pt x="0" y="0"/>
                  </a:lnTo>
                  <a:close/>
                </a:path>
              </a:pathLst>
            </a:custGeom>
            <a:blipFill>
              <a:blip r:embed="rId4"/>
              <a:stretch>
                <a:fillRect/>
              </a:stretch>
            </a:blipFill>
          </p:spPr>
        </p:sp>
      </p:grpSp>
      <p:sp>
        <p:nvSpPr>
          <p:cNvPr id="17" name="TextBox 17"/>
          <p:cNvSpPr txBox="1"/>
          <p:nvPr/>
        </p:nvSpPr>
        <p:spPr>
          <a:xfrm>
            <a:off x="943461" y="884697"/>
            <a:ext cx="3956086" cy="5357724"/>
          </a:xfrm>
          <a:prstGeom prst="rect">
            <a:avLst/>
          </a:prstGeom>
        </p:spPr>
        <p:txBody>
          <a:bodyPr lIns="0" tIns="0" rIns="0" bIns="0" rtlCol="0" anchor="t">
            <a:spAutoFit/>
          </a:bodyPr>
          <a:lstStyle/>
          <a:p>
            <a:pPr algn="ctr">
              <a:lnSpc>
                <a:spcPts val="1245"/>
              </a:lnSpc>
              <a:spcBef>
                <a:spcPct val="0"/>
              </a:spcBef>
            </a:pPr>
            <a:r>
              <a:rPr lang="en-US" sz="1004" b="1">
                <a:solidFill>
                  <a:srgbClr val="000000"/>
                </a:solidFill>
                <a:latin typeface="Agenda Bold"/>
                <a:ea typeface="Agenda Bold"/>
                <a:cs typeface="Agenda Bold"/>
                <a:sym typeface="Agenda Bold"/>
              </a:rPr>
              <a:t>ESG Policy </a:t>
            </a:r>
          </a:p>
          <a:p>
            <a:pPr algn="ctr">
              <a:lnSpc>
                <a:spcPts val="1121"/>
              </a:lnSpc>
              <a:spcBef>
                <a:spcPct val="0"/>
              </a:spcBef>
            </a:pPr>
            <a:endParaRPr lang="en-US" sz="1004" b="1">
              <a:solidFill>
                <a:srgbClr val="000000"/>
              </a:solidFill>
              <a:latin typeface="Agenda Bold"/>
              <a:ea typeface="Agenda Bold"/>
              <a:cs typeface="Agenda Bold"/>
              <a:sym typeface="Agenda Bold"/>
            </a:endParaRPr>
          </a:p>
          <a:p>
            <a:pPr algn="l">
              <a:lnSpc>
                <a:spcPts val="1121"/>
              </a:lnSpc>
              <a:spcBef>
                <a:spcPct val="0"/>
              </a:spcBef>
            </a:pPr>
            <a:r>
              <a:rPr lang="en-US" sz="904" b="1">
                <a:solidFill>
                  <a:srgbClr val="A03F97"/>
                </a:solidFill>
                <a:latin typeface="Agenda Bold"/>
                <a:ea typeface="Agenda Bold"/>
                <a:cs typeface="Agenda Bold"/>
                <a:sym typeface="Agenda Bold"/>
              </a:rPr>
              <a:t>Introduction to the Policy</a:t>
            </a:r>
          </a:p>
          <a:p>
            <a:pPr algn="l">
              <a:lnSpc>
                <a:spcPts val="1121"/>
              </a:lnSpc>
              <a:spcBef>
                <a:spcPct val="0"/>
              </a:spcBef>
            </a:pPr>
            <a:endParaRPr lang="en-US" sz="904" b="1">
              <a:solidFill>
                <a:srgbClr val="A03F97"/>
              </a:solidFill>
              <a:latin typeface="Agenda Bold"/>
              <a:ea typeface="Agenda Bold"/>
              <a:cs typeface="Agenda Bold"/>
              <a:sym typeface="Agenda Bold"/>
            </a:endParaRPr>
          </a:p>
          <a:p>
            <a:pPr algn="l">
              <a:lnSpc>
                <a:spcPts val="1121"/>
              </a:lnSpc>
              <a:spcBef>
                <a:spcPct val="0"/>
              </a:spcBef>
            </a:pPr>
            <a:r>
              <a:rPr lang="en-US" sz="904">
                <a:solidFill>
                  <a:srgbClr val="000000"/>
                </a:solidFill>
                <a:latin typeface="Agenda Medium"/>
                <a:ea typeface="Agenda Medium"/>
                <a:cs typeface="Agenda Medium"/>
                <a:sym typeface="Agenda Medium"/>
              </a:rPr>
              <a:t>In today’s rapidly evolving corporate landscape, the integration of Environmental, Social, and Governance (ESG) principles into the core operations of a business is no longer optional but a vital choice to ensure sustainable growth. Everest is clear in its ambition to transition towards a greener, more inclusive and resilient business culture. As a leader in the fleet and mobility space, we recognize that our responsibilities extend far beyond business metrics, toward the betterment and well-being of our ecosystem, people, and planet.</a:t>
            </a:r>
          </a:p>
          <a:p>
            <a:pPr algn="l">
              <a:lnSpc>
                <a:spcPts val="1121"/>
              </a:lnSpc>
              <a:spcBef>
                <a:spcPct val="0"/>
              </a:spcBef>
            </a:pPr>
            <a:r>
              <a:rPr lang="en-US" sz="904">
                <a:solidFill>
                  <a:srgbClr val="000000"/>
                </a:solidFill>
                <a:latin typeface="Agenda Medium"/>
                <a:ea typeface="Agenda Medium"/>
                <a:cs typeface="Agenda Medium"/>
                <a:sym typeface="Agenda Medium"/>
              </a:rPr>
              <a:t>Our ESG policy is a reflection of our dedication to our core ethos and toward the aspirations of our stakeholders – including clients, employees, partners, and the communities we operate in. Through this policy, we seek to communicate our values, action plans, and commitment to long-term value creation while reinforcing our role in building an equitable and sustainable future.</a:t>
            </a:r>
          </a:p>
          <a:p>
            <a:pPr algn="l">
              <a:lnSpc>
                <a:spcPts val="1121"/>
              </a:lnSpc>
              <a:spcBef>
                <a:spcPct val="0"/>
              </a:spcBef>
            </a:pPr>
            <a:r>
              <a:rPr lang="en-US" sz="904">
                <a:solidFill>
                  <a:srgbClr val="000000"/>
                </a:solidFill>
                <a:latin typeface="Agenda Medium"/>
                <a:ea typeface="Agenda Medium"/>
                <a:cs typeface="Agenda Medium"/>
                <a:sym typeface="Agenda Medium"/>
              </a:rPr>
              <a:t>The policy represents a strategic and structured framework for environmental stewardship, guiding social development, and upholding governance standards. The goal is to ensure that our business does not only deliver financial returns but also catalyzes meaningful, long-lasting social and environmental impact.</a:t>
            </a:r>
          </a:p>
          <a:p>
            <a:pPr algn="l">
              <a:lnSpc>
                <a:spcPts val="1121"/>
              </a:lnSpc>
              <a:spcBef>
                <a:spcPct val="0"/>
              </a:spcBef>
            </a:pPr>
            <a:endParaRPr lang="en-US" sz="904">
              <a:solidFill>
                <a:srgbClr val="000000"/>
              </a:solidFill>
              <a:latin typeface="Agenda Medium"/>
              <a:ea typeface="Agenda Medium"/>
              <a:cs typeface="Agenda Medium"/>
              <a:sym typeface="Agenda Medium"/>
            </a:endParaRPr>
          </a:p>
          <a:p>
            <a:pPr algn="l">
              <a:lnSpc>
                <a:spcPts val="1121"/>
              </a:lnSpc>
              <a:spcBef>
                <a:spcPct val="0"/>
              </a:spcBef>
            </a:pPr>
            <a:r>
              <a:rPr lang="en-US" sz="904" b="1">
                <a:solidFill>
                  <a:srgbClr val="A03F97"/>
                </a:solidFill>
                <a:latin typeface="Agenda Bold"/>
                <a:ea typeface="Agenda Bold"/>
                <a:cs typeface="Agenda Bold"/>
                <a:sym typeface="Agenda Bold"/>
              </a:rPr>
              <a:t>Our Vision and Ambition</a:t>
            </a:r>
          </a:p>
          <a:p>
            <a:pPr algn="l">
              <a:lnSpc>
                <a:spcPts val="1121"/>
              </a:lnSpc>
              <a:spcBef>
                <a:spcPct val="0"/>
              </a:spcBef>
            </a:pPr>
            <a:r>
              <a:rPr lang="en-US" sz="904">
                <a:solidFill>
                  <a:srgbClr val="000000"/>
                </a:solidFill>
                <a:latin typeface="Agenda Medium"/>
                <a:ea typeface="Agenda Medium"/>
                <a:cs typeface="Agenda Medium"/>
                <a:sym typeface="Agenda Medium"/>
              </a:rPr>
              <a:t>Everest Fleet management is entering into a transformation journey, underpinned by a mission to create long-term value, not only for its shareholders and stakeholders but for society as a whole.</a:t>
            </a:r>
          </a:p>
          <a:p>
            <a:pPr algn="l">
              <a:lnSpc>
                <a:spcPts val="1121"/>
              </a:lnSpc>
              <a:spcBef>
                <a:spcPct val="0"/>
              </a:spcBef>
            </a:pPr>
            <a:r>
              <a:rPr lang="en-US" sz="904">
                <a:solidFill>
                  <a:srgbClr val="000000"/>
                </a:solidFill>
                <a:latin typeface="Agenda Medium"/>
                <a:ea typeface="Agenda Medium"/>
                <a:cs typeface="Agenda Medium"/>
                <a:sym typeface="Agenda Medium"/>
              </a:rPr>
              <a:t>Our ESG policy is designed to act as a blueprint for sustainable operations, aligned with global best practices and frameworks. We aim to operate responsibly, minimizing environmental harm while positively contributing to society and ensuring ethical conduct across all facets of our business.</a:t>
            </a:r>
          </a:p>
          <a:p>
            <a:pPr algn="l">
              <a:lnSpc>
                <a:spcPts val="1121"/>
              </a:lnSpc>
              <a:spcBef>
                <a:spcPct val="0"/>
              </a:spcBef>
            </a:pPr>
            <a:r>
              <a:rPr lang="en-US" sz="904">
                <a:solidFill>
                  <a:srgbClr val="000000"/>
                </a:solidFill>
                <a:latin typeface="Agenda Medium"/>
                <a:ea typeface="Agenda Medium"/>
                <a:cs typeface="Agenda Medium"/>
                <a:sym typeface="Agenda Medium"/>
              </a:rPr>
              <a:t>Key ambitions of our ESG framework include:</a:t>
            </a:r>
          </a:p>
          <a:p>
            <a:pPr marL="195354" lvl="1" indent="-97677" algn="l">
              <a:lnSpc>
                <a:spcPts val="1121"/>
              </a:lnSpc>
              <a:spcBef>
                <a:spcPct val="0"/>
              </a:spcBef>
              <a:buFont typeface="Arial"/>
              <a:buChar char="•"/>
            </a:pPr>
            <a:r>
              <a:rPr lang="en-US" sz="904">
                <a:solidFill>
                  <a:srgbClr val="000000"/>
                </a:solidFill>
                <a:latin typeface="Agenda Medium"/>
                <a:ea typeface="Agenda Medium"/>
                <a:cs typeface="Agenda Medium"/>
                <a:sym typeface="Agenda Medium"/>
              </a:rPr>
              <a:t>Environmental Stewardship: Committed to reducing environmental impact by adopting eco-efficient technologies, waste reduction, and resource optimization.</a:t>
            </a:r>
          </a:p>
          <a:p>
            <a:pPr marL="195354" lvl="1" indent="-97677" algn="l">
              <a:lnSpc>
                <a:spcPts val="1121"/>
              </a:lnSpc>
              <a:spcBef>
                <a:spcPct val="0"/>
              </a:spcBef>
              <a:buFont typeface="Arial"/>
              <a:buChar char="•"/>
            </a:pPr>
            <a:r>
              <a:rPr lang="en-US" sz="904">
                <a:solidFill>
                  <a:srgbClr val="000000"/>
                </a:solidFill>
                <a:latin typeface="Agenda Medium"/>
                <a:ea typeface="Agenda Medium"/>
                <a:cs typeface="Agenda Medium"/>
                <a:sym typeface="Agenda Medium"/>
              </a:rPr>
              <a:t>Social Responsibility: Striving to build an inclusive culture by promoting diversity, supporting communities, and ensuring employee well-being and development.</a:t>
            </a:r>
          </a:p>
          <a:p>
            <a:pPr marL="195354" lvl="1" indent="-97677" algn="l">
              <a:lnSpc>
                <a:spcPts val="1121"/>
              </a:lnSpc>
              <a:spcBef>
                <a:spcPct val="0"/>
              </a:spcBef>
              <a:buFont typeface="Arial"/>
              <a:buChar char="•"/>
            </a:pPr>
            <a:r>
              <a:rPr lang="en-US" sz="904">
                <a:solidFill>
                  <a:srgbClr val="000000"/>
                </a:solidFill>
                <a:latin typeface="Agenda Medium"/>
                <a:ea typeface="Agenda Medium"/>
                <a:cs typeface="Agenda Medium"/>
                <a:sym typeface="Agenda Medium"/>
              </a:rPr>
              <a:t>Governance and Ethics: Embedding strong corporate governance principles and upholding transparency and accountability in all decision-making processes.</a:t>
            </a:r>
          </a:p>
          <a:p>
            <a:pPr algn="l">
              <a:lnSpc>
                <a:spcPts val="1121"/>
              </a:lnSpc>
              <a:spcBef>
                <a:spcPct val="0"/>
              </a:spcBef>
            </a:pPr>
            <a:endParaRPr lang="en-US" sz="904">
              <a:solidFill>
                <a:srgbClr val="000000"/>
              </a:solidFill>
              <a:latin typeface="Agenda Medium"/>
              <a:ea typeface="Agenda Medium"/>
              <a:cs typeface="Agenda Medium"/>
              <a:sym typeface="Agenda Medium"/>
            </a:endParaRPr>
          </a:p>
          <a:p>
            <a:pPr algn="ctr">
              <a:lnSpc>
                <a:spcPts val="1121"/>
              </a:lnSpc>
              <a:spcBef>
                <a:spcPct val="0"/>
              </a:spcBef>
            </a:pPr>
            <a:endParaRPr lang="en-US" sz="904">
              <a:solidFill>
                <a:srgbClr val="000000"/>
              </a:solidFill>
              <a:latin typeface="Agenda Medium"/>
              <a:ea typeface="Agenda Medium"/>
              <a:cs typeface="Agenda Medium"/>
              <a:sym typeface="Agenda Medium"/>
            </a:endParaRPr>
          </a:p>
        </p:txBody>
      </p:sp>
      <p:sp>
        <p:nvSpPr>
          <p:cNvPr id="18" name="AutoShape 18"/>
          <p:cNvSpPr/>
          <p:nvPr/>
        </p:nvSpPr>
        <p:spPr>
          <a:xfrm>
            <a:off x="667236" y="728306"/>
            <a:ext cx="19050" cy="5680158"/>
          </a:xfrm>
          <a:prstGeom prst="line">
            <a:avLst/>
          </a:prstGeom>
          <a:ln w="38100" cap="flat">
            <a:solidFill>
              <a:srgbClr val="000000"/>
            </a:solidFill>
            <a:prstDash val="solid"/>
            <a:headEnd type="none" w="sm" len="sm"/>
            <a:tailEnd type="none" w="sm" len="sm"/>
          </a:ln>
        </p:spPr>
      </p:sp>
      <p:sp>
        <p:nvSpPr>
          <p:cNvPr id="19" name="Freeform 19"/>
          <p:cNvSpPr/>
          <p:nvPr/>
        </p:nvSpPr>
        <p:spPr>
          <a:xfrm>
            <a:off x="4629685" y="833960"/>
            <a:ext cx="421314" cy="175690"/>
          </a:xfrm>
          <a:custGeom>
            <a:avLst/>
            <a:gdLst/>
            <a:ahLst/>
            <a:cxnLst/>
            <a:rect l="l" t="t" r="r" b="b"/>
            <a:pathLst>
              <a:path w="421314" h="175690">
                <a:moveTo>
                  <a:pt x="0" y="0"/>
                </a:moveTo>
                <a:lnTo>
                  <a:pt x="421314" y="0"/>
                </a:lnTo>
                <a:lnTo>
                  <a:pt x="421314" y="175690"/>
                </a:lnTo>
                <a:lnTo>
                  <a:pt x="0" y="175690"/>
                </a:lnTo>
                <a:lnTo>
                  <a:pt x="0" y="0"/>
                </a:lnTo>
                <a:close/>
              </a:path>
            </a:pathLst>
          </a:custGeom>
          <a:blipFill>
            <a:blip r:embed="rId4"/>
            <a:stretch>
              <a:fillRect/>
            </a:stretch>
          </a:blipFill>
        </p:spPr>
      </p:sp>
      <p:sp>
        <p:nvSpPr>
          <p:cNvPr id="20" name="Freeform 20"/>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5"/>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2" name="Group 2"/>
          <p:cNvGrpSpPr/>
          <p:nvPr/>
        </p:nvGrpSpPr>
        <p:grpSpPr>
          <a:xfrm>
            <a:off x="336492" y="2216198"/>
            <a:ext cx="9602629" cy="7084757"/>
            <a:chOff x="0" y="0"/>
            <a:chExt cx="12803505" cy="9446342"/>
          </a:xfrm>
        </p:grpSpPr>
        <p:grpSp>
          <p:nvGrpSpPr>
            <p:cNvPr id="3" name="Group 3"/>
            <p:cNvGrpSpPr/>
            <p:nvPr/>
          </p:nvGrpSpPr>
          <p:grpSpPr>
            <a:xfrm>
              <a:off x="164183" y="0"/>
              <a:ext cx="6113176" cy="9161862"/>
              <a:chOff x="0" y="0"/>
              <a:chExt cx="1207541" cy="1809751"/>
            </a:xfrm>
          </p:grpSpPr>
          <p:sp>
            <p:nvSpPr>
              <p:cNvPr id="4" name="Freeform 4"/>
              <p:cNvSpPr/>
              <p:nvPr/>
            </p:nvSpPr>
            <p:spPr>
              <a:xfrm>
                <a:off x="0" y="0"/>
                <a:ext cx="1207541" cy="1809751"/>
              </a:xfrm>
              <a:custGeom>
                <a:avLst/>
                <a:gdLst/>
                <a:ahLst/>
                <a:cxnLst/>
                <a:rect l="l" t="t" r="r" b="b"/>
                <a:pathLst>
                  <a:path w="1207541" h="1809751">
                    <a:moveTo>
                      <a:pt x="0" y="0"/>
                    </a:moveTo>
                    <a:lnTo>
                      <a:pt x="1207541" y="0"/>
                    </a:lnTo>
                    <a:lnTo>
                      <a:pt x="1207541" y="1809751"/>
                    </a:lnTo>
                    <a:lnTo>
                      <a:pt x="0" y="1809751"/>
                    </a:lnTo>
                    <a:close/>
                  </a:path>
                </a:pathLst>
              </a:custGeom>
              <a:solidFill>
                <a:srgbClr val="EDF5F9">
                  <a:alpha val="48627"/>
                </a:srgbClr>
              </a:solidFill>
            </p:spPr>
          </p:sp>
          <p:sp>
            <p:nvSpPr>
              <p:cNvPr id="5" name="TextBox 5"/>
              <p:cNvSpPr txBox="1"/>
              <p:nvPr/>
            </p:nvSpPr>
            <p:spPr>
              <a:xfrm>
                <a:off x="0" y="-19050"/>
                <a:ext cx="1207541" cy="1828801"/>
              </a:xfrm>
              <a:prstGeom prst="rect">
                <a:avLst/>
              </a:prstGeom>
            </p:spPr>
            <p:txBody>
              <a:bodyPr lIns="50800" tIns="50800" rIns="50800" bIns="50800" rtlCol="0" anchor="ctr"/>
              <a:lstStyle/>
              <a:p>
                <a:pPr algn="ctr">
                  <a:lnSpc>
                    <a:spcPts val="1983"/>
                  </a:lnSpc>
                </a:pPr>
                <a:endParaRPr/>
              </a:p>
            </p:txBody>
          </p:sp>
        </p:grpSp>
        <p:sp>
          <p:nvSpPr>
            <p:cNvPr id="6" name="TextBox 6"/>
            <p:cNvSpPr txBox="1"/>
            <p:nvPr/>
          </p:nvSpPr>
          <p:spPr>
            <a:xfrm>
              <a:off x="0" y="-19050"/>
              <a:ext cx="5973701" cy="313690"/>
            </a:xfrm>
            <a:prstGeom prst="rect">
              <a:avLst/>
            </a:prstGeom>
          </p:spPr>
          <p:txBody>
            <a:bodyPr lIns="0" tIns="0" rIns="0" bIns="0" rtlCol="0" anchor="t">
              <a:spAutoFit/>
            </a:bodyPr>
            <a:lstStyle/>
            <a:p>
              <a:pPr algn="ctr">
                <a:lnSpc>
                  <a:spcPts val="1860"/>
                </a:lnSpc>
                <a:spcBef>
                  <a:spcPct val="0"/>
                </a:spcBef>
              </a:pPr>
              <a:r>
                <a:rPr lang="en-US" sz="1500" b="1">
                  <a:solidFill>
                    <a:srgbClr val="000000"/>
                  </a:solidFill>
                  <a:latin typeface="Agenda Bold"/>
                  <a:ea typeface="Agenda Bold"/>
                  <a:cs typeface="Agenda Bold"/>
                  <a:sym typeface="Agenda Bold"/>
                </a:rPr>
                <a:t>SUPPLIER CODE OF CONDUCT</a:t>
              </a:r>
            </a:p>
          </p:txBody>
        </p:sp>
        <p:sp>
          <p:nvSpPr>
            <p:cNvPr id="7" name="TextBox 7"/>
            <p:cNvSpPr txBox="1"/>
            <p:nvPr/>
          </p:nvSpPr>
          <p:spPr>
            <a:xfrm>
              <a:off x="471448" y="615185"/>
              <a:ext cx="5768551" cy="8831157"/>
            </a:xfrm>
            <a:prstGeom prst="rect">
              <a:avLst/>
            </a:prstGeom>
          </p:spPr>
          <p:txBody>
            <a:bodyPr lIns="0" tIns="0" rIns="0" bIns="0" rtlCol="0" anchor="t">
              <a:spAutoFit/>
            </a:bodyPr>
            <a:lstStyle/>
            <a:p>
              <a:pPr algn="l">
                <a:lnSpc>
                  <a:spcPts val="1239"/>
                </a:lnSpc>
              </a:pPr>
              <a:r>
                <a:rPr lang="en-US" sz="999" b="1">
                  <a:solidFill>
                    <a:srgbClr val="006DB8"/>
                  </a:solidFill>
                  <a:latin typeface="Agenda Bold"/>
                  <a:ea typeface="Agenda Bold"/>
                  <a:cs typeface="Agenda Bold"/>
                  <a:sym typeface="Agenda Bold"/>
                </a:rPr>
                <a:t>Introduction</a:t>
              </a:r>
            </a:p>
            <a:p>
              <a:pPr algn="l">
                <a:lnSpc>
                  <a:spcPts val="1239"/>
                </a:lnSpc>
              </a:pPr>
              <a:r>
                <a:rPr lang="en-US" sz="999">
                  <a:solidFill>
                    <a:srgbClr val="000000"/>
                  </a:solidFill>
                  <a:latin typeface="Agenda Medium"/>
                  <a:ea typeface="Agenda Medium"/>
                  <a:cs typeface="Agenda Medium"/>
                  <a:sym typeface="Agenda Medium"/>
                </a:rPr>
                <a:t>At Everest Fleet, we acknowledge that you – our supply partners – are at the core of our ability to deliver world-class services to our clients and community. Indeed, our growth over the years is due in large part to your contribution. In this Code, we outline how we can continue working together by ensuring you meet our ethical expectations and minimum environmental, social and governance standards. Thank you for the work you do and the professional service you provide to Everest Fleet and our clients.</a:t>
              </a:r>
            </a:p>
            <a:p>
              <a:pPr algn="l">
                <a:lnSpc>
                  <a:spcPts val="1239"/>
                </a:lnSpc>
              </a:pPr>
              <a:endParaRPr lang="en-US" sz="999">
                <a:solidFill>
                  <a:srgbClr val="000000"/>
                </a:solidFill>
                <a:latin typeface="Agenda Medium"/>
                <a:ea typeface="Agenda Medium"/>
                <a:cs typeface="Agenda Medium"/>
                <a:sym typeface="Agenda Medium"/>
              </a:endParaRPr>
            </a:p>
            <a:p>
              <a:pPr algn="l">
                <a:lnSpc>
                  <a:spcPts val="1239"/>
                </a:lnSpc>
              </a:pPr>
              <a:r>
                <a:rPr lang="en-US" sz="999" b="1">
                  <a:solidFill>
                    <a:srgbClr val="006DB8"/>
                  </a:solidFill>
                  <a:latin typeface="Agenda Bold"/>
                  <a:ea typeface="Agenda Bold"/>
                  <a:cs typeface="Agenda Bold"/>
                  <a:sym typeface="Agenda Bold"/>
                </a:rPr>
                <a:t>Purpose and scope</a:t>
              </a:r>
            </a:p>
            <a:p>
              <a:pPr algn="l">
                <a:lnSpc>
                  <a:spcPts val="1239"/>
                </a:lnSpc>
              </a:pPr>
              <a:r>
                <a:rPr lang="en-US" sz="999">
                  <a:solidFill>
                    <a:srgbClr val="000000"/>
                  </a:solidFill>
                  <a:latin typeface="Agenda Medium"/>
                  <a:ea typeface="Agenda Medium"/>
                  <a:cs typeface="Agenda Medium"/>
                  <a:sym typeface="Agenda Medium"/>
                </a:rPr>
                <a:t>We recognize the critical role our suppliers play in ensuring the efficiency, safety, and sustainability of our operations. Our Supplier Code of Conduct serves as a guiding framework to foster ethical, responsible, and sustainable practices throughout our supply chain. Here are the key objectives and purposes of our Supplier Code of Conduct:</a:t>
              </a:r>
            </a:p>
            <a:p>
              <a:pPr algn="l">
                <a:lnSpc>
                  <a:spcPts val="1239"/>
                </a:lnSpc>
              </a:pPr>
              <a:endParaRPr lang="en-US" sz="999">
                <a:solidFill>
                  <a:srgbClr val="000000"/>
                </a:solidFill>
                <a:latin typeface="Agenda Medium"/>
                <a:ea typeface="Agenda Medium"/>
                <a:cs typeface="Agenda Medium"/>
                <a:sym typeface="Agenda Medium"/>
              </a:endParaRPr>
            </a:p>
            <a:p>
              <a:pPr algn="l">
                <a:lnSpc>
                  <a:spcPts val="1239"/>
                </a:lnSpc>
              </a:pPr>
              <a:r>
                <a:rPr lang="en-US" sz="999" b="1">
                  <a:solidFill>
                    <a:srgbClr val="000000"/>
                  </a:solidFill>
                  <a:latin typeface="Agenda Bold"/>
                  <a:ea typeface="Agenda Bold"/>
                  <a:cs typeface="Agenda Bold"/>
                  <a:sym typeface="Agenda Bold"/>
                </a:rPr>
                <a:t>1. Ethical Standards:</a:t>
              </a:r>
              <a:r>
                <a:rPr lang="en-US" sz="999">
                  <a:solidFill>
                    <a:srgbClr val="000000"/>
                  </a:solidFill>
                  <a:latin typeface="Agenda Medium"/>
                  <a:ea typeface="Agenda Medium"/>
                  <a:cs typeface="Agenda Medium"/>
                  <a:sym typeface="Agenda Medium"/>
                </a:rPr>
                <a:t> We expect our suppliers to uphold the highest ethical standards in all their business dealings, including honesty, integrity, and transparency.</a:t>
              </a:r>
            </a:p>
            <a:p>
              <a:pPr algn="l">
                <a:lnSpc>
                  <a:spcPts val="1239"/>
                </a:lnSpc>
              </a:pPr>
              <a:endParaRPr lang="en-US" sz="999">
                <a:solidFill>
                  <a:srgbClr val="000000"/>
                </a:solidFill>
                <a:latin typeface="Agenda Medium"/>
                <a:ea typeface="Agenda Medium"/>
                <a:cs typeface="Agenda Medium"/>
                <a:sym typeface="Agenda Medium"/>
              </a:endParaRPr>
            </a:p>
            <a:p>
              <a:pPr algn="l">
                <a:lnSpc>
                  <a:spcPts val="1239"/>
                </a:lnSpc>
              </a:pPr>
              <a:r>
                <a:rPr lang="en-US" sz="999" b="1">
                  <a:solidFill>
                    <a:srgbClr val="000000"/>
                  </a:solidFill>
                  <a:latin typeface="Agenda Bold"/>
                  <a:ea typeface="Agenda Bold"/>
                  <a:cs typeface="Agenda Bold"/>
                  <a:sym typeface="Agenda Bold"/>
                </a:rPr>
                <a:t>2. Labor Rights and Standards: </a:t>
              </a:r>
              <a:r>
                <a:rPr lang="en-US" sz="999">
                  <a:solidFill>
                    <a:srgbClr val="000000"/>
                  </a:solidFill>
                  <a:latin typeface="Agenda Medium"/>
                  <a:ea typeface="Agenda Medium"/>
                  <a:cs typeface="Agenda Medium"/>
                  <a:sym typeface="Agenda Medium"/>
                </a:rPr>
                <a:t>We require our suppliers to respect and uphold the labor rights of their workers following international standards set by the International Labor Organization (ILO). This includes providing fair wages, safe working conditions, and prohibiting child labor and forced labor</a:t>
              </a:r>
            </a:p>
            <a:p>
              <a:pPr algn="l">
                <a:lnSpc>
                  <a:spcPts val="1239"/>
                </a:lnSpc>
              </a:pPr>
              <a:r>
                <a:rPr lang="en-US" sz="999">
                  <a:solidFill>
                    <a:srgbClr val="000000"/>
                  </a:solidFill>
                  <a:latin typeface="Agenda Medium"/>
                  <a:ea typeface="Agenda Medium"/>
                  <a:cs typeface="Agenda Medium"/>
                  <a:sym typeface="Agenda Medium"/>
                </a:rPr>
                <a:t>.</a:t>
              </a:r>
            </a:p>
            <a:p>
              <a:pPr algn="l">
                <a:lnSpc>
                  <a:spcPts val="1239"/>
                </a:lnSpc>
                <a:spcBef>
                  <a:spcPct val="0"/>
                </a:spcBef>
              </a:pPr>
              <a:r>
                <a:rPr lang="en-US" sz="999" b="1">
                  <a:solidFill>
                    <a:srgbClr val="000000"/>
                  </a:solidFill>
                  <a:latin typeface="Agenda Bold"/>
                  <a:ea typeface="Agenda Bold"/>
                  <a:cs typeface="Agenda Bold"/>
                  <a:sym typeface="Agenda Bold"/>
                </a:rPr>
                <a:t>3. Environmental Responsibility:</a:t>
              </a:r>
              <a:r>
                <a:rPr lang="en-US" sz="999">
                  <a:solidFill>
                    <a:srgbClr val="000000"/>
                  </a:solidFill>
                  <a:latin typeface="Agenda Medium"/>
                  <a:ea typeface="Agenda Medium"/>
                  <a:cs typeface="Agenda Medium"/>
                  <a:sym typeface="Agenda Medium"/>
                </a:rPr>
                <a:t> We are committed to minimizing the environmental impact of our operations and expect our suppliers to share in this commitment. Our suppliers must comply with environmental regulations, minimize energy consumption, and adopt sustainable practices to reduce waste generation.</a:t>
              </a:r>
            </a:p>
            <a:p>
              <a:pPr algn="l">
                <a:lnSpc>
                  <a:spcPts val="1239"/>
                </a:lnSpc>
                <a:spcBef>
                  <a:spcPct val="0"/>
                </a:spcBef>
              </a:pPr>
              <a:endParaRPr lang="en-US" sz="999">
                <a:solidFill>
                  <a:srgbClr val="000000"/>
                </a:solidFill>
                <a:latin typeface="Agenda Medium"/>
                <a:ea typeface="Agenda Medium"/>
                <a:cs typeface="Agenda Medium"/>
                <a:sym typeface="Agenda Medium"/>
              </a:endParaRPr>
            </a:p>
            <a:p>
              <a:pPr algn="l">
                <a:lnSpc>
                  <a:spcPts val="1239"/>
                </a:lnSpc>
                <a:spcBef>
                  <a:spcPct val="0"/>
                </a:spcBef>
              </a:pPr>
              <a:r>
                <a:rPr lang="en-US" sz="999" b="1">
                  <a:solidFill>
                    <a:srgbClr val="000000"/>
                  </a:solidFill>
                  <a:latin typeface="Agenda Bold"/>
                  <a:ea typeface="Agenda Bold"/>
                  <a:cs typeface="Agenda Bold"/>
                  <a:sym typeface="Agenda Bold"/>
                </a:rPr>
                <a:t>4. Quality and Safety:</a:t>
              </a:r>
              <a:r>
                <a:rPr lang="en-US" sz="999">
                  <a:solidFill>
                    <a:srgbClr val="000000"/>
                  </a:solidFill>
                  <a:latin typeface="Agenda Medium"/>
                  <a:ea typeface="Agenda Medium"/>
                  <a:cs typeface="Agenda Medium"/>
                  <a:sym typeface="Agenda Medium"/>
                </a:rPr>
                <a:t> We prioritize the safety and quality of our fleet and services. Our suppliers are expected to deliver products and services that meet our rigorous quality and safety standards, ensuring the reliability and safety of our operations.</a:t>
              </a:r>
            </a:p>
            <a:p>
              <a:pPr algn="l">
                <a:lnSpc>
                  <a:spcPts val="1239"/>
                </a:lnSpc>
                <a:spcBef>
                  <a:spcPct val="0"/>
                </a:spcBef>
              </a:pPr>
              <a:endParaRPr lang="en-US" sz="999">
                <a:solidFill>
                  <a:srgbClr val="000000"/>
                </a:solidFill>
                <a:latin typeface="Agenda Medium"/>
                <a:ea typeface="Agenda Medium"/>
                <a:cs typeface="Agenda Medium"/>
                <a:sym typeface="Agenda Medium"/>
              </a:endParaRPr>
            </a:p>
            <a:p>
              <a:pPr algn="l">
                <a:lnSpc>
                  <a:spcPts val="1239"/>
                </a:lnSpc>
                <a:spcBef>
                  <a:spcPct val="0"/>
                </a:spcBef>
              </a:pPr>
              <a:r>
                <a:rPr lang="en-US" sz="999" b="1">
                  <a:solidFill>
                    <a:srgbClr val="000000"/>
                  </a:solidFill>
                  <a:latin typeface="Agenda Bold"/>
                  <a:ea typeface="Agenda Bold"/>
                  <a:cs typeface="Agenda Bold"/>
                  <a:sym typeface="Agenda Bold"/>
                </a:rPr>
                <a:t>5. Ethical or non-compliant practices:</a:t>
              </a:r>
              <a:r>
                <a:rPr lang="en-US" sz="999">
                  <a:solidFill>
                    <a:srgbClr val="000000"/>
                  </a:solidFill>
                  <a:latin typeface="Agenda Medium"/>
                  <a:ea typeface="Agenda Medium"/>
                  <a:cs typeface="Agenda Medium"/>
                  <a:sym typeface="Agenda Medium"/>
                </a:rPr>
                <a:t> This includes risks related to reputational damage, legal liabilities, and disruptions to the supply chain.</a:t>
              </a:r>
            </a:p>
            <a:p>
              <a:pPr algn="l">
                <a:lnSpc>
                  <a:spcPts val="1239"/>
                </a:lnSpc>
                <a:spcBef>
                  <a:spcPct val="0"/>
                </a:spcBef>
              </a:pPr>
              <a:endParaRPr lang="en-US" sz="999">
                <a:solidFill>
                  <a:srgbClr val="000000"/>
                </a:solidFill>
                <a:latin typeface="Agenda Medium"/>
                <a:ea typeface="Agenda Medium"/>
                <a:cs typeface="Agenda Medium"/>
                <a:sym typeface="Agenda Medium"/>
              </a:endParaRPr>
            </a:p>
            <a:p>
              <a:pPr algn="l">
                <a:lnSpc>
                  <a:spcPts val="1239"/>
                </a:lnSpc>
                <a:spcBef>
                  <a:spcPct val="0"/>
                </a:spcBef>
              </a:pPr>
              <a:r>
                <a:rPr lang="en-US" sz="999" b="1">
                  <a:solidFill>
                    <a:srgbClr val="000000"/>
                  </a:solidFill>
                  <a:latin typeface="Agenda Bold"/>
                  <a:ea typeface="Agenda Bold"/>
                  <a:cs typeface="Agenda Bold"/>
                  <a:sym typeface="Agenda Bold"/>
                </a:rPr>
                <a:t>6. Stakeholder Trust and Reputation:</a:t>
              </a:r>
              <a:r>
                <a:rPr lang="en-US" sz="999">
                  <a:solidFill>
                    <a:srgbClr val="000000"/>
                  </a:solidFill>
                  <a:latin typeface="Agenda Medium"/>
                  <a:ea typeface="Agenda Medium"/>
                  <a:cs typeface="Agenda Medium"/>
                  <a:sym typeface="Agenda Medium"/>
                </a:rPr>
                <a:t> Upholding ethical and responsible business practices strengthens stakeholder trust and enhances our role as a socially responsible fleet operator. Your commitment to responsible procurement builds confidence among clients, investors, and the community.</a:t>
              </a:r>
            </a:p>
            <a:p>
              <a:pPr algn="l">
                <a:lnSpc>
                  <a:spcPts val="1239"/>
                </a:lnSpc>
                <a:spcBef>
                  <a:spcPct val="0"/>
                </a:spcBef>
              </a:pPr>
              <a:endParaRPr lang="en-US" sz="999">
                <a:solidFill>
                  <a:srgbClr val="000000"/>
                </a:solidFill>
                <a:latin typeface="Agenda Medium"/>
                <a:ea typeface="Agenda Medium"/>
                <a:cs typeface="Agenda Medium"/>
                <a:sym typeface="Agenda Medium"/>
              </a:endParaRPr>
            </a:p>
          </p:txBody>
        </p:sp>
        <p:grpSp>
          <p:nvGrpSpPr>
            <p:cNvPr id="8" name="Group 8"/>
            <p:cNvGrpSpPr/>
            <p:nvPr/>
          </p:nvGrpSpPr>
          <p:grpSpPr>
            <a:xfrm>
              <a:off x="6626512" y="138844"/>
              <a:ext cx="6176993" cy="9240509"/>
              <a:chOff x="0" y="0"/>
              <a:chExt cx="1220147" cy="1825286"/>
            </a:xfrm>
          </p:grpSpPr>
          <p:sp>
            <p:nvSpPr>
              <p:cNvPr id="9" name="Freeform 9"/>
              <p:cNvSpPr/>
              <p:nvPr/>
            </p:nvSpPr>
            <p:spPr>
              <a:xfrm>
                <a:off x="0" y="0"/>
                <a:ext cx="1220147" cy="1825286"/>
              </a:xfrm>
              <a:custGeom>
                <a:avLst/>
                <a:gdLst/>
                <a:ahLst/>
                <a:cxnLst/>
                <a:rect l="l" t="t" r="r" b="b"/>
                <a:pathLst>
                  <a:path w="1220147" h="1825286">
                    <a:moveTo>
                      <a:pt x="0" y="0"/>
                    </a:moveTo>
                    <a:lnTo>
                      <a:pt x="1220147" y="0"/>
                    </a:lnTo>
                    <a:lnTo>
                      <a:pt x="1220147" y="1825286"/>
                    </a:lnTo>
                    <a:lnTo>
                      <a:pt x="0" y="1825286"/>
                    </a:lnTo>
                    <a:close/>
                  </a:path>
                </a:pathLst>
              </a:custGeom>
              <a:solidFill>
                <a:srgbClr val="EDF5F9">
                  <a:alpha val="48627"/>
                </a:srgbClr>
              </a:solidFill>
            </p:spPr>
          </p:sp>
          <p:sp>
            <p:nvSpPr>
              <p:cNvPr id="10" name="TextBox 10"/>
              <p:cNvSpPr txBox="1"/>
              <p:nvPr/>
            </p:nvSpPr>
            <p:spPr>
              <a:xfrm>
                <a:off x="0" y="-19050"/>
                <a:ext cx="1220147" cy="1844336"/>
              </a:xfrm>
              <a:prstGeom prst="rect">
                <a:avLst/>
              </a:prstGeom>
            </p:spPr>
            <p:txBody>
              <a:bodyPr lIns="50800" tIns="50800" rIns="50800" bIns="50800" rtlCol="0" anchor="ctr"/>
              <a:lstStyle/>
              <a:p>
                <a:pPr algn="ctr">
                  <a:lnSpc>
                    <a:spcPts val="1983"/>
                  </a:lnSpc>
                </a:pPr>
                <a:endParaRPr/>
              </a:p>
            </p:txBody>
          </p:sp>
        </p:grpSp>
        <p:sp>
          <p:nvSpPr>
            <p:cNvPr id="11" name="TextBox 11"/>
            <p:cNvSpPr txBox="1"/>
            <p:nvPr/>
          </p:nvSpPr>
          <p:spPr>
            <a:xfrm>
              <a:off x="6774089" y="347629"/>
              <a:ext cx="5881840" cy="8577157"/>
            </a:xfrm>
            <a:prstGeom prst="rect">
              <a:avLst/>
            </a:prstGeom>
          </p:spPr>
          <p:txBody>
            <a:bodyPr lIns="0" tIns="0" rIns="0" bIns="0" rtlCol="0" anchor="t">
              <a:spAutoFit/>
            </a:bodyPr>
            <a:lstStyle/>
            <a:p>
              <a:pPr algn="l">
                <a:lnSpc>
                  <a:spcPts val="1240"/>
                </a:lnSpc>
              </a:pPr>
              <a:r>
                <a:rPr lang="en-US" sz="1000">
                  <a:solidFill>
                    <a:srgbClr val="000000"/>
                  </a:solidFill>
                  <a:latin typeface="Agenda Medium"/>
                  <a:ea typeface="Agenda Medium"/>
                  <a:cs typeface="Agenda Medium"/>
                  <a:sym typeface="Agenda Medium"/>
                </a:rPr>
                <a:t>7</a:t>
              </a:r>
              <a:r>
                <a:rPr lang="en-US" sz="1000" b="1">
                  <a:solidFill>
                    <a:srgbClr val="000000"/>
                  </a:solidFill>
                  <a:latin typeface="Agenda Bold"/>
                  <a:ea typeface="Agenda Bold"/>
                  <a:cs typeface="Agenda Bold"/>
                  <a:sym typeface="Agenda Bold"/>
                </a:rPr>
                <a:t>. Continuous Improvement:</a:t>
              </a:r>
              <a:r>
                <a:rPr lang="en-US" sz="1000">
                  <a:solidFill>
                    <a:srgbClr val="000000"/>
                  </a:solidFill>
                  <a:latin typeface="Agenda Medium"/>
                  <a:ea typeface="Agenda Medium"/>
                  <a:cs typeface="Agenda Medium"/>
                  <a:sym typeface="Agenda Medium"/>
                </a:rPr>
                <a:t> We believe in continuous improvement and encourage our suppliers to strive for excellence. Our Supplier Code of Conduct includes mechanisms for monitoring, evaluation, and feedback, fostering a culture of continuous improvement and collaboration across our supply chain.</a:t>
              </a:r>
            </a:p>
            <a:p>
              <a:pPr algn="l">
                <a:lnSpc>
                  <a:spcPts val="1240"/>
                </a:lnSpc>
              </a:pPr>
              <a:endParaRPr lang="en-US" sz="1000">
                <a:solidFill>
                  <a:srgbClr val="000000"/>
                </a:solidFill>
                <a:latin typeface="Agenda Medium"/>
                <a:ea typeface="Agenda Medium"/>
                <a:cs typeface="Agenda Medium"/>
                <a:sym typeface="Agenda Medium"/>
              </a:endParaRPr>
            </a:p>
            <a:p>
              <a:pPr algn="l">
                <a:lnSpc>
                  <a:spcPts val="1240"/>
                </a:lnSpc>
              </a:pPr>
              <a:r>
                <a:rPr lang="en-US" sz="1000">
                  <a:solidFill>
                    <a:srgbClr val="000000"/>
                  </a:solidFill>
                  <a:latin typeface="Agenda Medium"/>
                  <a:ea typeface="Agenda Medium"/>
                  <a:cs typeface="Agenda Medium"/>
                  <a:sym typeface="Agenda Medium"/>
                </a:rPr>
                <a:t>By aligning with our Supplier Code of Conduct, suppliers become integral partners in our mission to deliver sustainable, safe, and efficient fleet management solutions while upholding the highest standards of corporate responsibility. Together, we can drive positive change and create lasting value for our stakeholders and the communities we serve.</a:t>
              </a:r>
            </a:p>
            <a:p>
              <a:pPr algn="l">
                <a:lnSpc>
                  <a:spcPts val="1240"/>
                </a:lnSpc>
              </a:pPr>
              <a:endParaRPr lang="en-US" sz="1000">
                <a:solidFill>
                  <a:srgbClr val="000000"/>
                </a:solidFill>
                <a:latin typeface="Agenda Medium"/>
                <a:ea typeface="Agenda Medium"/>
                <a:cs typeface="Agenda Medium"/>
                <a:sym typeface="Agenda Medium"/>
              </a:endParaRPr>
            </a:p>
            <a:p>
              <a:pPr algn="l">
                <a:lnSpc>
                  <a:spcPts val="1240"/>
                </a:lnSpc>
              </a:pPr>
              <a:r>
                <a:rPr lang="en-US" sz="1000" b="1">
                  <a:solidFill>
                    <a:srgbClr val="006DB8"/>
                  </a:solidFill>
                  <a:latin typeface="Agenda Bold"/>
                  <a:ea typeface="Agenda Bold"/>
                  <a:cs typeface="Agenda Bold"/>
                  <a:sym typeface="Agenda Bold"/>
                </a:rPr>
                <a:t>Scope and Applicability</a:t>
              </a:r>
            </a:p>
            <a:p>
              <a:pPr algn="l">
                <a:lnSpc>
                  <a:spcPts val="1240"/>
                </a:lnSpc>
              </a:pPr>
              <a:r>
                <a:rPr lang="en-US" sz="1000">
                  <a:solidFill>
                    <a:srgbClr val="000000"/>
                  </a:solidFill>
                  <a:latin typeface="Agenda Medium"/>
                  <a:ea typeface="Agenda Medium"/>
                  <a:cs typeface="Agenda Medium"/>
                  <a:sym typeface="Agenda Medium"/>
                </a:rPr>
                <a:t> The Everest Fleet team goes beyond our employees - it extends to all third-party and supply partners who help us deliver on our promise to our clients. We developed this Code for you, our partners, to set out our business conduct and ethical expectations of you as well as your employees, agents, and sub-contractors (collectively “supply partners”). All supply partners must comply with this Code while conducting business for or on behalf of Everest Fleet. Our compliance expectations include implementing policies, procedures and training as well as taking preventative and remedial action to avoid and correct gaps.</a:t>
              </a:r>
            </a:p>
            <a:p>
              <a:pPr algn="l">
                <a:lnSpc>
                  <a:spcPts val="1240"/>
                </a:lnSpc>
              </a:pPr>
              <a:endParaRPr lang="en-US" sz="1000">
                <a:solidFill>
                  <a:srgbClr val="000000"/>
                </a:solidFill>
                <a:latin typeface="Agenda Medium"/>
                <a:ea typeface="Agenda Medium"/>
                <a:cs typeface="Agenda Medium"/>
                <a:sym typeface="Agenda Medium"/>
              </a:endParaRPr>
            </a:p>
            <a:p>
              <a:pPr algn="l">
                <a:lnSpc>
                  <a:spcPts val="1240"/>
                </a:lnSpc>
              </a:pPr>
              <a:r>
                <a:rPr lang="en-US" sz="1000" b="1">
                  <a:solidFill>
                    <a:srgbClr val="006DB8"/>
                  </a:solidFill>
                  <a:latin typeface="Agenda Bold"/>
                  <a:ea typeface="Agenda Bold"/>
                  <a:cs typeface="Agenda Bold"/>
                  <a:sym typeface="Agenda Bold"/>
                </a:rPr>
                <a:t>Valuing people, communities, and the environment</a:t>
              </a:r>
            </a:p>
            <a:p>
              <a:pPr algn="l">
                <a:lnSpc>
                  <a:spcPts val="1240"/>
                </a:lnSpc>
                <a:spcBef>
                  <a:spcPct val="0"/>
                </a:spcBef>
              </a:pPr>
              <a:r>
                <a:rPr lang="en-US" sz="1000">
                  <a:solidFill>
                    <a:srgbClr val="000000"/>
                  </a:solidFill>
                  <a:latin typeface="Agenda Medium"/>
                  <a:ea typeface="Agenda Medium"/>
                  <a:cs typeface="Agenda Medium"/>
                  <a:sym typeface="Agenda Medium"/>
                </a:rPr>
                <a:t> We firmly believe in prioritizing the health and safety of all individuals involved in our supply chain, promoting diversity and inclusion, upholding human rights, and respecting labor rights in accordance with international standards. We are unwavering in our commitment to creating a workplace free from harassment and discrimination of any kind. Furthermore, we recognize the critical importance of protecting the environment and promoting sustainable procurement practices to minimize our ecological footprint.</a:t>
              </a:r>
            </a:p>
            <a:p>
              <a:pPr algn="l">
                <a:lnSpc>
                  <a:spcPts val="1240"/>
                </a:lnSpc>
                <a:spcBef>
                  <a:spcPct val="0"/>
                </a:spcBef>
              </a:pPr>
              <a:endParaRPr lang="en-US" sz="1000">
                <a:solidFill>
                  <a:srgbClr val="000000"/>
                </a:solidFill>
                <a:latin typeface="Agenda Medium"/>
                <a:ea typeface="Agenda Medium"/>
                <a:cs typeface="Agenda Medium"/>
                <a:sym typeface="Agenda Medium"/>
              </a:endParaRPr>
            </a:p>
            <a:p>
              <a:pPr algn="l">
                <a:lnSpc>
                  <a:spcPts val="1240"/>
                </a:lnSpc>
                <a:spcBef>
                  <a:spcPct val="0"/>
                </a:spcBef>
              </a:pPr>
              <a:r>
                <a:rPr lang="en-US" sz="1000">
                  <a:solidFill>
                    <a:srgbClr val="006DB8"/>
                  </a:solidFill>
                  <a:latin typeface="Agenda Medium"/>
                  <a:ea typeface="Agenda Medium"/>
                  <a:cs typeface="Agenda Medium"/>
                  <a:sym typeface="Agenda Medium"/>
                </a:rPr>
                <a:t>Health &amp; Safety</a:t>
              </a:r>
            </a:p>
            <a:p>
              <a:pPr algn="l">
                <a:lnSpc>
                  <a:spcPts val="1240"/>
                </a:lnSpc>
                <a:spcBef>
                  <a:spcPct val="0"/>
                </a:spcBef>
              </a:pPr>
              <a:r>
                <a:rPr lang="en-US" sz="1000">
                  <a:solidFill>
                    <a:srgbClr val="000000"/>
                  </a:solidFill>
                  <a:latin typeface="Agenda Medium"/>
                  <a:ea typeface="Agenda Medium"/>
                  <a:cs typeface="Agenda Medium"/>
                  <a:sym typeface="Agenda Medium"/>
                </a:rPr>
                <a:t> At Everest Fleet, we place paramount importance on safeguarding the health and safety of all personnel involved in our operations, including those of our vendors and suppliers. All individuals must be adequately trained, certified, and equipped to execute their duties safely, minimizing risks not only to themselves but also to others directly or indirectly affected by their actions. We mandate the identification, assessment, and elimination or management of any potential risks to worker health or safety throughout all sourcing, supplier, and service provision activities. Continuous improvement in safety performance is expected through regular review and enhancement of safety programs and practices, ensuring ongoing compliance and protection for all stakeholders.</a:t>
              </a:r>
            </a:p>
            <a:p>
              <a:pPr algn="l">
                <a:lnSpc>
                  <a:spcPts val="1240"/>
                </a:lnSpc>
                <a:spcBef>
                  <a:spcPct val="0"/>
                </a:spcBef>
              </a:pPr>
              <a:endParaRPr lang="en-US" sz="1000">
                <a:solidFill>
                  <a:srgbClr val="000000"/>
                </a:solidFill>
                <a:latin typeface="Agenda Medium"/>
                <a:ea typeface="Agenda Medium"/>
                <a:cs typeface="Agenda Medium"/>
                <a:sym typeface="Agenda Medium"/>
              </a:endParaRPr>
            </a:p>
          </p:txBody>
        </p:sp>
      </p:grpSp>
      <p:grpSp>
        <p:nvGrpSpPr>
          <p:cNvPr id="12" name="Group 12"/>
          <p:cNvGrpSpPr/>
          <p:nvPr/>
        </p:nvGrpSpPr>
        <p:grpSpPr>
          <a:xfrm>
            <a:off x="11059029" y="1483528"/>
            <a:ext cx="6129327" cy="3086100"/>
            <a:chOff x="0" y="0"/>
            <a:chExt cx="1614308" cy="812800"/>
          </a:xfrm>
        </p:grpSpPr>
        <p:sp>
          <p:nvSpPr>
            <p:cNvPr id="13" name="Freeform 13"/>
            <p:cNvSpPr/>
            <p:nvPr/>
          </p:nvSpPr>
          <p:spPr>
            <a:xfrm>
              <a:off x="0" y="0"/>
              <a:ext cx="1614308" cy="812800"/>
            </a:xfrm>
            <a:custGeom>
              <a:avLst/>
              <a:gdLst/>
              <a:ahLst/>
              <a:cxnLst/>
              <a:rect l="l" t="t" r="r" b="b"/>
              <a:pathLst>
                <a:path w="1614308" h="812800">
                  <a:moveTo>
                    <a:pt x="0" y="0"/>
                  </a:moveTo>
                  <a:lnTo>
                    <a:pt x="1614308" y="0"/>
                  </a:lnTo>
                  <a:lnTo>
                    <a:pt x="1614308" y="812800"/>
                  </a:lnTo>
                  <a:lnTo>
                    <a:pt x="0" y="812800"/>
                  </a:lnTo>
                  <a:close/>
                </a:path>
              </a:pathLst>
            </a:custGeom>
            <a:solidFill>
              <a:srgbClr val="B0DFDB">
                <a:alpha val="75686"/>
              </a:srgbClr>
            </a:solidFill>
          </p:spPr>
        </p:sp>
        <p:sp>
          <p:nvSpPr>
            <p:cNvPr id="14" name="TextBox 14"/>
            <p:cNvSpPr txBox="1"/>
            <p:nvPr/>
          </p:nvSpPr>
          <p:spPr>
            <a:xfrm>
              <a:off x="0" y="-19050"/>
              <a:ext cx="1614308" cy="831850"/>
            </a:xfrm>
            <a:prstGeom prst="rect">
              <a:avLst/>
            </a:prstGeom>
          </p:spPr>
          <p:txBody>
            <a:bodyPr lIns="50800" tIns="50800" rIns="50800" bIns="50800" rtlCol="0" anchor="ctr"/>
            <a:lstStyle/>
            <a:p>
              <a:pPr algn="ctr">
                <a:lnSpc>
                  <a:spcPts val="1983"/>
                </a:lnSpc>
              </a:pPr>
              <a:endParaRPr/>
            </a:p>
          </p:txBody>
        </p:sp>
      </p:grpSp>
      <p:grpSp>
        <p:nvGrpSpPr>
          <p:cNvPr id="15" name="Group 15"/>
          <p:cNvGrpSpPr/>
          <p:nvPr/>
        </p:nvGrpSpPr>
        <p:grpSpPr>
          <a:xfrm>
            <a:off x="11059029" y="4750603"/>
            <a:ext cx="6129327" cy="4201922"/>
            <a:chOff x="0" y="0"/>
            <a:chExt cx="1614308" cy="1106679"/>
          </a:xfrm>
        </p:grpSpPr>
        <p:sp>
          <p:nvSpPr>
            <p:cNvPr id="16" name="Freeform 16"/>
            <p:cNvSpPr/>
            <p:nvPr/>
          </p:nvSpPr>
          <p:spPr>
            <a:xfrm>
              <a:off x="0" y="0"/>
              <a:ext cx="1614308" cy="1106679"/>
            </a:xfrm>
            <a:custGeom>
              <a:avLst/>
              <a:gdLst/>
              <a:ahLst/>
              <a:cxnLst/>
              <a:rect l="l" t="t" r="r" b="b"/>
              <a:pathLst>
                <a:path w="1614308" h="1106679">
                  <a:moveTo>
                    <a:pt x="0" y="0"/>
                  </a:moveTo>
                  <a:lnTo>
                    <a:pt x="1614308" y="0"/>
                  </a:lnTo>
                  <a:lnTo>
                    <a:pt x="1614308" y="1106679"/>
                  </a:lnTo>
                  <a:lnTo>
                    <a:pt x="0" y="1106679"/>
                  </a:lnTo>
                  <a:close/>
                </a:path>
              </a:pathLst>
            </a:custGeom>
            <a:solidFill>
              <a:srgbClr val="B0DFDB">
                <a:alpha val="74902"/>
              </a:srgbClr>
            </a:solidFill>
          </p:spPr>
        </p:sp>
        <p:sp>
          <p:nvSpPr>
            <p:cNvPr id="17" name="TextBox 17"/>
            <p:cNvSpPr txBox="1"/>
            <p:nvPr/>
          </p:nvSpPr>
          <p:spPr>
            <a:xfrm>
              <a:off x="0" y="-19050"/>
              <a:ext cx="1614308" cy="1125729"/>
            </a:xfrm>
            <a:prstGeom prst="rect">
              <a:avLst/>
            </a:prstGeom>
          </p:spPr>
          <p:txBody>
            <a:bodyPr lIns="50800" tIns="50800" rIns="50800" bIns="50800" rtlCol="0" anchor="ctr"/>
            <a:lstStyle/>
            <a:p>
              <a:pPr algn="ctr">
                <a:lnSpc>
                  <a:spcPts val="1983"/>
                </a:lnSpc>
              </a:pPr>
              <a:endParaRPr/>
            </a:p>
          </p:txBody>
        </p:sp>
      </p:grpSp>
      <p:grpSp>
        <p:nvGrpSpPr>
          <p:cNvPr id="18" name="Group 18"/>
          <p:cNvGrpSpPr/>
          <p:nvPr/>
        </p:nvGrpSpPr>
        <p:grpSpPr>
          <a:xfrm>
            <a:off x="11059029" y="9105966"/>
            <a:ext cx="6129327" cy="763358"/>
            <a:chOff x="0" y="0"/>
            <a:chExt cx="1614308" cy="201049"/>
          </a:xfrm>
        </p:grpSpPr>
        <p:sp>
          <p:nvSpPr>
            <p:cNvPr id="19" name="Freeform 19"/>
            <p:cNvSpPr/>
            <p:nvPr/>
          </p:nvSpPr>
          <p:spPr>
            <a:xfrm>
              <a:off x="0" y="0"/>
              <a:ext cx="1614308" cy="201049"/>
            </a:xfrm>
            <a:custGeom>
              <a:avLst/>
              <a:gdLst/>
              <a:ahLst/>
              <a:cxnLst/>
              <a:rect l="l" t="t" r="r" b="b"/>
              <a:pathLst>
                <a:path w="1614308" h="201049">
                  <a:moveTo>
                    <a:pt x="0" y="0"/>
                  </a:moveTo>
                  <a:lnTo>
                    <a:pt x="1614308" y="0"/>
                  </a:lnTo>
                  <a:lnTo>
                    <a:pt x="1614308" y="201049"/>
                  </a:lnTo>
                  <a:lnTo>
                    <a:pt x="0" y="201049"/>
                  </a:lnTo>
                  <a:close/>
                </a:path>
              </a:pathLst>
            </a:custGeom>
            <a:solidFill>
              <a:srgbClr val="B0DFDB">
                <a:alpha val="74902"/>
              </a:srgbClr>
            </a:solidFill>
          </p:spPr>
        </p:sp>
        <p:sp>
          <p:nvSpPr>
            <p:cNvPr id="20" name="TextBox 20"/>
            <p:cNvSpPr txBox="1"/>
            <p:nvPr/>
          </p:nvSpPr>
          <p:spPr>
            <a:xfrm>
              <a:off x="0" y="-19050"/>
              <a:ext cx="1614308" cy="220099"/>
            </a:xfrm>
            <a:prstGeom prst="rect">
              <a:avLst/>
            </a:prstGeom>
          </p:spPr>
          <p:txBody>
            <a:bodyPr lIns="50800" tIns="50800" rIns="50800" bIns="50800" rtlCol="0" anchor="ctr"/>
            <a:lstStyle/>
            <a:p>
              <a:pPr algn="ctr">
                <a:lnSpc>
                  <a:spcPts val="1983"/>
                </a:lnSpc>
              </a:pPr>
              <a:endParaRPr/>
            </a:p>
          </p:txBody>
        </p:sp>
      </p:grpSp>
      <p:grpSp>
        <p:nvGrpSpPr>
          <p:cNvPr id="21" name="Group 21"/>
          <p:cNvGrpSpPr/>
          <p:nvPr/>
        </p:nvGrpSpPr>
        <p:grpSpPr>
          <a:xfrm>
            <a:off x="336492" y="691502"/>
            <a:ext cx="15944739" cy="670868"/>
            <a:chOff x="0" y="0"/>
            <a:chExt cx="4199437" cy="176690"/>
          </a:xfrm>
        </p:grpSpPr>
        <p:sp>
          <p:nvSpPr>
            <p:cNvPr id="22" name="Freeform 22"/>
            <p:cNvSpPr/>
            <p:nvPr/>
          </p:nvSpPr>
          <p:spPr>
            <a:xfrm>
              <a:off x="0" y="0"/>
              <a:ext cx="4199437" cy="176690"/>
            </a:xfrm>
            <a:custGeom>
              <a:avLst/>
              <a:gdLst/>
              <a:ahLst/>
              <a:cxnLst/>
              <a:rect l="l" t="t" r="r" b="b"/>
              <a:pathLst>
                <a:path w="4199437" h="176690">
                  <a:moveTo>
                    <a:pt x="0" y="0"/>
                  </a:moveTo>
                  <a:lnTo>
                    <a:pt x="4199437" y="0"/>
                  </a:lnTo>
                  <a:lnTo>
                    <a:pt x="4199437" y="176690"/>
                  </a:lnTo>
                  <a:lnTo>
                    <a:pt x="0" y="176690"/>
                  </a:lnTo>
                  <a:close/>
                </a:path>
              </a:pathLst>
            </a:custGeom>
            <a:solidFill>
              <a:srgbClr val="F1D614">
                <a:alpha val="38824"/>
              </a:srgbClr>
            </a:solidFill>
          </p:spPr>
        </p:sp>
        <p:sp>
          <p:nvSpPr>
            <p:cNvPr id="23" name="TextBox 23"/>
            <p:cNvSpPr txBox="1"/>
            <p:nvPr/>
          </p:nvSpPr>
          <p:spPr>
            <a:xfrm>
              <a:off x="0" y="-19050"/>
              <a:ext cx="4199437" cy="195740"/>
            </a:xfrm>
            <a:prstGeom prst="rect">
              <a:avLst/>
            </a:prstGeom>
          </p:spPr>
          <p:txBody>
            <a:bodyPr lIns="50800" tIns="50800" rIns="50800" bIns="50800" rtlCol="0" anchor="ctr"/>
            <a:lstStyle/>
            <a:p>
              <a:pPr algn="ctr">
                <a:lnSpc>
                  <a:spcPts val="1983"/>
                </a:lnSpc>
              </a:pPr>
              <a:endParaRPr/>
            </a:p>
          </p:txBody>
        </p:sp>
      </p:grpSp>
      <p:sp>
        <p:nvSpPr>
          <p:cNvPr id="24" name="AutoShape 24"/>
          <p:cNvSpPr/>
          <p:nvPr/>
        </p:nvSpPr>
        <p:spPr>
          <a:xfrm>
            <a:off x="5137807" y="2069388"/>
            <a:ext cx="0" cy="7381801"/>
          </a:xfrm>
          <a:prstGeom prst="line">
            <a:avLst/>
          </a:prstGeom>
          <a:ln w="38100" cap="flat">
            <a:solidFill>
              <a:srgbClr val="000000">
                <a:alpha val="62745"/>
              </a:srgbClr>
            </a:solidFill>
            <a:prstDash val="solid"/>
            <a:headEnd type="none" w="sm" len="sm"/>
            <a:tailEnd type="none" w="sm" len="sm"/>
          </a:ln>
        </p:spPr>
      </p:sp>
      <p:sp>
        <p:nvSpPr>
          <p:cNvPr id="25" name="Freeform 25"/>
          <p:cNvSpPr/>
          <p:nvPr/>
        </p:nvSpPr>
        <p:spPr>
          <a:xfrm>
            <a:off x="336492" y="1853606"/>
            <a:ext cx="9840595" cy="7567081"/>
          </a:xfrm>
          <a:custGeom>
            <a:avLst/>
            <a:gdLst/>
            <a:ahLst/>
            <a:cxnLst/>
            <a:rect l="l" t="t" r="r" b="b"/>
            <a:pathLst>
              <a:path w="9840595" h="7567081">
                <a:moveTo>
                  <a:pt x="0" y="0"/>
                </a:moveTo>
                <a:lnTo>
                  <a:pt x="9840595" y="0"/>
                </a:lnTo>
                <a:lnTo>
                  <a:pt x="9840595" y="7567082"/>
                </a:lnTo>
                <a:lnTo>
                  <a:pt x="0" y="7567082"/>
                </a:lnTo>
                <a:lnTo>
                  <a:pt x="0" y="0"/>
                </a:lnTo>
                <a:close/>
              </a:path>
            </a:pathLst>
          </a:custGeom>
          <a:blipFill>
            <a:blip r:embed="rId2"/>
            <a:stretch>
              <a:fillRect t="-15022" b="-15022"/>
            </a:stretch>
          </a:blipFill>
        </p:spPr>
      </p:sp>
      <p:sp>
        <p:nvSpPr>
          <p:cNvPr id="26" name="TextBox 26"/>
          <p:cNvSpPr txBox="1"/>
          <p:nvPr/>
        </p:nvSpPr>
        <p:spPr>
          <a:xfrm>
            <a:off x="4613536" y="122669"/>
            <a:ext cx="7093157" cy="415417"/>
          </a:xfrm>
          <a:prstGeom prst="rect">
            <a:avLst/>
          </a:prstGeom>
        </p:spPr>
        <p:txBody>
          <a:bodyPr lIns="0" tIns="0" rIns="0" bIns="0" rtlCol="0" anchor="t">
            <a:spAutoFit/>
          </a:bodyPr>
          <a:lstStyle/>
          <a:p>
            <a:pPr algn="ctr">
              <a:lnSpc>
                <a:spcPts val="3223"/>
              </a:lnSpc>
              <a:spcBef>
                <a:spcPct val="0"/>
              </a:spcBef>
            </a:pPr>
            <a:r>
              <a:rPr lang="en-US" sz="2599" b="1">
                <a:solidFill>
                  <a:srgbClr val="000000"/>
                </a:solidFill>
                <a:latin typeface="Agenda Bold"/>
                <a:ea typeface="Agenda Bold"/>
                <a:cs typeface="Agenda Bold"/>
                <a:sym typeface="Agenda Bold"/>
              </a:rPr>
              <a:t>SUPPLIER CODE OF CONDUCT AND ASSESSMENT</a:t>
            </a:r>
          </a:p>
        </p:txBody>
      </p:sp>
      <p:sp>
        <p:nvSpPr>
          <p:cNvPr id="27" name="TextBox 27"/>
          <p:cNvSpPr txBox="1"/>
          <p:nvPr/>
        </p:nvSpPr>
        <p:spPr>
          <a:xfrm>
            <a:off x="788187" y="757850"/>
            <a:ext cx="15131390" cy="848106"/>
          </a:xfrm>
          <a:prstGeom prst="rect">
            <a:avLst/>
          </a:prstGeom>
        </p:spPr>
        <p:txBody>
          <a:bodyPr lIns="0" tIns="0" rIns="0" bIns="0" rtlCol="0" anchor="t">
            <a:spAutoFit/>
          </a:bodyPr>
          <a:lstStyle/>
          <a:p>
            <a:pPr algn="l">
              <a:lnSpc>
                <a:spcPts val="2231"/>
              </a:lnSpc>
              <a:spcBef>
                <a:spcPct val="0"/>
              </a:spcBef>
            </a:pPr>
            <a:r>
              <a:rPr lang="en-US" sz="1799" b="1">
                <a:solidFill>
                  <a:srgbClr val="000000"/>
                </a:solidFill>
                <a:latin typeface="Agenda Bold"/>
                <a:ea typeface="Agenda Bold"/>
                <a:cs typeface="Agenda Bold"/>
                <a:sym typeface="Agenda Bold"/>
              </a:rPr>
              <a:t>We have developed a supplier code of conduct to formalize and standardize our relationship with suppliers and value chain partners. Our focus is on environmental sustainability, creating value for the community and safeguarding assets &amp; information. </a:t>
            </a:r>
          </a:p>
          <a:p>
            <a:pPr algn="l">
              <a:lnSpc>
                <a:spcPts val="2231"/>
              </a:lnSpc>
              <a:spcBef>
                <a:spcPct val="0"/>
              </a:spcBef>
            </a:pPr>
            <a:endParaRPr lang="en-US" sz="1799" b="1">
              <a:solidFill>
                <a:srgbClr val="000000"/>
              </a:solidFill>
              <a:latin typeface="Agenda Bold"/>
              <a:ea typeface="Agenda Bold"/>
              <a:cs typeface="Agenda Bold"/>
              <a:sym typeface="Agenda Bold"/>
            </a:endParaRPr>
          </a:p>
        </p:txBody>
      </p:sp>
      <p:sp>
        <p:nvSpPr>
          <p:cNvPr id="28" name="TextBox 28"/>
          <p:cNvSpPr txBox="1"/>
          <p:nvPr/>
        </p:nvSpPr>
        <p:spPr>
          <a:xfrm>
            <a:off x="11450762" y="9339309"/>
            <a:ext cx="5737593" cy="295656"/>
          </a:xfrm>
          <a:prstGeom prst="rect">
            <a:avLst/>
          </a:prstGeom>
        </p:spPr>
        <p:txBody>
          <a:bodyPr lIns="0" tIns="0" rIns="0" bIns="0" rtlCol="0" anchor="t">
            <a:spAutoFit/>
          </a:bodyPr>
          <a:lstStyle/>
          <a:p>
            <a:pPr algn="ctr">
              <a:lnSpc>
                <a:spcPts val="2231"/>
              </a:lnSpc>
              <a:spcBef>
                <a:spcPct val="0"/>
              </a:spcBef>
            </a:pPr>
            <a:r>
              <a:rPr lang="en-US" sz="1799" b="1">
                <a:solidFill>
                  <a:srgbClr val="006DB8"/>
                </a:solidFill>
                <a:latin typeface="Agenda Bold"/>
                <a:ea typeface="Agenda Bold"/>
                <a:cs typeface="Agenda Bold"/>
                <a:sym typeface="Agenda Bold"/>
              </a:rPr>
              <a:t>Safeguarding Assets, Information and Interests</a:t>
            </a:r>
          </a:p>
        </p:txBody>
      </p:sp>
      <p:sp>
        <p:nvSpPr>
          <p:cNvPr id="29" name="TextBox 29"/>
          <p:cNvSpPr txBox="1"/>
          <p:nvPr/>
        </p:nvSpPr>
        <p:spPr>
          <a:xfrm>
            <a:off x="11365037" y="1672631"/>
            <a:ext cx="5383652" cy="3020314"/>
          </a:xfrm>
          <a:prstGeom prst="rect">
            <a:avLst/>
          </a:prstGeom>
        </p:spPr>
        <p:txBody>
          <a:bodyPr lIns="0" tIns="0" rIns="0" bIns="0" rtlCol="0" anchor="t">
            <a:spAutoFit/>
          </a:bodyPr>
          <a:lstStyle/>
          <a:p>
            <a:pPr algn="ctr">
              <a:lnSpc>
                <a:spcPts val="2231"/>
              </a:lnSpc>
            </a:pPr>
            <a:r>
              <a:rPr lang="en-US" sz="1799" b="1">
                <a:solidFill>
                  <a:srgbClr val="006DB8"/>
                </a:solidFill>
                <a:latin typeface="Agenda Bold"/>
                <a:ea typeface="Agenda Bold"/>
                <a:cs typeface="Agenda Bold"/>
                <a:sym typeface="Agenda Bold"/>
              </a:rPr>
              <a:t>Valuing people, communities, and the environment</a:t>
            </a:r>
          </a:p>
          <a:p>
            <a:pPr algn="ctr">
              <a:lnSpc>
                <a:spcPts val="1983"/>
              </a:lnSpc>
            </a:pPr>
            <a:endParaRPr lang="en-US" sz="1799" b="1">
              <a:solidFill>
                <a:srgbClr val="006DB8"/>
              </a:solidFill>
              <a:latin typeface="Agenda Bold"/>
              <a:ea typeface="Agenda Bold"/>
              <a:cs typeface="Agenda Bold"/>
              <a:sym typeface="Agenda Bold"/>
            </a:endParaRPr>
          </a:p>
          <a:p>
            <a:pPr algn="l">
              <a:lnSpc>
                <a:spcPts val="1983"/>
              </a:lnSpc>
              <a:spcBef>
                <a:spcPct val="0"/>
              </a:spcBef>
            </a:pPr>
            <a:r>
              <a:rPr lang="en-US" sz="1599">
                <a:solidFill>
                  <a:srgbClr val="000000"/>
                </a:solidFill>
                <a:latin typeface="Agenda Medium"/>
                <a:ea typeface="Agenda Medium"/>
                <a:cs typeface="Agenda Medium"/>
                <a:sym typeface="Agenda Medium"/>
              </a:rPr>
              <a:t> We firmly believe in prioritizing the health and safety of all individuals involved in our supply chain, promoting diversity and inclusion, upholding human rights, and respecting labor rights in accordance with international standards. We are unwavering in our commitment to creating a workplace free from harassment and discrimination of any kind. Furthermore, we recognize the critical importance of protecting the environment and promoting sustainable procurement practices to minimize our ecological footprint.</a:t>
            </a:r>
          </a:p>
          <a:p>
            <a:pPr algn="l">
              <a:lnSpc>
                <a:spcPts val="1983"/>
              </a:lnSpc>
              <a:spcBef>
                <a:spcPct val="0"/>
              </a:spcBef>
            </a:pPr>
            <a:endParaRPr lang="en-US" sz="1599">
              <a:solidFill>
                <a:srgbClr val="000000"/>
              </a:solidFill>
              <a:latin typeface="Agenda Medium"/>
              <a:ea typeface="Agenda Medium"/>
              <a:cs typeface="Agenda Medium"/>
              <a:sym typeface="Agenda Medium"/>
            </a:endParaRPr>
          </a:p>
        </p:txBody>
      </p:sp>
      <p:sp>
        <p:nvSpPr>
          <p:cNvPr id="30" name="TextBox 30"/>
          <p:cNvSpPr txBox="1"/>
          <p:nvPr/>
        </p:nvSpPr>
        <p:spPr>
          <a:xfrm>
            <a:off x="11365037" y="4779178"/>
            <a:ext cx="5342945" cy="4010914"/>
          </a:xfrm>
          <a:prstGeom prst="rect">
            <a:avLst/>
          </a:prstGeom>
        </p:spPr>
        <p:txBody>
          <a:bodyPr lIns="0" tIns="0" rIns="0" bIns="0" rtlCol="0" anchor="t">
            <a:spAutoFit/>
          </a:bodyPr>
          <a:lstStyle/>
          <a:p>
            <a:pPr algn="ctr">
              <a:lnSpc>
                <a:spcPts val="2231"/>
              </a:lnSpc>
            </a:pPr>
            <a:r>
              <a:rPr lang="en-US" sz="1799" b="1">
                <a:solidFill>
                  <a:srgbClr val="006DB8"/>
                </a:solidFill>
                <a:latin typeface="Agenda Bold"/>
                <a:ea typeface="Agenda Bold"/>
                <a:cs typeface="Agenda Bold"/>
                <a:sym typeface="Agenda Bold"/>
              </a:rPr>
              <a:t>Doing business with Integrity</a:t>
            </a:r>
          </a:p>
          <a:p>
            <a:pPr algn="ctr">
              <a:lnSpc>
                <a:spcPts val="1983"/>
              </a:lnSpc>
            </a:pPr>
            <a:endParaRPr lang="en-US" sz="1799" b="1">
              <a:solidFill>
                <a:srgbClr val="006DB8"/>
              </a:solidFill>
              <a:latin typeface="Agenda Bold"/>
              <a:ea typeface="Agenda Bold"/>
              <a:cs typeface="Agenda Bold"/>
              <a:sym typeface="Agenda Bold"/>
            </a:endParaRPr>
          </a:p>
          <a:p>
            <a:pPr algn="l">
              <a:lnSpc>
                <a:spcPts val="1983"/>
              </a:lnSpc>
              <a:spcBef>
                <a:spcPct val="0"/>
              </a:spcBef>
            </a:pPr>
            <a:r>
              <a:rPr lang="en-US" sz="1599">
                <a:solidFill>
                  <a:srgbClr val="000000"/>
                </a:solidFill>
                <a:latin typeface="Agenda Medium"/>
                <a:ea typeface="Agenda Medium"/>
                <a:cs typeface="Agenda Medium"/>
                <a:sym typeface="Agenda Medium"/>
              </a:rPr>
              <a:t> Everest places a high value on doing business with integrity. It strictly prohibits the receipt, offer, or payment of bribes, kickbacks, facilitation payments, or the exchange of anything of value (directly or indirectly) intended to advance Everest’s business interests or provide undue or improper advantages for Everest or its partners. While it may sometimes be appropriate to exchange gifts or offer entertainment, suppliers should not use these business courtesies to gain an improper advantage or preferential treatment. Suppliers should ensure that gifts or entertainment are modest in value, infrequently provided, and consistent with local law and the internal rules of the recipient’s employer. Gifts of cash or cash equivalents, such as gift cards, are not allowed.</a:t>
            </a:r>
          </a:p>
          <a:p>
            <a:pPr algn="l">
              <a:lnSpc>
                <a:spcPts val="1983"/>
              </a:lnSpc>
              <a:spcBef>
                <a:spcPct val="0"/>
              </a:spcBef>
            </a:pPr>
            <a:endParaRPr lang="en-US" sz="1599">
              <a:solidFill>
                <a:srgbClr val="000000"/>
              </a:solidFill>
              <a:latin typeface="Agenda Medium"/>
              <a:ea typeface="Agenda Medium"/>
              <a:cs typeface="Agenda Medium"/>
              <a:sym typeface="Agenda Medium"/>
            </a:endParaRPr>
          </a:p>
        </p:txBody>
      </p:sp>
      <p:sp>
        <p:nvSpPr>
          <p:cNvPr id="31" name="AutoShape 31"/>
          <p:cNvSpPr/>
          <p:nvPr/>
        </p:nvSpPr>
        <p:spPr>
          <a:xfrm>
            <a:off x="336492" y="1853606"/>
            <a:ext cx="9840595" cy="0"/>
          </a:xfrm>
          <a:prstGeom prst="line">
            <a:avLst/>
          </a:prstGeom>
          <a:ln w="85725" cap="flat">
            <a:solidFill>
              <a:srgbClr val="000000"/>
            </a:solidFill>
            <a:prstDash val="solid"/>
            <a:headEnd type="none" w="sm" len="sm"/>
            <a:tailEnd type="none" w="sm" len="sm"/>
          </a:ln>
        </p:spPr>
      </p:sp>
      <p:sp>
        <p:nvSpPr>
          <p:cNvPr id="32" name="AutoShape 32"/>
          <p:cNvSpPr/>
          <p:nvPr/>
        </p:nvSpPr>
        <p:spPr>
          <a:xfrm>
            <a:off x="336492" y="9386934"/>
            <a:ext cx="9840595" cy="0"/>
          </a:xfrm>
          <a:prstGeom prst="line">
            <a:avLst/>
          </a:prstGeom>
          <a:ln w="85725" cap="flat">
            <a:solidFill>
              <a:srgbClr val="000000"/>
            </a:solidFill>
            <a:prstDash val="solid"/>
            <a:headEnd type="none" w="sm" len="sm"/>
            <a:tailEnd type="none" w="sm" len="sm"/>
          </a:ln>
        </p:spPr>
      </p:sp>
      <p:sp>
        <p:nvSpPr>
          <p:cNvPr id="33" name="Freeform 33"/>
          <p:cNvSpPr/>
          <p:nvPr/>
        </p:nvSpPr>
        <p:spPr>
          <a:xfrm>
            <a:off x="9684882" y="2069388"/>
            <a:ext cx="254239" cy="106019"/>
          </a:xfrm>
          <a:custGeom>
            <a:avLst/>
            <a:gdLst/>
            <a:ahLst/>
            <a:cxnLst/>
            <a:rect l="l" t="t" r="r" b="b"/>
            <a:pathLst>
              <a:path w="254239" h="106019">
                <a:moveTo>
                  <a:pt x="0" y="0"/>
                </a:moveTo>
                <a:lnTo>
                  <a:pt x="254239" y="0"/>
                </a:lnTo>
                <a:lnTo>
                  <a:pt x="254239" y="106019"/>
                </a:lnTo>
                <a:lnTo>
                  <a:pt x="0" y="106019"/>
                </a:lnTo>
                <a:lnTo>
                  <a:pt x="0" y="0"/>
                </a:lnTo>
                <a:close/>
              </a:path>
            </a:pathLst>
          </a:custGeom>
          <a:blipFill>
            <a:blip r:embed="rId3"/>
            <a:stretch>
              <a:fillRect/>
            </a:stretch>
          </a:blipFill>
        </p:spPr>
      </p:sp>
      <p:sp>
        <p:nvSpPr>
          <p:cNvPr id="34" name="Freeform 34"/>
          <p:cNvSpPr/>
          <p:nvPr/>
        </p:nvSpPr>
        <p:spPr>
          <a:xfrm>
            <a:off x="4613536" y="2106019"/>
            <a:ext cx="254239" cy="106019"/>
          </a:xfrm>
          <a:custGeom>
            <a:avLst/>
            <a:gdLst/>
            <a:ahLst/>
            <a:cxnLst/>
            <a:rect l="l" t="t" r="r" b="b"/>
            <a:pathLst>
              <a:path w="254239" h="106019">
                <a:moveTo>
                  <a:pt x="0" y="0"/>
                </a:moveTo>
                <a:lnTo>
                  <a:pt x="254239" y="0"/>
                </a:lnTo>
                <a:lnTo>
                  <a:pt x="254239" y="106019"/>
                </a:lnTo>
                <a:lnTo>
                  <a:pt x="0" y="106019"/>
                </a:lnTo>
                <a:lnTo>
                  <a:pt x="0" y="0"/>
                </a:lnTo>
                <a:close/>
              </a:path>
            </a:pathLst>
          </a:custGeom>
          <a:blipFill>
            <a:blip r:embed="rId3"/>
            <a:stretch>
              <a:fillRect/>
            </a:stretch>
          </a:blipFill>
        </p:spPr>
      </p:sp>
      <p:sp>
        <p:nvSpPr>
          <p:cNvPr id="35" name="Freeform 35"/>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4"/>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801600"/>
          </a:xfrm>
          <a:custGeom>
            <a:avLst/>
            <a:gdLst/>
            <a:ahLst/>
            <a:cxnLst/>
            <a:rect l="l" t="t" r="r" b="b"/>
            <a:pathLst>
              <a:path w="18288000" h="12801600">
                <a:moveTo>
                  <a:pt x="0" y="0"/>
                </a:moveTo>
                <a:lnTo>
                  <a:pt x="18288000" y="0"/>
                </a:lnTo>
                <a:lnTo>
                  <a:pt x="18288000" y="12801600"/>
                </a:lnTo>
                <a:lnTo>
                  <a:pt x="0" y="12801600"/>
                </a:lnTo>
                <a:lnTo>
                  <a:pt x="0" y="0"/>
                </a:lnTo>
                <a:close/>
              </a:path>
            </a:pathLst>
          </a:custGeom>
          <a:blipFill>
            <a:blip r:embed="rId2"/>
            <a:stretch>
              <a:fillRect/>
            </a:stretch>
          </a:blipFill>
        </p:spPr>
      </p:sp>
      <p:grpSp>
        <p:nvGrpSpPr>
          <p:cNvPr id="3" name="Group 3"/>
          <p:cNvGrpSpPr/>
          <p:nvPr/>
        </p:nvGrpSpPr>
        <p:grpSpPr>
          <a:xfrm>
            <a:off x="104775" y="109419"/>
            <a:ext cx="5539694" cy="1241171"/>
            <a:chOff x="0" y="0"/>
            <a:chExt cx="1459014" cy="326893"/>
          </a:xfrm>
        </p:grpSpPr>
        <p:sp>
          <p:nvSpPr>
            <p:cNvPr id="4" name="Freeform 4"/>
            <p:cNvSpPr/>
            <p:nvPr/>
          </p:nvSpPr>
          <p:spPr>
            <a:xfrm>
              <a:off x="0" y="0"/>
              <a:ext cx="1459014" cy="326893"/>
            </a:xfrm>
            <a:custGeom>
              <a:avLst/>
              <a:gdLst/>
              <a:ahLst/>
              <a:cxnLst/>
              <a:rect l="l" t="t" r="r" b="b"/>
              <a:pathLst>
                <a:path w="1459014" h="326893">
                  <a:moveTo>
                    <a:pt x="1255814" y="0"/>
                  </a:moveTo>
                  <a:lnTo>
                    <a:pt x="0" y="0"/>
                  </a:lnTo>
                  <a:lnTo>
                    <a:pt x="0" y="326893"/>
                  </a:lnTo>
                  <a:lnTo>
                    <a:pt x="1255814" y="326893"/>
                  </a:lnTo>
                  <a:lnTo>
                    <a:pt x="1459014" y="163446"/>
                  </a:lnTo>
                  <a:lnTo>
                    <a:pt x="1255814" y="0"/>
                  </a:lnTo>
                  <a:close/>
                </a:path>
              </a:pathLst>
            </a:custGeom>
            <a:solidFill>
              <a:srgbClr val="EDF5F9"/>
            </a:solidFill>
          </p:spPr>
        </p:sp>
        <p:sp>
          <p:nvSpPr>
            <p:cNvPr id="5" name="TextBox 5"/>
            <p:cNvSpPr txBox="1"/>
            <p:nvPr/>
          </p:nvSpPr>
          <p:spPr>
            <a:xfrm>
              <a:off x="0" y="-38100"/>
              <a:ext cx="1344714" cy="364993"/>
            </a:xfrm>
            <a:prstGeom prst="rect">
              <a:avLst/>
            </a:prstGeom>
          </p:spPr>
          <p:txBody>
            <a:bodyPr lIns="50800" tIns="50800" rIns="50800" bIns="50800" rtlCol="0" anchor="ctr"/>
            <a:lstStyle/>
            <a:p>
              <a:pPr algn="ctr">
                <a:lnSpc>
                  <a:spcPts val="4340"/>
                </a:lnSpc>
              </a:pPr>
              <a:r>
                <a:rPr lang="en-US" sz="3500" b="1">
                  <a:solidFill>
                    <a:srgbClr val="000000"/>
                  </a:solidFill>
                  <a:latin typeface="Agenda Bold"/>
                  <a:ea typeface="Agenda Bold"/>
                  <a:cs typeface="Agenda Bold"/>
                  <a:sym typeface="Agenda Bold"/>
                </a:rPr>
                <a:t>PEOPLE AND PARTNERSHIPS</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4236085" y="-509331"/>
            <a:ext cx="6275070" cy="8229600"/>
          </a:xfrm>
          <a:custGeom>
            <a:avLst/>
            <a:gdLst/>
            <a:ahLst/>
            <a:cxnLst/>
            <a:rect l="l" t="t" r="r" b="b"/>
            <a:pathLst>
              <a:path w="6275070" h="8229600">
                <a:moveTo>
                  <a:pt x="0" y="0"/>
                </a:moveTo>
                <a:lnTo>
                  <a:pt x="6275070" y="0"/>
                </a:lnTo>
                <a:lnTo>
                  <a:pt x="6275070" y="8229600"/>
                </a:lnTo>
                <a:lnTo>
                  <a:pt x="0" y="8229600"/>
                </a:lnTo>
                <a:lnTo>
                  <a:pt x="0" y="0"/>
                </a:lnTo>
                <a:close/>
              </a:path>
            </a:pathLst>
          </a:custGeom>
          <a:blipFill>
            <a:blip r:embed="rId2"/>
            <a:stretch>
              <a:fillRect/>
            </a:stretch>
          </a:blipFill>
        </p:spPr>
      </p:sp>
      <p:sp>
        <p:nvSpPr>
          <p:cNvPr id="3" name="Freeform 3"/>
          <p:cNvSpPr/>
          <p:nvPr/>
        </p:nvSpPr>
        <p:spPr>
          <a:xfrm>
            <a:off x="0" y="0"/>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3">
              <a:alphaModFix amt="26000"/>
            </a:blip>
            <a:stretch>
              <a:fillRect/>
            </a:stretch>
          </a:blipFill>
        </p:spPr>
      </p:sp>
      <p:sp>
        <p:nvSpPr>
          <p:cNvPr id="4" name="Freeform 4"/>
          <p:cNvSpPr/>
          <p:nvPr/>
        </p:nvSpPr>
        <p:spPr>
          <a:xfrm>
            <a:off x="0" y="-1679900"/>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4">
              <a:alphaModFix amt="36000"/>
            </a:blip>
            <a:stretch>
              <a:fillRect/>
            </a:stretch>
          </a:blipFill>
        </p:spPr>
      </p:sp>
      <p:sp>
        <p:nvSpPr>
          <p:cNvPr id="5" name="Freeform 5"/>
          <p:cNvSpPr/>
          <p:nvPr/>
        </p:nvSpPr>
        <p:spPr>
          <a:xfrm>
            <a:off x="14771929" y="1238052"/>
            <a:ext cx="8116238" cy="11364627"/>
          </a:xfrm>
          <a:custGeom>
            <a:avLst/>
            <a:gdLst/>
            <a:ahLst/>
            <a:cxnLst/>
            <a:rect l="l" t="t" r="r" b="b"/>
            <a:pathLst>
              <a:path w="8116238" h="11364627">
                <a:moveTo>
                  <a:pt x="0" y="0"/>
                </a:moveTo>
                <a:lnTo>
                  <a:pt x="8116238" y="0"/>
                </a:lnTo>
                <a:lnTo>
                  <a:pt x="8116238" y="11364627"/>
                </a:lnTo>
                <a:lnTo>
                  <a:pt x="0" y="11364627"/>
                </a:lnTo>
                <a:lnTo>
                  <a:pt x="0" y="0"/>
                </a:lnTo>
                <a:close/>
              </a:path>
            </a:pathLst>
          </a:custGeom>
          <a:blipFill>
            <a:blip r:embed="rId5">
              <a:alphaModFix amt="39000"/>
            </a:blip>
            <a:stretch>
              <a:fillRect/>
            </a:stretch>
          </a:blipFill>
        </p:spPr>
      </p:sp>
      <p:grpSp>
        <p:nvGrpSpPr>
          <p:cNvPr id="6" name="Group 6"/>
          <p:cNvGrpSpPr/>
          <p:nvPr/>
        </p:nvGrpSpPr>
        <p:grpSpPr>
          <a:xfrm>
            <a:off x="4188048" y="1808247"/>
            <a:ext cx="12040463" cy="7065445"/>
            <a:chOff x="0" y="0"/>
            <a:chExt cx="16053950" cy="9420594"/>
          </a:xfrm>
        </p:grpSpPr>
        <p:sp>
          <p:nvSpPr>
            <p:cNvPr id="7" name="Freeform 7"/>
            <p:cNvSpPr/>
            <p:nvPr/>
          </p:nvSpPr>
          <p:spPr>
            <a:xfrm>
              <a:off x="1958309" y="1827295"/>
              <a:ext cx="6666679" cy="5733344"/>
            </a:xfrm>
            <a:custGeom>
              <a:avLst/>
              <a:gdLst/>
              <a:ahLst/>
              <a:cxnLst/>
              <a:rect l="l" t="t" r="r" b="b"/>
              <a:pathLst>
                <a:path w="6666679" h="5733344">
                  <a:moveTo>
                    <a:pt x="0" y="0"/>
                  </a:moveTo>
                  <a:lnTo>
                    <a:pt x="6666679" y="0"/>
                  </a:lnTo>
                  <a:lnTo>
                    <a:pt x="6666679" y="5733344"/>
                  </a:lnTo>
                  <a:lnTo>
                    <a:pt x="0" y="5733344"/>
                  </a:lnTo>
                  <a:lnTo>
                    <a:pt x="0" y="0"/>
                  </a:lnTo>
                  <a:close/>
                </a:path>
              </a:pathLst>
            </a:custGeom>
            <a:blipFill>
              <a:blip>
                <a:alphaModFix amt="71000"/>
                <a:extLst>
                  <a:ext uri="{96DAC541-7B7A-43D3-8B79-37D633B846F1}">
                    <asvg:svgBlip xmlns:asvg="http://schemas.microsoft.com/office/drawing/2016/SVG/main" r:embed="rId6"/>
                  </a:ext>
                </a:extLst>
              </a:blip>
              <a:stretch>
                <a:fillRect/>
              </a:stretch>
            </a:blipFill>
          </p:spPr>
        </p:sp>
        <p:sp>
          <p:nvSpPr>
            <p:cNvPr id="8" name="Freeform 8"/>
            <p:cNvSpPr/>
            <p:nvPr/>
          </p:nvSpPr>
          <p:spPr>
            <a:xfrm>
              <a:off x="4708682" y="0"/>
              <a:ext cx="1386411" cy="1685606"/>
            </a:xfrm>
            <a:custGeom>
              <a:avLst/>
              <a:gdLst/>
              <a:ahLst/>
              <a:cxnLst/>
              <a:rect l="l" t="t" r="r" b="b"/>
              <a:pathLst>
                <a:path w="1386411" h="1685606">
                  <a:moveTo>
                    <a:pt x="0" y="0"/>
                  </a:moveTo>
                  <a:lnTo>
                    <a:pt x="1386411" y="0"/>
                  </a:lnTo>
                  <a:lnTo>
                    <a:pt x="1386411" y="1685606"/>
                  </a:lnTo>
                  <a:lnTo>
                    <a:pt x="0" y="1685606"/>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9" name="Freeform 9"/>
            <p:cNvSpPr/>
            <p:nvPr/>
          </p:nvSpPr>
          <p:spPr>
            <a:xfrm>
              <a:off x="0" y="8205991"/>
              <a:ext cx="3234825" cy="925969"/>
            </a:xfrm>
            <a:custGeom>
              <a:avLst/>
              <a:gdLst/>
              <a:ahLst/>
              <a:cxnLst/>
              <a:rect l="l" t="t" r="r" b="b"/>
              <a:pathLst>
                <a:path w="3234825" h="925969">
                  <a:moveTo>
                    <a:pt x="0" y="0"/>
                  </a:moveTo>
                  <a:lnTo>
                    <a:pt x="3234825" y="0"/>
                  </a:lnTo>
                  <a:lnTo>
                    <a:pt x="3234825" y="925968"/>
                  </a:lnTo>
                  <a:lnTo>
                    <a:pt x="0" y="925968"/>
                  </a:lnTo>
                  <a:lnTo>
                    <a:pt x="0" y="0"/>
                  </a:lnTo>
                  <a:close/>
                </a:path>
              </a:pathLst>
            </a:custGeom>
            <a:blipFill>
              <a:blip>
                <a:extLst>
                  <a:ext uri="{96DAC541-7B7A-43D3-8B79-37D633B846F1}">
                    <asvg:svgBlip xmlns:asvg="http://schemas.microsoft.com/office/drawing/2016/SVG/main" r:embed="rId8"/>
                  </a:ext>
                </a:extLst>
              </a:blip>
              <a:stretch>
                <a:fillRect/>
              </a:stretch>
            </a:blipFill>
          </p:spPr>
        </p:sp>
        <p:sp>
          <p:nvSpPr>
            <p:cNvPr id="10" name="Freeform 10"/>
            <p:cNvSpPr/>
            <p:nvPr/>
          </p:nvSpPr>
          <p:spPr>
            <a:xfrm>
              <a:off x="8003494" y="7917356"/>
              <a:ext cx="1805690" cy="1503237"/>
            </a:xfrm>
            <a:custGeom>
              <a:avLst/>
              <a:gdLst/>
              <a:ahLst/>
              <a:cxnLst/>
              <a:rect l="l" t="t" r="r" b="b"/>
              <a:pathLst>
                <a:path w="1805690" h="1503237">
                  <a:moveTo>
                    <a:pt x="0" y="0"/>
                  </a:moveTo>
                  <a:lnTo>
                    <a:pt x="1805690" y="0"/>
                  </a:lnTo>
                  <a:lnTo>
                    <a:pt x="1805690" y="1503238"/>
                  </a:lnTo>
                  <a:lnTo>
                    <a:pt x="0" y="1503238"/>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11" name="Freeform 11"/>
            <p:cNvSpPr/>
            <p:nvPr/>
          </p:nvSpPr>
          <p:spPr>
            <a:xfrm>
              <a:off x="2013775" y="1948752"/>
              <a:ext cx="6555747" cy="5678916"/>
            </a:xfrm>
            <a:custGeom>
              <a:avLst/>
              <a:gdLst/>
              <a:ahLst/>
              <a:cxnLst/>
              <a:rect l="l" t="t" r="r" b="b"/>
              <a:pathLst>
                <a:path w="6555747" h="5678916">
                  <a:moveTo>
                    <a:pt x="0" y="0"/>
                  </a:moveTo>
                  <a:lnTo>
                    <a:pt x="6555747" y="0"/>
                  </a:lnTo>
                  <a:lnTo>
                    <a:pt x="6555747" y="5678916"/>
                  </a:lnTo>
                  <a:lnTo>
                    <a:pt x="0" y="5678916"/>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6623735" y="494382"/>
              <a:ext cx="1945787" cy="668268"/>
            </a:xfrm>
            <a:prstGeom prst="rect">
              <a:avLst/>
            </a:prstGeom>
          </p:spPr>
          <p:txBody>
            <a:bodyPr lIns="0" tIns="0" rIns="0" bIns="0" rtlCol="0" anchor="t">
              <a:spAutoFit/>
            </a:bodyPr>
            <a:lstStyle/>
            <a:p>
              <a:pPr algn="ctr">
                <a:lnSpc>
                  <a:spcPts val="3887"/>
                </a:lnSpc>
                <a:spcBef>
                  <a:spcPct val="0"/>
                </a:spcBef>
              </a:pPr>
              <a:r>
                <a:rPr lang="en-US" sz="3134" b="1">
                  <a:solidFill>
                    <a:srgbClr val="000000"/>
                  </a:solidFill>
                  <a:latin typeface="Agenda Bold"/>
                  <a:ea typeface="Agenda Bold"/>
                  <a:cs typeface="Agenda Bold"/>
                  <a:sym typeface="Agenda Bold"/>
                </a:rPr>
                <a:t>DRIVERS</a:t>
              </a:r>
            </a:p>
          </p:txBody>
        </p:sp>
        <p:sp>
          <p:nvSpPr>
            <p:cNvPr id="13" name="TextBox 13"/>
            <p:cNvSpPr txBox="1"/>
            <p:nvPr/>
          </p:nvSpPr>
          <p:spPr>
            <a:xfrm>
              <a:off x="9809184" y="8484482"/>
              <a:ext cx="6244766" cy="668268"/>
            </a:xfrm>
            <a:prstGeom prst="rect">
              <a:avLst/>
            </a:prstGeom>
          </p:spPr>
          <p:txBody>
            <a:bodyPr lIns="0" tIns="0" rIns="0" bIns="0" rtlCol="0" anchor="t">
              <a:spAutoFit/>
            </a:bodyPr>
            <a:lstStyle/>
            <a:p>
              <a:pPr algn="ctr">
                <a:lnSpc>
                  <a:spcPts val="3887"/>
                </a:lnSpc>
                <a:spcBef>
                  <a:spcPct val="0"/>
                </a:spcBef>
              </a:pPr>
              <a:r>
                <a:rPr lang="en-US" sz="3134" b="1">
                  <a:solidFill>
                    <a:srgbClr val="000000"/>
                  </a:solidFill>
                  <a:latin typeface="Agenda Bold"/>
                  <a:ea typeface="Agenda Bold"/>
                  <a:cs typeface="Agenda Bold"/>
                  <a:sym typeface="Agenda Bold"/>
                </a:rPr>
                <a:t>CLIENTS AND INVESTORS</a:t>
              </a:r>
            </a:p>
          </p:txBody>
        </p:sp>
      </p:grpSp>
      <p:sp>
        <p:nvSpPr>
          <p:cNvPr id="14" name="Freeform 14"/>
          <p:cNvSpPr/>
          <p:nvPr/>
        </p:nvSpPr>
        <p:spPr>
          <a:xfrm>
            <a:off x="0" y="-7512593"/>
            <a:ext cx="18668042" cy="8750645"/>
          </a:xfrm>
          <a:custGeom>
            <a:avLst/>
            <a:gdLst/>
            <a:ahLst/>
            <a:cxnLst/>
            <a:rect l="l" t="t" r="r" b="b"/>
            <a:pathLst>
              <a:path w="18668042" h="8750645">
                <a:moveTo>
                  <a:pt x="0" y="0"/>
                </a:moveTo>
                <a:lnTo>
                  <a:pt x="18668042" y="0"/>
                </a:lnTo>
                <a:lnTo>
                  <a:pt x="18668042" y="8750645"/>
                </a:lnTo>
                <a:lnTo>
                  <a:pt x="0" y="8750645"/>
                </a:lnTo>
                <a:lnTo>
                  <a:pt x="0" y="0"/>
                </a:lnTo>
                <a:close/>
              </a:path>
            </a:pathLst>
          </a:custGeom>
          <a:blipFill>
            <a:blip r:embed="rId11"/>
            <a:stretch>
              <a:fillRect/>
            </a:stretch>
          </a:blipFill>
        </p:spPr>
      </p:sp>
      <p:sp>
        <p:nvSpPr>
          <p:cNvPr id="15" name="Freeform 15"/>
          <p:cNvSpPr/>
          <p:nvPr/>
        </p:nvSpPr>
        <p:spPr>
          <a:xfrm>
            <a:off x="6853937" y="4629495"/>
            <a:ext cx="2480084" cy="1422948"/>
          </a:xfrm>
          <a:custGeom>
            <a:avLst/>
            <a:gdLst/>
            <a:ahLst/>
            <a:cxnLst/>
            <a:rect l="l" t="t" r="r" b="b"/>
            <a:pathLst>
              <a:path w="2480084" h="1422948">
                <a:moveTo>
                  <a:pt x="0" y="0"/>
                </a:moveTo>
                <a:lnTo>
                  <a:pt x="2480084" y="0"/>
                </a:lnTo>
                <a:lnTo>
                  <a:pt x="2480084" y="1422949"/>
                </a:lnTo>
                <a:lnTo>
                  <a:pt x="0" y="1422949"/>
                </a:lnTo>
                <a:lnTo>
                  <a:pt x="0" y="0"/>
                </a:lnTo>
                <a:close/>
              </a:path>
            </a:pathLst>
          </a:custGeom>
          <a:blipFill>
            <a:blip r:embed="rId12"/>
            <a:stretch>
              <a:fillRect/>
            </a:stretch>
          </a:blipFill>
        </p:spPr>
      </p:sp>
      <p:sp>
        <p:nvSpPr>
          <p:cNvPr id="16" name="TextBox 16"/>
          <p:cNvSpPr txBox="1"/>
          <p:nvPr/>
        </p:nvSpPr>
        <p:spPr>
          <a:xfrm>
            <a:off x="1874092" y="8175375"/>
            <a:ext cx="2048974" cy="508345"/>
          </a:xfrm>
          <a:prstGeom prst="rect">
            <a:avLst/>
          </a:prstGeom>
        </p:spPr>
        <p:txBody>
          <a:bodyPr lIns="0" tIns="0" rIns="0" bIns="0" rtlCol="0" anchor="t">
            <a:spAutoFit/>
          </a:bodyPr>
          <a:lstStyle/>
          <a:p>
            <a:pPr algn="ctr">
              <a:lnSpc>
                <a:spcPts val="3887"/>
              </a:lnSpc>
              <a:spcBef>
                <a:spcPct val="0"/>
              </a:spcBef>
            </a:pPr>
            <a:r>
              <a:rPr lang="en-US" sz="3134" b="1">
                <a:solidFill>
                  <a:srgbClr val="000000"/>
                </a:solidFill>
                <a:latin typeface="Agenda Bold"/>
                <a:ea typeface="Agenda Bold"/>
                <a:cs typeface="Agenda Bold"/>
                <a:sym typeface="Agenda Bold"/>
              </a:rPr>
              <a:t>EMPLOYEES</a:t>
            </a:r>
          </a:p>
        </p:txBody>
      </p:sp>
      <p:sp>
        <p:nvSpPr>
          <p:cNvPr id="17" name="TextBox 17"/>
          <p:cNvSpPr txBox="1"/>
          <p:nvPr/>
        </p:nvSpPr>
        <p:spPr>
          <a:xfrm>
            <a:off x="4149948" y="290307"/>
            <a:ext cx="9211866" cy="571373"/>
          </a:xfrm>
          <a:prstGeom prst="rect">
            <a:avLst/>
          </a:prstGeom>
        </p:spPr>
        <p:txBody>
          <a:bodyPr lIns="0" tIns="0" rIns="0" bIns="0" rtlCol="0" anchor="t">
            <a:spAutoFit/>
          </a:bodyPr>
          <a:lstStyle/>
          <a:p>
            <a:pPr algn="ctr">
              <a:lnSpc>
                <a:spcPts val="4215"/>
              </a:lnSpc>
              <a:spcBef>
                <a:spcPct val="0"/>
              </a:spcBef>
            </a:pPr>
            <a:r>
              <a:rPr lang="en-US" sz="3399" b="1">
                <a:solidFill>
                  <a:srgbClr val="FFFFFF"/>
                </a:solidFill>
                <a:latin typeface="Agenda Bold"/>
                <a:ea typeface="Agenda Bold"/>
                <a:cs typeface="Agenda Bold"/>
                <a:sym typeface="Agenda Bold"/>
              </a:rPr>
              <a:t>STAKEHOLDERS AT THE HEART OF OUR JOURNEY</a:t>
            </a:r>
          </a:p>
        </p:txBody>
      </p:sp>
      <p:sp>
        <p:nvSpPr>
          <p:cNvPr id="18" name="Freeform 18"/>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12"/>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11924414" y="722759"/>
            <a:ext cx="5476022" cy="8858271"/>
          </a:xfrm>
          <a:custGeom>
            <a:avLst/>
            <a:gdLst/>
            <a:ahLst/>
            <a:cxnLst/>
            <a:rect l="l" t="t" r="r" b="b"/>
            <a:pathLst>
              <a:path w="5476022" h="8858271">
                <a:moveTo>
                  <a:pt x="0" y="0"/>
                </a:moveTo>
                <a:lnTo>
                  <a:pt x="5476022" y="0"/>
                </a:lnTo>
                <a:lnTo>
                  <a:pt x="5476022" y="8858271"/>
                </a:lnTo>
                <a:lnTo>
                  <a:pt x="0" y="8858271"/>
                </a:lnTo>
                <a:lnTo>
                  <a:pt x="0" y="0"/>
                </a:lnTo>
                <a:close/>
              </a:path>
            </a:pathLst>
          </a:custGeom>
          <a:blipFill>
            <a:blip r:embed="rId2"/>
            <a:stretch>
              <a:fillRect/>
            </a:stretch>
          </a:blipFill>
        </p:spPr>
      </p:sp>
      <p:grpSp>
        <p:nvGrpSpPr>
          <p:cNvPr id="3" name="Group 3"/>
          <p:cNvGrpSpPr/>
          <p:nvPr/>
        </p:nvGrpSpPr>
        <p:grpSpPr>
          <a:xfrm>
            <a:off x="6266839" y="3315819"/>
            <a:ext cx="4723800" cy="6644732"/>
            <a:chOff x="0" y="0"/>
            <a:chExt cx="6298401" cy="8859643"/>
          </a:xfrm>
        </p:grpSpPr>
        <p:sp>
          <p:nvSpPr>
            <p:cNvPr id="4" name="TextBox 4"/>
            <p:cNvSpPr txBox="1"/>
            <p:nvPr/>
          </p:nvSpPr>
          <p:spPr>
            <a:xfrm>
              <a:off x="283908" y="476759"/>
              <a:ext cx="5278795" cy="8382884"/>
            </a:xfrm>
            <a:prstGeom prst="rect">
              <a:avLst/>
            </a:prstGeom>
          </p:spPr>
          <p:txBody>
            <a:bodyPr lIns="0" tIns="0" rIns="0" bIns="0" rtlCol="0" anchor="t">
              <a:spAutoFit/>
            </a:bodyPr>
            <a:lstStyle/>
            <a:p>
              <a:pPr algn="ctr">
                <a:lnSpc>
                  <a:spcPts val="3837"/>
                </a:lnSpc>
              </a:pPr>
              <a:r>
                <a:rPr lang="en-US" sz="2592" spc="41">
                  <a:solidFill>
                    <a:srgbClr val="000000"/>
                  </a:solidFill>
                  <a:latin typeface="Agenda Medium"/>
                  <a:ea typeface="Agenda Medium"/>
                  <a:cs typeface="Agenda Medium"/>
                  <a:sym typeface="Agenda Medium"/>
                </a:rPr>
                <a:t>Employees can avail of a loan of up to </a:t>
              </a:r>
              <a:r>
                <a:rPr lang="en-US" sz="2592" b="1" spc="41">
                  <a:solidFill>
                    <a:srgbClr val="000000"/>
                  </a:solidFill>
                  <a:latin typeface="Agenda Bold"/>
                  <a:ea typeface="Agenda Bold"/>
                  <a:cs typeface="Agenda Bold"/>
                  <a:sym typeface="Agenda Bold"/>
                </a:rPr>
                <a:t>₹50,000</a:t>
              </a:r>
              <a:r>
                <a:rPr lang="en-US" sz="2592" spc="41">
                  <a:solidFill>
                    <a:srgbClr val="000000"/>
                  </a:solidFill>
                  <a:latin typeface="Agenda Medium"/>
                  <a:ea typeface="Agenda Medium"/>
                  <a:cs typeface="Agenda Medium"/>
                  <a:sym typeface="Agenda Medium"/>
                </a:rPr>
                <a:t> with low-interest rates through Better Place Money just at your fingertips! Offer Highlights:</a:t>
              </a:r>
            </a:p>
            <a:p>
              <a:pPr algn="ctr">
                <a:lnSpc>
                  <a:spcPts val="3837"/>
                </a:lnSpc>
              </a:pPr>
              <a:endParaRPr lang="en-US" sz="2592" spc="41">
                <a:solidFill>
                  <a:srgbClr val="000000"/>
                </a:solidFill>
                <a:latin typeface="Agenda Medium"/>
                <a:ea typeface="Agenda Medium"/>
                <a:cs typeface="Agenda Medium"/>
                <a:sym typeface="Agenda Medium"/>
              </a:endParaRPr>
            </a:p>
            <a:p>
              <a:pPr algn="ctr">
                <a:lnSpc>
                  <a:spcPts val="3837"/>
                </a:lnSpc>
              </a:pPr>
              <a:r>
                <a:rPr lang="en-US" sz="2592" spc="41">
                  <a:solidFill>
                    <a:srgbClr val="000000"/>
                  </a:solidFill>
                  <a:latin typeface="Agenda Medium"/>
                  <a:ea typeface="Agenda Medium"/>
                  <a:cs typeface="Agenda Medium"/>
                  <a:sym typeface="Agenda Medium"/>
                </a:rPr>
                <a:t>• </a:t>
              </a:r>
              <a:r>
                <a:rPr lang="en-US" sz="2592" b="1" spc="41">
                  <a:solidFill>
                    <a:srgbClr val="000000"/>
                  </a:solidFill>
                  <a:latin typeface="Agenda Bold"/>
                  <a:ea typeface="Agenda Bold"/>
                  <a:cs typeface="Agenda Bold"/>
                  <a:sym typeface="Agenda Bold"/>
                </a:rPr>
                <a:t>Low-Interest Charges</a:t>
              </a:r>
              <a:r>
                <a:rPr lang="en-US" sz="2592" spc="41">
                  <a:solidFill>
                    <a:srgbClr val="000000"/>
                  </a:solidFill>
                  <a:latin typeface="Agenda Medium"/>
                  <a:ea typeface="Agenda Medium"/>
                  <a:cs typeface="Agenda Medium"/>
                  <a:sym typeface="Agenda Medium"/>
                </a:rPr>
                <a:t> </a:t>
              </a:r>
            </a:p>
            <a:p>
              <a:pPr algn="ctr">
                <a:lnSpc>
                  <a:spcPts val="3837"/>
                </a:lnSpc>
              </a:pPr>
              <a:endParaRPr lang="en-US" sz="2592" spc="41">
                <a:solidFill>
                  <a:srgbClr val="000000"/>
                </a:solidFill>
                <a:latin typeface="Agenda Medium"/>
                <a:ea typeface="Agenda Medium"/>
                <a:cs typeface="Agenda Medium"/>
                <a:sym typeface="Agenda Medium"/>
              </a:endParaRPr>
            </a:p>
            <a:p>
              <a:pPr algn="ctr">
                <a:lnSpc>
                  <a:spcPts val="3837"/>
                </a:lnSpc>
              </a:pPr>
              <a:r>
                <a:rPr lang="en-US" sz="2592" spc="41">
                  <a:solidFill>
                    <a:srgbClr val="000000"/>
                  </a:solidFill>
                  <a:latin typeface="Agenda Medium"/>
                  <a:ea typeface="Agenda Medium"/>
                  <a:cs typeface="Agenda Medium"/>
                  <a:sym typeface="Agenda Medium"/>
                </a:rPr>
                <a:t>•</a:t>
              </a:r>
              <a:r>
                <a:rPr lang="en-US" sz="2592" b="1" spc="41">
                  <a:solidFill>
                    <a:srgbClr val="000000"/>
                  </a:solidFill>
                  <a:latin typeface="Agenda Bold"/>
                  <a:ea typeface="Agenda Bold"/>
                  <a:cs typeface="Agenda Bold"/>
                  <a:sym typeface="Agenda Bold"/>
                </a:rPr>
                <a:t> 100% Digital Process </a:t>
              </a:r>
            </a:p>
            <a:p>
              <a:pPr algn="ctr">
                <a:lnSpc>
                  <a:spcPts val="3837"/>
                </a:lnSpc>
              </a:pPr>
              <a:endParaRPr lang="en-US" sz="2592" b="1" spc="41">
                <a:solidFill>
                  <a:srgbClr val="000000"/>
                </a:solidFill>
                <a:latin typeface="Agenda Bold"/>
                <a:ea typeface="Agenda Bold"/>
                <a:cs typeface="Agenda Bold"/>
                <a:sym typeface="Agenda Bold"/>
              </a:endParaRPr>
            </a:p>
            <a:p>
              <a:pPr algn="ctr">
                <a:lnSpc>
                  <a:spcPts val="3837"/>
                </a:lnSpc>
              </a:pPr>
              <a:r>
                <a:rPr lang="en-US" sz="2592" spc="41">
                  <a:solidFill>
                    <a:srgbClr val="000000"/>
                  </a:solidFill>
                  <a:latin typeface="Agenda Medium"/>
                  <a:ea typeface="Agenda Medium"/>
                  <a:cs typeface="Agenda Medium"/>
                  <a:sym typeface="Agenda Medium"/>
                </a:rPr>
                <a:t>• </a:t>
              </a:r>
              <a:r>
                <a:rPr lang="en-US" sz="2592" b="1" spc="41">
                  <a:solidFill>
                    <a:srgbClr val="000000"/>
                  </a:solidFill>
                  <a:latin typeface="Agenda Bold"/>
                  <a:ea typeface="Agenda Bold"/>
                  <a:cs typeface="Agenda Bold"/>
                  <a:sym typeface="Agenda Bold"/>
                </a:rPr>
                <a:t>Easy Repayment Plans</a:t>
              </a:r>
              <a:r>
                <a:rPr lang="en-US" sz="2592" spc="41">
                  <a:solidFill>
                    <a:srgbClr val="000000"/>
                  </a:solidFill>
                  <a:latin typeface="Agenda Medium"/>
                  <a:ea typeface="Agenda Medium"/>
                  <a:cs typeface="Agenda Medium"/>
                  <a:sym typeface="Agenda Medium"/>
                </a:rPr>
                <a:t> </a:t>
              </a:r>
            </a:p>
            <a:p>
              <a:pPr algn="ctr">
                <a:lnSpc>
                  <a:spcPts val="3837"/>
                </a:lnSpc>
              </a:pPr>
              <a:endParaRPr lang="en-US" sz="2592" spc="41">
                <a:solidFill>
                  <a:srgbClr val="000000"/>
                </a:solidFill>
                <a:latin typeface="Agenda Medium"/>
                <a:ea typeface="Agenda Medium"/>
                <a:cs typeface="Agenda Medium"/>
                <a:sym typeface="Agenda Medium"/>
              </a:endParaRPr>
            </a:p>
          </p:txBody>
        </p:sp>
        <p:sp>
          <p:nvSpPr>
            <p:cNvPr id="5" name="Freeform 5"/>
            <p:cNvSpPr/>
            <p:nvPr/>
          </p:nvSpPr>
          <p:spPr>
            <a:xfrm>
              <a:off x="0" y="0"/>
              <a:ext cx="6298401" cy="8859643"/>
            </a:xfrm>
            <a:custGeom>
              <a:avLst/>
              <a:gdLst/>
              <a:ahLst/>
              <a:cxnLst/>
              <a:rect l="l" t="t" r="r" b="b"/>
              <a:pathLst>
                <a:path w="6298401" h="8859643">
                  <a:moveTo>
                    <a:pt x="0" y="0"/>
                  </a:moveTo>
                  <a:lnTo>
                    <a:pt x="6298401" y="0"/>
                  </a:lnTo>
                  <a:lnTo>
                    <a:pt x="6298401" y="8859643"/>
                  </a:lnTo>
                  <a:lnTo>
                    <a:pt x="0" y="8859643"/>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grpSp>
        <p:nvGrpSpPr>
          <p:cNvPr id="6" name="Group 6"/>
          <p:cNvGrpSpPr/>
          <p:nvPr/>
        </p:nvGrpSpPr>
        <p:grpSpPr>
          <a:xfrm>
            <a:off x="219389" y="1597044"/>
            <a:ext cx="5685500" cy="8363507"/>
            <a:chOff x="0" y="0"/>
            <a:chExt cx="7580667" cy="11151342"/>
          </a:xfrm>
        </p:grpSpPr>
        <p:sp>
          <p:nvSpPr>
            <p:cNvPr id="7" name="Freeform 7"/>
            <p:cNvSpPr/>
            <p:nvPr/>
          </p:nvSpPr>
          <p:spPr>
            <a:xfrm>
              <a:off x="0" y="0"/>
              <a:ext cx="7580667" cy="11151342"/>
            </a:xfrm>
            <a:custGeom>
              <a:avLst/>
              <a:gdLst/>
              <a:ahLst/>
              <a:cxnLst/>
              <a:rect l="l" t="t" r="r" b="b"/>
              <a:pathLst>
                <a:path w="7580667" h="11151342">
                  <a:moveTo>
                    <a:pt x="0" y="0"/>
                  </a:moveTo>
                  <a:lnTo>
                    <a:pt x="7580667" y="0"/>
                  </a:lnTo>
                  <a:lnTo>
                    <a:pt x="7580667" y="11151342"/>
                  </a:lnTo>
                  <a:lnTo>
                    <a:pt x="0" y="11151342"/>
                  </a:lnTo>
                  <a:lnTo>
                    <a:pt x="0" y="0"/>
                  </a:lnTo>
                  <a:close/>
                </a:path>
              </a:pathLst>
            </a:custGeom>
            <a:blipFill>
              <a:blip r:embed="rId4"/>
              <a:stretch>
                <a:fillRect r="-5146" b="-1076"/>
              </a:stretch>
            </a:blipFill>
          </p:spPr>
        </p:sp>
        <p:sp>
          <p:nvSpPr>
            <p:cNvPr id="8" name="Freeform 8"/>
            <p:cNvSpPr/>
            <p:nvPr/>
          </p:nvSpPr>
          <p:spPr>
            <a:xfrm>
              <a:off x="256776" y="367424"/>
              <a:ext cx="2340774" cy="971421"/>
            </a:xfrm>
            <a:custGeom>
              <a:avLst/>
              <a:gdLst/>
              <a:ahLst/>
              <a:cxnLst/>
              <a:rect l="l" t="t" r="r" b="b"/>
              <a:pathLst>
                <a:path w="2340774" h="971421">
                  <a:moveTo>
                    <a:pt x="0" y="0"/>
                  </a:moveTo>
                  <a:lnTo>
                    <a:pt x="2340774" y="0"/>
                  </a:lnTo>
                  <a:lnTo>
                    <a:pt x="2340774" y="971421"/>
                  </a:lnTo>
                  <a:lnTo>
                    <a:pt x="0" y="971421"/>
                  </a:lnTo>
                  <a:lnTo>
                    <a:pt x="0" y="0"/>
                  </a:lnTo>
                  <a:close/>
                </a:path>
              </a:pathLst>
            </a:custGeom>
            <a:blipFill>
              <a:blip r:embed="rId5"/>
              <a:stretch>
                <a:fillRect/>
              </a:stretch>
            </a:blipFill>
          </p:spPr>
        </p:sp>
      </p:grpSp>
      <p:sp>
        <p:nvSpPr>
          <p:cNvPr id="9" name="AutoShape 9"/>
          <p:cNvSpPr/>
          <p:nvPr/>
        </p:nvSpPr>
        <p:spPr>
          <a:xfrm>
            <a:off x="11371964" y="-3151"/>
            <a:ext cx="0" cy="10293303"/>
          </a:xfrm>
          <a:prstGeom prst="line">
            <a:avLst/>
          </a:prstGeom>
          <a:ln w="38100" cap="flat">
            <a:solidFill>
              <a:srgbClr val="000000"/>
            </a:solidFill>
            <a:prstDash val="sysDash"/>
            <a:headEnd type="none" w="sm" len="sm"/>
            <a:tailEnd type="none" w="sm" len="sm"/>
          </a:ln>
        </p:spPr>
      </p:sp>
      <p:sp>
        <p:nvSpPr>
          <p:cNvPr id="10" name="Freeform 10"/>
          <p:cNvSpPr/>
          <p:nvPr/>
        </p:nvSpPr>
        <p:spPr>
          <a:xfrm>
            <a:off x="10494705" y="2557648"/>
            <a:ext cx="652158" cy="514390"/>
          </a:xfrm>
          <a:custGeom>
            <a:avLst/>
            <a:gdLst/>
            <a:ahLst/>
            <a:cxnLst/>
            <a:rect l="l" t="t" r="r" b="b"/>
            <a:pathLst>
              <a:path w="652158" h="514390">
                <a:moveTo>
                  <a:pt x="0" y="0"/>
                </a:moveTo>
                <a:lnTo>
                  <a:pt x="652158" y="0"/>
                </a:lnTo>
                <a:lnTo>
                  <a:pt x="652158" y="514390"/>
                </a:lnTo>
                <a:lnTo>
                  <a:pt x="0" y="514390"/>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11146863" y="0"/>
            <a:ext cx="7141137" cy="10290151"/>
            <a:chOff x="0" y="0"/>
            <a:chExt cx="1880793" cy="2710163"/>
          </a:xfrm>
        </p:grpSpPr>
        <p:sp>
          <p:nvSpPr>
            <p:cNvPr id="12" name="Freeform 12"/>
            <p:cNvSpPr/>
            <p:nvPr/>
          </p:nvSpPr>
          <p:spPr>
            <a:xfrm>
              <a:off x="0" y="0"/>
              <a:ext cx="1880793" cy="2710163"/>
            </a:xfrm>
            <a:custGeom>
              <a:avLst/>
              <a:gdLst/>
              <a:ahLst/>
              <a:cxnLst/>
              <a:rect l="l" t="t" r="r" b="b"/>
              <a:pathLst>
                <a:path w="1880793" h="2710163">
                  <a:moveTo>
                    <a:pt x="0" y="0"/>
                  </a:moveTo>
                  <a:lnTo>
                    <a:pt x="1880793" y="0"/>
                  </a:lnTo>
                  <a:lnTo>
                    <a:pt x="1880793" y="2710163"/>
                  </a:lnTo>
                  <a:lnTo>
                    <a:pt x="0" y="2710163"/>
                  </a:lnTo>
                  <a:close/>
                </a:path>
              </a:pathLst>
            </a:custGeom>
            <a:solidFill>
              <a:srgbClr val="B0DFDB">
                <a:alpha val="23922"/>
              </a:srgbClr>
            </a:solidFill>
          </p:spPr>
        </p:sp>
        <p:sp>
          <p:nvSpPr>
            <p:cNvPr id="13" name="TextBox 13"/>
            <p:cNvSpPr txBox="1"/>
            <p:nvPr/>
          </p:nvSpPr>
          <p:spPr>
            <a:xfrm>
              <a:off x="0" y="-19050"/>
              <a:ext cx="1880793" cy="2729213"/>
            </a:xfrm>
            <a:prstGeom prst="rect">
              <a:avLst/>
            </a:prstGeom>
          </p:spPr>
          <p:txBody>
            <a:bodyPr lIns="50800" tIns="50800" rIns="50800" bIns="50800" rtlCol="0" anchor="ctr"/>
            <a:lstStyle/>
            <a:p>
              <a:pPr algn="ctr">
                <a:lnSpc>
                  <a:spcPts val="1983"/>
                </a:lnSpc>
              </a:pPr>
              <a:endParaRPr/>
            </a:p>
          </p:txBody>
        </p:sp>
      </p:grpSp>
      <p:sp>
        <p:nvSpPr>
          <p:cNvPr id="14" name="TextBox 14"/>
          <p:cNvSpPr txBox="1"/>
          <p:nvPr/>
        </p:nvSpPr>
        <p:spPr>
          <a:xfrm>
            <a:off x="2240297" y="718756"/>
            <a:ext cx="2093884" cy="581787"/>
          </a:xfrm>
          <a:prstGeom prst="rect">
            <a:avLst/>
          </a:prstGeom>
        </p:spPr>
        <p:txBody>
          <a:bodyPr lIns="0" tIns="0" rIns="0" bIns="0" rtlCol="0" anchor="t">
            <a:spAutoFit/>
          </a:bodyPr>
          <a:lstStyle/>
          <a:p>
            <a:pPr algn="ctr">
              <a:lnSpc>
                <a:spcPts val="4463"/>
              </a:lnSpc>
              <a:spcBef>
                <a:spcPct val="0"/>
              </a:spcBef>
            </a:pPr>
            <a:r>
              <a:rPr lang="en-US" sz="3599" b="1">
                <a:solidFill>
                  <a:srgbClr val="000000"/>
                </a:solidFill>
                <a:latin typeface="Agenda Bold"/>
                <a:ea typeface="Agenda Bold"/>
                <a:cs typeface="Agenda Bold"/>
                <a:sym typeface="Agenda Bold"/>
              </a:rPr>
              <a:t>LOAN</a:t>
            </a:r>
          </a:p>
        </p:txBody>
      </p:sp>
      <p:sp>
        <p:nvSpPr>
          <p:cNvPr id="15" name="TextBox 15"/>
          <p:cNvSpPr txBox="1"/>
          <p:nvPr/>
        </p:nvSpPr>
        <p:spPr>
          <a:xfrm>
            <a:off x="6757367" y="2384198"/>
            <a:ext cx="3341608" cy="433959"/>
          </a:xfrm>
          <a:prstGeom prst="rect">
            <a:avLst/>
          </a:prstGeom>
        </p:spPr>
        <p:txBody>
          <a:bodyPr lIns="0" tIns="0" rIns="0" bIns="0" rtlCol="0" anchor="t">
            <a:spAutoFit/>
          </a:bodyPr>
          <a:lstStyle/>
          <a:p>
            <a:pPr algn="ctr">
              <a:lnSpc>
                <a:spcPts val="3347"/>
              </a:lnSpc>
              <a:spcBef>
                <a:spcPct val="0"/>
              </a:spcBef>
            </a:pPr>
            <a:r>
              <a:rPr lang="en-US" sz="2699" b="1" dirty="0">
                <a:solidFill>
                  <a:srgbClr val="000000"/>
                </a:solidFill>
                <a:latin typeface="Agenda Bold"/>
                <a:ea typeface="Agenda Bold"/>
                <a:cs typeface="Agenda Bold"/>
                <a:sym typeface="Agenda Bold"/>
              </a:rPr>
              <a:t>BETTER PLACE MONEY</a:t>
            </a:r>
          </a:p>
        </p:txBody>
      </p:sp>
      <p:sp>
        <p:nvSpPr>
          <p:cNvPr id="16" name="TextBox 16"/>
          <p:cNvSpPr txBox="1"/>
          <p:nvPr/>
        </p:nvSpPr>
        <p:spPr>
          <a:xfrm>
            <a:off x="12933650" y="140972"/>
            <a:ext cx="3924895" cy="581787"/>
          </a:xfrm>
          <a:prstGeom prst="rect">
            <a:avLst/>
          </a:prstGeom>
        </p:spPr>
        <p:txBody>
          <a:bodyPr lIns="0" tIns="0" rIns="0" bIns="0" rtlCol="0" anchor="t">
            <a:spAutoFit/>
          </a:bodyPr>
          <a:lstStyle/>
          <a:p>
            <a:pPr algn="ctr">
              <a:lnSpc>
                <a:spcPts val="4463"/>
              </a:lnSpc>
              <a:spcBef>
                <a:spcPct val="0"/>
              </a:spcBef>
            </a:pPr>
            <a:r>
              <a:rPr lang="en-US" sz="3599" b="1">
                <a:solidFill>
                  <a:srgbClr val="000000"/>
                </a:solidFill>
                <a:latin typeface="Agenda Bold"/>
                <a:ea typeface="Agenda Bold"/>
                <a:cs typeface="Agenda Bold"/>
                <a:sym typeface="Agenda Bold"/>
              </a:rPr>
              <a:t>ADVANCED SALARY</a:t>
            </a:r>
          </a:p>
        </p:txBody>
      </p:sp>
      <p:grpSp>
        <p:nvGrpSpPr>
          <p:cNvPr id="17" name="Group 17"/>
          <p:cNvGrpSpPr/>
          <p:nvPr/>
        </p:nvGrpSpPr>
        <p:grpSpPr>
          <a:xfrm>
            <a:off x="6845705" y="133512"/>
            <a:ext cx="2707860" cy="895188"/>
            <a:chOff x="0" y="0"/>
            <a:chExt cx="1229322" cy="406400"/>
          </a:xfrm>
        </p:grpSpPr>
        <p:sp>
          <p:nvSpPr>
            <p:cNvPr id="18" name="Freeform 18"/>
            <p:cNvSpPr/>
            <p:nvPr/>
          </p:nvSpPr>
          <p:spPr>
            <a:xfrm>
              <a:off x="0" y="0"/>
              <a:ext cx="1229322" cy="406400"/>
            </a:xfrm>
            <a:custGeom>
              <a:avLst/>
              <a:gdLst/>
              <a:ahLst/>
              <a:cxnLst/>
              <a:rect l="l" t="t" r="r" b="b"/>
              <a:pathLst>
                <a:path w="1229322" h="406400">
                  <a:moveTo>
                    <a:pt x="1026122" y="0"/>
                  </a:moveTo>
                  <a:cubicBezTo>
                    <a:pt x="1138346" y="0"/>
                    <a:pt x="1229322" y="90976"/>
                    <a:pt x="1229322" y="203200"/>
                  </a:cubicBezTo>
                  <a:cubicBezTo>
                    <a:pt x="1229322" y="315424"/>
                    <a:pt x="1138346" y="406400"/>
                    <a:pt x="1026122" y="406400"/>
                  </a:cubicBezTo>
                  <a:lnTo>
                    <a:pt x="203200" y="406400"/>
                  </a:lnTo>
                  <a:cubicBezTo>
                    <a:pt x="90976" y="406400"/>
                    <a:pt x="0" y="315424"/>
                    <a:pt x="0" y="203200"/>
                  </a:cubicBezTo>
                  <a:cubicBezTo>
                    <a:pt x="0" y="90976"/>
                    <a:pt x="90976" y="0"/>
                    <a:pt x="203200" y="0"/>
                  </a:cubicBezTo>
                  <a:close/>
                </a:path>
              </a:pathLst>
            </a:custGeom>
            <a:solidFill>
              <a:srgbClr val="006DB8"/>
            </a:solidFill>
          </p:spPr>
        </p:sp>
        <p:sp>
          <p:nvSpPr>
            <p:cNvPr id="19" name="TextBox 19"/>
            <p:cNvSpPr txBox="1"/>
            <p:nvPr/>
          </p:nvSpPr>
          <p:spPr>
            <a:xfrm>
              <a:off x="0" y="-47625"/>
              <a:ext cx="1229322" cy="454025"/>
            </a:xfrm>
            <a:prstGeom prst="rect">
              <a:avLst/>
            </a:prstGeom>
          </p:spPr>
          <p:txBody>
            <a:bodyPr lIns="50800" tIns="50800" rIns="50800" bIns="50800" rtlCol="0" anchor="ctr"/>
            <a:lstStyle/>
            <a:p>
              <a:pPr algn="ctr">
                <a:lnSpc>
                  <a:spcPts val="3719"/>
                </a:lnSpc>
              </a:pPr>
              <a:r>
                <a:rPr lang="en-US" sz="2999" b="1">
                  <a:solidFill>
                    <a:srgbClr val="FFFFFF"/>
                  </a:solidFill>
                  <a:latin typeface="Agenda Bold"/>
                  <a:ea typeface="Agenda Bold"/>
                  <a:cs typeface="Agenda Bold"/>
                  <a:sym typeface="Agenda Bold"/>
                </a:rPr>
                <a:t>EMPLOYEES</a:t>
              </a:r>
            </a:p>
          </p:txBody>
        </p:sp>
      </p:grpSp>
      <p:sp>
        <p:nvSpPr>
          <p:cNvPr id="20" name="Freeform 20"/>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7"/>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353241" y="1019175"/>
            <a:ext cx="2370454" cy="2287488"/>
          </a:xfrm>
          <a:custGeom>
            <a:avLst/>
            <a:gdLst/>
            <a:ahLst/>
            <a:cxnLst/>
            <a:rect l="l" t="t" r="r" b="b"/>
            <a:pathLst>
              <a:path w="2370454" h="2287488">
                <a:moveTo>
                  <a:pt x="0" y="0"/>
                </a:moveTo>
                <a:lnTo>
                  <a:pt x="2370454" y="0"/>
                </a:lnTo>
                <a:lnTo>
                  <a:pt x="2370454" y="2287488"/>
                </a:lnTo>
                <a:lnTo>
                  <a:pt x="0" y="2287488"/>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AutoShape 3"/>
          <p:cNvSpPr/>
          <p:nvPr/>
        </p:nvSpPr>
        <p:spPr>
          <a:xfrm>
            <a:off x="391341" y="7164273"/>
            <a:ext cx="2688111" cy="0"/>
          </a:xfrm>
          <a:prstGeom prst="line">
            <a:avLst/>
          </a:prstGeom>
          <a:ln w="47625" cap="flat">
            <a:solidFill>
              <a:srgbClr val="000000"/>
            </a:solidFill>
            <a:prstDash val="solid"/>
            <a:headEnd type="diamond" w="lg" len="lg"/>
            <a:tailEnd type="diamond" w="lg" len="lg"/>
          </a:ln>
        </p:spPr>
      </p:sp>
      <p:sp>
        <p:nvSpPr>
          <p:cNvPr id="4" name="AutoShape 4"/>
          <p:cNvSpPr/>
          <p:nvPr/>
        </p:nvSpPr>
        <p:spPr>
          <a:xfrm>
            <a:off x="353241" y="5063694"/>
            <a:ext cx="2688111" cy="0"/>
          </a:xfrm>
          <a:prstGeom prst="line">
            <a:avLst/>
          </a:prstGeom>
          <a:ln w="47625" cap="flat">
            <a:solidFill>
              <a:srgbClr val="000000"/>
            </a:solidFill>
            <a:prstDash val="solid"/>
            <a:headEnd type="diamond" w="lg" len="lg"/>
            <a:tailEnd type="diamond" w="lg" len="lg"/>
          </a:ln>
        </p:spPr>
      </p:sp>
      <p:sp>
        <p:nvSpPr>
          <p:cNvPr id="5" name="AutoShape 5"/>
          <p:cNvSpPr/>
          <p:nvPr/>
        </p:nvSpPr>
        <p:spPr>
          <a:xfrm>
            <a:off x="391341" y="6052611"/>
            <a:ext cx="2688111" cy="0"/>
          </a:xfrm>
          <a:prstGeom prst="line">
            <a:avLst/>
          </a:prstGeom>
          <a:ln w="47625" cap="flat">
            <a:solidFill>
              <a:srgbClr val="000000"/>
            </a:solidFill>
            <a:prstDash val="solid"/>
            <a:headEnd type="diamond" w="lg" len="lg"/>
            <a:tailEnd type="diamond" w="lg" len="lg"/>
          </a:ln>
        </p:spPr>
      </p:sp>
      <p:sp>
        <p:nvSpPr>
          <p:cNvPr id="6" name="AutoShape 6"/>
          <p:cNvSpPr/>
          <p:nvPr/>
        </p:nvSpPr>
        <p:spPr>
          <a:xfrm>
            <a:off x="9481121" y="189547"/>
            <a:ext cx="0" cy="10293303"/>
          </a:xfrm>
          <a:prstGeom prst="line">
            <a:avLst/>
          </a:prstGeom>
          <a:ln w="38100" cap="flat">
            <a:solidFill>
              <a:srgbClr val="000000"/>
            </a:solidFill>
            <a:prstDash val="sysDash"/>
            <a:headEnd type="none" w="sm" len="sm"/>
            <a:tailEnd type="none" w="sm" len="sm"/>
          </a:ln>
        </p:spPr>
      </p:sp>
      <p:grpSp>
        <p:nvGrpSpPr>
          <p:cNvPr id="7" name="Group 7"/>
          <p:cNvGrpSpPr/>
          <p:nvPr/>
        </p:nvGrpSpPr>
        <p:grpSpPr>
          <a:xfrm>
            <a:off x="11655201" y="907178"/>
            <a:ext cx="4634803" cy="5801607"/>
            <a:chOff x="0" y="0"/>
            <a:chExt cx="6179738" cy="7735476"/>
          </a:xfrm>
        </p:grpSpPr>
        <p:sp>
          <p:nvSpPr>
            <p:cNvPr id="8" name="Freeform 8"/>
            <p:cNvSpPr/>
            <p:nvPr/>
          </p:nvSpPr>
          <p:spPr>
            <a:xfrm>
              <a:off x="0" y="0"/>
              <a:ext cx="6179738" cy="7735476"/>
            </a:xfrm>
            <a:custGeom>
              <a:avLst/>
              <a:gdLst/>
              <a:ahLst/>
              <a:cxnLst/>
              <a:rect l="l" t="t" r="r" b="b"/>
              <a:pathLst>
                <a:path w="6179738" h="7735476">
                  <a:moveTo>
                    <a:pt x="0" y="0"/>
                  </a:moveTo>
                  <a:lnTo>
                    <a:pt x="6179738" y="0"/>
                  </a:lnTo>
                  <a:lnTo>
                    <a:pt x="6179738" y="7735476"/>
                  </a:lnTo>
                  <a:lnTo>
                    <a:pt x="0" y="7735476"/>
                  </a:lnTo>
                  <a:lnTo>
                    <a:pt x="0" y="0"/>
                  </a:lnTo>
                  <a:close/>
                </a:path>
              </a:pathLst>
            </a:custGeom>
            <a:blipFill>
              <a:blip r:embed="rId3"/>
              <a:stretch>
                <a:fillRect/>
              </a:stretch>
            </a:blipFill>
          </p:spPr>
        </p:sp>
        <p:sp>
          <p:nvSpPr>
            <p:cNvPr id="9" name="Freeform 9"/>
            <p:cNvSpPr/>
            <p:nvPr/>
          </p:nvSpPr>
          <p:spPr>
            <a:xfrm>
              <a:off x="4595588" y="123929"/>
              <a:ext cx="1584150" cy="657422"/>
            </a:xfrm>
            <a:custGeom>
              <a:avLst/>
              <a:gdLst/>
              <a:ahLst/>
              <a:cxnLst/>
              <a:rect l="l" t="t" r="r" b="b"/>
              <a:pathLst>
                <a:path w="1584150" h="657422">
                  <a:moveTo>
                    <a:pt x="0" y="0"/>
                  </a:moveTo>
                  <a:lnTo>
                    <a:pt x="1584150" y="0"/>
                  </a:lnTo>
                  <a:lnTo>
                    <a:pt x="1584150" y="657422"/>
                  </a:lnTo>
                  <a:lnTo>
                    <a:pt x="0" y="657422"/>
                  </a:lnTo>
                  <a:lnTo>
                    <a:pt x="0" y="0"/>
                  </a:lnTo>
                  <a:close/>
                </a:path>
              </a:pathLst>
            </a:custGeom>
            <a:blipFill>
              <a:blip r:embed="rId4"/>
              <a:stretch>
                <a:fillRect/>
              </a:stretch>
            </a:blipFill>
          </p:spPr>
        </p:sp>
      </p:grpSp>
      <p:grpSp>
        <p:nvGrpSpPr>
          <p:cNvPr id="10" name="Group 10"/>
          <p:cNvGrpSpPr/>
          <p:nvPr/>
        </p:nvGrpSpPr>
        <p:grpSpPr>
          <a:xfrm>
            <a:off x="-19050" y="-27438"/>
            <a:ext cx="9481121" cy="10287000"/>
            <a:chOff x="0" y="0"/>
            <a:chExt cx="2497085" cy="2709333"/>
          </a:xfrm>
        </p:grpSpPr>
        <p:sp>
          <p:nvSpPr>
            <p:cNvPr id="11" name="Freeform 11"/>
            <p:cNvSpPr/>
            <p:nvPr/>
          </p:nvSpPr>
          <p:spPr>
            <a:xfrm>
              <a:off x="0" y="0"/>
              <a:ext cx="2497085" cy="2709333"/>
            </a:xfrm>
            <a:custGeom>
              <a:avLst/>
              <a:gdLst/>
              <a:ahLst/>
              <a:cxnLst/>
              <a:rect l="l" t="t" r="r" b="b"/>
              <a:pathLst>
                <a:path w="2497085" h="2709333">
                  <a:moveTo>
                    <a:pt x="0" y="0"/>
                  </a:moveTo>
                  <a:lnTo>
                    <a:pt x="2497085" y="0"/>
                  </a:lnTo>
                  <a:lnTo>
                    <a:pt x="2497085" y="2709333"/>
                  </a:lnTo>
                  <a:lnTo>
                    <a:pt x="0" y="2709333"/>
                  </a:lnTo>
                  <a:close/>
                </a:path>
              </a:pathLst>
            </a:custGeom>
            <a:solidFill>
              <a:srgbClr val="A8A1FA">
                <a:alpha val="17647"/>
              </a:srgbClr>
            </a:solidFill>
          </p:spPr>
        </p:sp>
        <p:sp>
          <p:nvSpPr>
            <p:cNvPr id="12" name="TextBox 12"/>
            <p:cNvSpPr txBox="1"/>
            <p:nvPr/>
          </p:nvSpPr>
          <p:spPr>
            <a:xfrm>
              <a:off x="0" y="-19050"/>
              <a:ext cx="2497085" cy="2728383"/>
            </a:xfrm>
            <a:prstGeom prst="rect">
              <a:avLst/>
            </a:prstGeom>
          </p:spPr>
          <p:txBody>
            <a:bodyPr lIns="50800" tIns="50800" rIns="50800" bIns="50800" rtlCol="0" anchor="ctr"/>
            <a:lstStyle/>
            <a:p>
              <a:pPr algn="ctr">
                <a:lnSpc>
                  <a:spcPts val="1983"/>
                </a:lnSpc>
              </a:pPr>
              <a:endParaRPr/>
            </a:p>
          </p:txBody>
        </p:sp>
      </p:grpSp>
      <p:grpSp>
        <p:nvGrpSpPr>
          <p:cNvPr id="13" name="Group 13"/>
          <p:cNvGrpSpPr/>
          <p:nvPr/>
        </p:nvGrpSpPr>
        <p:grpSpPr>
          <a:xfrm>
            <a:off x="9559637" y="-27438"/>
            <a:ext cx="8825929" cy="10391735"/>
            <a:chOff x="0" y="0"/>
            <a:chExt cx="2324525" cy="2736918"/>
          </a:xfrm>
        </p:grpSpPr>
        <p:sp>
          <p:nvSpPr>
            <p:cNvPr id="14" name="Freeform 14"/>
            <p:cNvSpPr/>
            <p:nvPr/>
          </p:nvSpPr>
          <p:spPr>
            <a:xfrm>
              <a:off x="0" y="0"/>
              <a:ext cx="2324525" cy="2736918"/>
            </a:xfrm>
            <a:custGeom>
              <a:avLst/>
              <a:gdLst/>
              <a:ahLst/>
              <a:cxnLst/>
              <a:rect l="l" t="t" r="r" b="b"/>
              <a:pathLst>
                <a:path w="2324525" h="2736918">
                  <a:moveTo>
                    <a:pt x="0" y="0"/>
                  </a:moveTo>
                  <a:lnTo>
                    <a:pt x="2324525" y="0"/>
                  </a:lnTo>
                  <a:lnTo>
                    <a:pt x="2324525" y="2736918"/>
                  </a:lnTo>
                  <a:lnTo>
                    <a:pt x="0" y="2736918"/>
                  </a:lnTo>
                  <a:close/>
                </a:path>
              </a:pathLst>
            </a:custGeom>
            <a:solidFill>
              <a:srgbClr val="EDF5F9">
                <a:alpha val="22745"/>
              </a:srgbClr>
            </a:solidFill>
          </p:spPr>
        </p:sp>
        <p:sp>
          <p:nvSpPr>
            <p:cNvPr id="15" name="TextBox 15"/>
            <p:cNvSpPr txBox="1"/>
            <p:nvPr/>
          </p:nvSpPr>
          <p:spPr>
            <a:xfrm>
              <a:off x="0" y="-19050"/>
              <a:ext cx="2324525" cy="2755968"/>
            </a:xfrm>
            <a:prstGeom prst="rect">
              <a:avLst/>
            </a:prstGeom>
          </p:spPr>
          <p:txBody>
            <a:bodyPr lIns="50800" tIns="50800" rIns="50800" bIns="50800" rtlCol="0" anchor="ctr"/>
            <a:lstStyle/>
            <a:p>
              <a:pPr algn="ctr">
                <a:lnSpc>
                  <a:spcPts val="1983"/>
                </a:lnSpc>
              </a:pPr>
              <a:endParaRPr/>
            </a:p>
          </p:txBody>
        </p:sp>
      </p:grpSp>
      <p:sp>
        <p:nvSpPr>
          <p:cNvPr id="16" name="TextBox 16"/>
          <p:cNvSpPr txBox="1"/>
          <p:nvPr/>
        </p:nvSpPr>
        <p:spPr>
          <a:xfrm>
            <a:off x="3313270" y="151448"/>
            <a:ext cx="3556278" cy="508127"/>
          </a:xfrm>
          <a:prstGeom prst="rect">
            <a:avLst/>
          </a:prstGeom>
        </p:spPr>
        <p:txBody>
          <a:bodyPr lIns="0" tIns="0" rIns="0" bIns="0" rtlCol="0" anchor="t">
            <a:spAutoFit/>
          </a:bodyPr>
          <a:lstStyle/>
          <a:p>
            <a:pPr algn="ctr">
              <a:lnSpc>
                <a:spcPts val="3843"/>
              </a:lnSpc>
              <a:spcBef>
                <a:spcPct val="0"/>
              </a:spcBef>
            </a:pPr>
            <a:r>
              <a:rPr lang="en-US" sz="3099" b="1">
                <a:solidFill>
                  <a:srgbClr val="000000"/>
                </a:solidFill>
                <a:latin typeface="Agenda Bold"/>
                <a:ea typeface="Agenda Bold"/>
                <a:cs typeface="Agenda Bold"/>
                <a:sym typeface="Agenda Bold"/>
              </a:rPr>
              <a:t>EMPLOYEE SURVEYS </a:t>
            </a:r>
          </a:p>
        </p:txBody>
      </p:sp>
      <p:grpSp>
        <p:nvGrpSpPr>
          <p:cNvPr id="17" name="Group 17"/>
          <p:cNvGrpSpPr/>
          <p:nvPr/>
        </p:nvGrpSpPr>
        <p:grpSpPr>
          <a:xfrm>
            <a:off x="3313270" y="1326338"/>
            <a:ext cx="5470442" cy="1673163"/>
            <a:chOff x="0" y="0"/>
            <a:chExt cx="7293923" cy="2230884"/>
          </a:xfrm>
        </p:grpSpPr>
        <p:sp>
          <p:nvSpPr>
            <p:cNvPr id="18" name="TextBox 18"/>
            <p:cNvSpPr txBox="1"/>
            <p:nvPr/>
          </p:nvSpPr>
          <p:spPr>
            <a:xfrm>
              <a:off x="367876" y="-28575"/>
              <a:ext cx="5181906" cy="550370"/>
            </a:xfrm>
            <a:prstGeom prst="rect">
              <a:avLst/>
            </a:prstGeom>
          </p:spPr>
          <p:txBody>
            <a:bodyPr lIns="0" tIns="0" rIns="0" bIns="0" rtlCol="0" anchor="t">
              <a:spAutoFit/>
            </a:bodyPr>
            <a:lstStyle/>
            <a:p>
              <a:pPr algn="ctr">
                <a:lnSpc>
                  <a:spcPts val="3261"/>
                </a:lnSpc>
                <a:spcBef>
                  <a:spcPct val="0"/>
                </a:spcBef>
              </a:pPr>
              <a:r>
                <a:rPr lang="en-US" sz="2630" b="1">
                  <a:solidFill>
                    <a:srgbClr val="000000"/>
                  </a:solidFill>
                  <a:latin typeface="Agenda Bold"/>
                  <a:ea typeface="Agenda Bold"/>
                  <a:cs typeface="Agenda Bold"/>
                  <a:sym typeface="Agenda Bold"/>
                </a:rPr>
                <a:t>Employee Voices Matter</a:t>
              </a:r>
            </a:p>
          </p:txBody>
        </p:sp>
        <p:sp>
          <p:nvSpPr>
            <p:cNvPr id="19" name="TextBox 19"/>
            <p:cNvSpPr txBox="1"/>
            <p:nvPr/>
          </p:nvSpPr>
          <p:spPr>
            <a:xfrm>
              <a:off x="0" y="829814"/>
              <a:ext cx="7293923" cy="1401070"/>
            </a:xfrm>
            <a:prstGeom prst="rect">
              <a:avLst/>
            </a:prstGeom>
          </p:spPr>
          <p:txBody>
            <a:bodyPr lIns="0" tIns="0" rIns="0" bIns="0" rtlCol="0" anchor="t">
              <a:spAutoFit/>
            </a:bodyPr>
            <a:lstStyle/>
            <a:p>
              <a:pPr algn="ctr">
                <a:lnSpc>
                  <a:spcPts val="2759"/>
                </a:lnSpc>
                <a:spcBef>
                  <a:spcPct val="0"/>
                </a:spcBef>
              </a:pPr>
              <a:r>
                <a:rPr lang="en-US" sz="2225">
                  <a:solidFill>
                    <a:srgbClr val="000000"/>
                  </a:solidFill>
                  <a:latin typeface="Agenda Medium"/>
                  <a:ea typeface="Agenda Medium"/>
                  <a:cs typeface="Agenda Medium"/>
                  <a:sym typeface="Agenda Medium"/>
                </a:rPr>
                <a:t>Initiating organization-wide surveys proactively to ensure alignment with the right direction</a:t>
              </a:r>
            </a:p>
          </p:txBody>
        </p:sp>
      </p:grpSp>
      <p:sp>
        <p:nvSpPr>
          <p:cNvPr id="20" name="TextBox 20"/>
          <p:cNvSpPr txBox="1"/>
          <p:nvPr/>
        </p:nvSpPr>
        <p:spPr>
          <a:xfrm>
            <a:off x="3450957" y="4846207"/>
            <a:ext cx="3418591" cy="406400"/>
          </a:xfrm>
          <a:prstGeom prst="rect">
            <a:avLst/>
          </a:prstGeom>
        </p:spPr>
        <p:txBody>
          <a:bodyPr lIns="0" tIns="0" rIns="0" bIns="0" rtlCol="0" anchor="t">
            <a:spAutoFit/>
          </a:bodyPr>
          <a:lstStyle/>
          <a:p>
            <a:pPr algn="ctr">
              <a:lnSpc>
                <a:spcPts val="3099"/>
              </a:lnSpc>
              <a:spcBef>
                <a:spcPct val="0"/>
              </a:spcBef>
            </a:pPr>
            <a:r>
              <a:rPr lang="en-US" sz="2499">
                <a:solidFill>
                  <a:srgbClr val="000000"/>
                </a:solidFill>
                <a:latin typeface="Agenda Medium"/>
                <a:ea typeface="Agenda Medium"/>
                <a:cs typeface="Agenda Medium"/>
                <a:sym typeface="Agenda Medium"/>
              </a:rPr>
              <a:t>Employee Satisfaction</a:t>
            </a:r>
          </a:p>
        </p:txBody>
      </p:sp>
      <p:sp>
        <p:nvSpPr>
          <p:cNvPr id="21" name="TextBox 21"/>
          <p:cNvSpPr txBox="1"/>
          <p:nvPr/>
        </p:nvSpPr>
        <p:spPr>
          <a:xfrm>
            <a:off x="3495584" y="5835124"/>
            <a:ext cx="4599504" cy="406400"/>
          </a:xfrm>
          <a:prstGeom prst="rect">
            <a:avLst/>
          </a:prstGeom>
        </p:spPr>
        <p:txBody>
          <a:bodyPr lIns="0" tIns="0" rIns="0" bIns="0" rtlCol="0" anchor="t">
            <a:spAutoFit/>
          </a:bodyPr>
          <a:lstStyle/>
          <a:p>
            <a:pPr algn="ctr">
              <a:lnSpc>
                <a:spcPts val="3099"/>
              </a:lnSpc>
              <a:spcBef>
                <a:spcPct val="0"/>
              </a:spcBef>
            </a:pPr>
            <a:r>
              <a:rPr lang="en-US" sz="2499">
                <a:solidFill>
                  <a:srgbClr val="000000"/>
                </a:solidFill>
                <a:latin typeface="Agenda Medium"/>
                <a:ea typeface="Agenda Medium"/>
                <a:cs typeface="Agenda Medium"/>
                <a:sym typeface="Agenda Medium"/>
              </a:rPr>
              <a:t>Training and development needs</a:t>
            </a:r>
          </a:p>
        </p:txBody>
      </p:sp>
      <p:sp>
        <p:nvSpPr>
          <p:cNvPr id="22" name="TextBox 22"/>
          <p:cNvSpPr txBox="1"/>
          <p:nvPr/>
        </p:nvSpPr>
        <p:spPr>
          <a:xfrm>
            <a:off x="3521659" y="6946786"/>
            <a:ext cx="4693801" cy="406400"/>
          </a:xfrm>
          <a:prstGeom prst="rect">
            <a:avLst/>
          </a:prstGeom>
        </p:spPr>
        <p:txBody>
          <a:bodyPr lIns="0" tIns="0" rIns="0" bIns="0" rtlCol="0" anchor="t">
            <a:spAutoFit/>
          </a:bodyPr>
          <a:lstStyle/>
          <a:p>
            <a:pPr algn="ctr">
              <a:lnSpc>
                <a:spcPts val="3099"/>
              </a:lnSpc>
              <a:spcBef>
                <a:spcPct val="0"/>
              </a:spcBef>
            </a:pPr>
            <a:r>
              <a:rPr lang="en-US" sz="2499">
                <a:solidFill>
                  <a:srgbClr val="000000"/>
                </a:solidFill>
                <a:latin typeface="Agenda Medium"/>
                <a:ea typeface="Agenda Medium"/>
                <a:cs typeface="Agenda Medium"/>
                <a:sym typeface="Agenda Medium"/>
              </a:rPr>
              <a:t>Improving feedback mechanisms</a:t>
            </a:r>
          </a:p>
        </p:txBody>
      </p:sp>
      <p:sp>
        <p:nvSpPr>
          <p:cNvPr id="23" name="TextBox 23"/>
          <p:cNvSpPr txBox="1"/>
          <p:nvPr/>
        </p:nvSpPr>
        <p:spPr>
          <a:xfrm>
            <a:off x="10972800" y="-27438"/>
            <a:ext cx="5542240" cy="508127"/>
          </a:xfrm>
          <a:prstGeom prst="rect">
            <a:avLst/>
          </a:prstGeom>
        </p:spPr>
        <p:txBody>
          <a:bodyPr lIns="0" tIns="0" rIns="0" bIns="0" rtlCol="0" anchor="t">
            <a:spAutoFit/>
          </a:bodyPr>
          <a:lstStyle/>
          <a:p>
            <a:pPr algn="ctr">
              <a:lnSpc>
                <a:spcPts val="3843"/>
              </a:lnSpc>
              <a:spcBef>
                <a:spcPct val="0"/>
              </a:spcBef>
            </a:pPr>
            <a:r>
              <a:rPr lang="en-US" sz="3099" b="1" dirty="0">
                <a:solidFill>
                  <a:srgbClr val="000000"/>
                </a:solidFill>
                <a:latin typeface="Agenda Bold"/>
                <a:ea typeface="Agenda Bold"/>
                <a:cs typeface="Agenda Bold"/>
                <a:sym typeface="Agenda Bold"/>
              </a:rPr>
              <a:t>ENCOURAGING TRANSPARENCY</a:t>
            </a:r>
          </a:p>
        </p:txBody>
      </p:sp>
      <p:sp>
        <p:nvSpPr>
          <p:cNvPr id="24" name="TextBox 24"/>
          <p:cNvSpPr txBox="1"/>
          <p:nvPr/>
        </p:nvSpPr>
        <p:spPr>
          <a:xfrm>
            <a:off x="10421265" y="7324611"/>
            <a:ext cx="7102673" cy="406400"/>
          </a:xfrm>
          <a:prstGeom prst="rect">
            <a:avLst/>
          </a:prstGeom>
        </p:spPr>
        <p:txBody>
          <a:bodyPr lIns="0" tIns="0" rIns="0" bIns="0" rtlCol="0" anchor="t">
            <a:spAutoFit/>
          </a:bodyPr>
          <a:lstStyle/>
          <a:p>
            <a:pPr algn="ctr">
              <a:lnSpc>
                <a:spcPts val="3099"/>
              </a:lnSpc>
              <a:spcBef>
                <a:spcPct val="0"/>
              </a:spcBef>
            </a:pPr>
            <a:r>
              <a:rPr lang="en-US" sz="2499" b="1">
                <a:solidFill>
                  <a:srgbClr val="000000"/>
                </a:solidFill>
                <a:latin typeface="Agenda Bold"/>
                <a:ea typeface="Agenda Bold"/>
                <a:cs typeface="Agenda Bold"/>
                <a:sym typeface="Agenda Bold"/>
              </a:rPr>
              <a:t>Unfiltered Truths: Sach Ka Saamna with Our Founder</a:t>
            </a:r>
          </a:p>
        </p:txBody>
      </p:sp>
      <p:sp>
        <p:nvSpPr>
          <p:cNvPr id="25" name="TextBox 25"/>
          <p:cNvSpPr txBox="1"/>
          <p:nvPr/>
        </p:nvSpPr>
        <p:spPr>
          <a:xfrm>
            <a:off x="10000759" y="7958214"/>
            <a:ext cx="7943686" cy="1620139"/>
          </a:xfrm>
          <a:prstGeom prst="rect">
            <a:avLst/>
          </a:prstGeom>
        </p:spPr>
        <p:txBody>
          <a:bodyPr lIns="0" tIns="0" rIns="0" bIns="0" rtlCol="0" anchor="t">
            <a:spAutoFit/>
          </a:bodyPr>
          <a:lstStyle/>
          <a:p>
            <a:pPr algn="ctr">
              <a:lnSpc>
                <a:spcPts val="2107"/>
              </a:lnSpc>
              <a:spcBef>
                <a:spcPct val="0"/>
              </a:spcBef>
            </a:pPr>
            <a:r>
              <a:rPr lang="en-US" sz="1699">
                <a:solidFill>
                  <a:srgbClr val="000000"/>
                </a:solidFill>
                <a:latin typeface="Agenda Medium"/>
                <a:ea typeface="Agenda Medium"/>
                <a:cs typeface="Agenda Medium"/>
                <a:sym typeface="Agenda Medium"/>
              </a:rPr>
              <a:t>In these sessions of ‘Sach Ka Saamna’ employees have the opportunity to ask our founder anything without hesitation. The open forum leads to candid responses and valuable insights, reinforcing our culture of transparency and honesty.”</a:t>
            </a:r>
          </a:p>
          <a:p>
            <a:pPr algn="ctr">
              <a:lnSpc>
                <a:spcPts val="2107"/>
              </a:lnSpc>
              <a:spcBef>
                <a:spcPct val="0"/>
              </a:spcBef>
            </a:pPr>
            <a:endParaRPr lang="en-US" sz="1699">
              <a:solidFill>
                <a:srgbClr val="000000"/>
              </a:solidFill>
              <a:latin typeface="Agenda Medium"/>
              <a:ea typeface="Agenda Medium"/>
              <a:cs typeface="Agenda Medium"/>
              <a:sym typeface="Agenda Medium"/>
            </a:endParaRPr>
          </a:p>
          <a:p>
            <a:pPr algn="ctr">
              <a:lnSpc>
                <a:spcPts val="2107"/>
              </a:lnSpc>
              <a:spcBef>
                <a:spcPct val="0"/>
              </a:spcBef>
            </a:pPr>
            <a:endParaRPr lang="en-US" sz="1699">
              <a:solidFill>
                <a:srgbClr val="000000"/>
              </a:solidFill>
              <a:latin typeface="Agenda Medium"/>
              <a:ea typeface="Agenda Medium"/>
              <a:cs typeface="Agenda Medium"/>
              <a:sym typeface="Agenda Medium"/>
            </a:endParaRPr>
          </a:p>
          <a:p>
            <a:pPr algn="ctr">
              <a:lnSpc>
                <a:spcPts val="2107"/>
              </a:lnSpc>
              <a:spcBef>
                <a:spcPct val="0"/>
              </a:spcBef>
            </a:pPr>
            <a:endParaRPr lang="en-US" sz="1699">
              <a:solidFill>
                <a:srgbClr val="000000"/>
              </a:solidFill>
              <a:latin typeface="Agenda Medium"/>
              <a:ea typeface="Agenda Medium"/>
              <a:cs typeface="Agenda Medium"/>
              <a:sym typeface="Agenda Medium"/>
            </a:endParaRPr>
          </a:p>
        </p:txBody>
      </p:sp>
      <p:grpSp>
        <p:nvGrpSpPr>
          <p:cNvPr id="26" name="Group 26"/>
          <p:cNvGrpSpPr/>
          <p:nvPr/>
        </p:nvGrpSpPr>
        <p:grpSpPr>
          <a:xfrm>
            <a:off x="11655201" y="886778"/>
            <a:ext cx="4634803" cy="5801607"/>
            <a:chOff x="0" y="0"/>
            <a:chExt cx="6179738" cy="7735476"/>
          </a:xfrm>
        </p:grpSpPr>
        <p:sp>
          <p:nvSpPr>
            <p:cNvPr id="27" name="Freeform 27"/>
            <p:cNvSpPr/>
            <p:nvPr/>
          </p:nvSpPr>
          <p:spPr>
            <a:xfrm>
              <a:off x="0" y="0"/>
              <a:ext cx="6179738" cy="7735476"/>
            </a:xfrm>
            <a:custGeom>
              <a:avLst/>
              <a:gdLst/>
              <a:ahLst/>
              <a:cxnLst/>
              <a:rect l="l" t="t" r="r" b="b"/>
              <a:pathLst>
                <a:path w="6179738" h="7735476">
                  <a:moveTo>
                    <a:pt x="0" y="0"/>
                  </a:moveTo>
                  <a:lnTo>
                    <a:pt x="6179738" y="0"/>
                  </a:lnTo>
                  <a:lnTo>
                    <a:pt x="6179738" y="7735476"/>
                  </a:lnTo>
                  <a:lnTo>
                    <a:pt x="0" y="7735476"/>
                  </a:lnTo>
                  <a:lnTo>
                    <a:pt x="0" y="0"/>
                  </a:lnTo>
                  <a:close/>
                </a:path>
              </a:pathLst>
            </a:custGeom>
            <a:blipFill>
              <a:blip r:embed="rId3"/>
              <a:stretch>
                <a:fillRect/>
              </a:stretch>
            </a:blipFill>
          </p:spPr>
        </p:sp>
        <p:sp>
          <p:nvSpPr>
            <p:cNvPr id="28" name="Freeform 28"/>
            <p:cNvSpPr/>
            <p:nvPr/>
          </p:nvSpPr>
          <p:spPr>
            <a:xfrm>
              <a:off x="4595588" y="123929"/>
              <a:ext cx="1584150" cy="657422"/>
            </a:xfrm>
            <a:custGeom>
              <a:avLst/>
              <a:gdLst/>
              <a:ahLst/>
              <a:cxnLst/>
              <a:rect l="l" t="t" r="r" b="b"/>
              <a:pathLst>
                <a:path w="1584150" h="657422">
                  <a:moveTo>
                    <a:pt x="0" y="0"/>
                  </a:moveTo>
                  <a:lnTo>
                    <a:pt x="1584150" y="0"/>
                  </a:lnTo>
                  <a:lnTo>
                    <a:pt x="1584150" y="657422"/>
                  </a:lnTo>
                  <a:lnTo>
                    <a:pt x="0" y="657422"/>
                  </a:lnTo>
                  <a:lnTo>
                    <a:pt x="0" y="0"/>
                  </a:lnTo>
                  <a:close/>
                </a:path>
              </a:pathLst>
            </a:custGeom>
            <a:blipFill>
              <a:blip r:embed="rId4"/>
              <a:stretch>
                <a:fillRect/>
              </a:stretch>
            </a:blipFill>
          </p:spPr>
        </p:sp>
      </p:grpSp>
      <p:sp>
        <p:nvSpPr>
          <p:cNvPr id="29" name="Freeform 29"/>
          <p:cNvSpPr/>
          <p:nvPr/>
        </p:nvSpPr>
        <p:spPr>
          <a:xfrm>
            <a:off x="1742242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5"/>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descr="Upscale Image"/>
          <p:cNvSpPr/>
          <p:nvPr/>
        </p:nvSpPr>
        <p:spPr>
          <a:xfrm>
            <a:off x="9642622" y="2351239"/>
            <a:ext cx="8645378" cy="4634668"/>
          </a:xfrm>
          <a:custGeom>
            <a:avLst/>
            <a:gdLst/>
            <a:ahLst/>
            <a:cxnLst/>
            <a:rect l="l" t="t" r="r" b="b"/>
            <a:pathLst>
              <a:path w="8645378" h="4634668">
                <a:moveTo>
                  <a:pt x="0" y="0"/>
                </a:moveTo>
                <a:lnTo>
                  <a:pt x="8645378" y="0"/>
                </a:lnTo>
                <a:lnTo>
                  <a:pt x="8645378" y="4634668"/>
                </a:lnTo>
                <a:lnTo>
                  <a:pt x="0" y="4634668"/>
                </a:lnTo>
                <a:lnTo>
                  <a:pt x="0" y="0"/>
                </a:lnTo>
                <a:close/>
              </a:path>
            </a:pathLst>
          </a:custGeom>
          <a:blipFill>
            <a:blip r:embed="rId2"/>
            <a:stretch>
              <a:fillRect l="-594"/>
            </a:stretch>
          </a:blipFill>
        </p:spPr>
      </p:sp>
      <p:sp>
        <p:nvSpPr>
          <p:cNvPr id="3" name="Freeform 3"/>
          <p:cNvSpPr/>
          <p:nvPr/>
        </p:nvSpPr>
        <p:spPr>
          <a:xfrm>
            <a:off x="270573" y="617059"/>
            <a:ext cx="18288000" cy="6880860"/>
          </a:xfrm>
          <a:custGeom>
            <a:avLst/>
            <a:gdLst/>
            <a:ahLst/>
            <a:cxnLst/>
            <a:rect l="l" t="t" r="r" b="b"/>
            <a:pathLst>
              <a:path w="18288000" h="6880860">
                <a:moveTo>
                  <a:pt x="0" y="0"/>
                </a:moveTo>
                <a:lnTo>
                  <a:pt x="18288000" y="0"/>
                </a:lnTo>
                <a:lnTo>
                  <a:pt x="18288000" y="6880860"/>
                </a:lnTo>
                <a:lnTo>
                  <a:pt x="0" y="6880860"/>
                </a:lnTo>
                <a:lnTo>
                  <a:pt x="0" y="0"/>
                </a:lnTo>
                <a:close/>
              </a:path>
            </a:pathLst>
          </a:custGeom>
          <a:blipFill>
            <a:blip>
              <a:alphaModFix amt="12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6952665" y="2189080"/>
            <a:ext cx="3086100" cy="1111504"/>
            <a:chOff x="0" y="0"/>
            <a:chExt cx="812800" cy="292742"/>
          </a:xfrm>
        </p:grpSpPr>
        <p:sp>
          <p:nvSpPr>
            <p:cNvPr id="5" name="Freeform 5"/>
            <p:cNvSpPr/>
            <p:nvPr/>
          </p:nvSpPr>
          <p:spPr>
            <a:xfrm>
              <a:off x="0" y="0"/>
              <a:ext cx="812800" cy="292742"/>
            </a:xfrm>
            <a:custGeom>
              <a:avLst/>
              <a:gdLst/>
              <a:ahLst/>
              <a:cxnLst/>
              <a:rect l="l" t="t" r="r" b="b"/>
              <a:pathLst>
                <a:path w="812800" h="292742">
                  <a:moveTo>
                    <a:pt x="0" y="0"/>
                  </a:moveTo>
                  <a:lnTo>
                    <a:pt x="812800" y="0"/>
                  </a:lnTo>
                  <a:lnTo>
                    <a:pt x="812800" y="292742"/>
                  </a:lnTo>
                  <a:lnTo>
                    <a:pt x="0" y="292742"/>
                  </a:lnTo>
                  <a:close/>
                </a:path>
              </a:pathLst>
            </a:custGeom>
            <a:solidFill>
              <a:srgbClr val="EDF5F9"/>
            </a:solidFill>
          </p:spPr>
        </p:sp>
        <p:sp>
          <p:nvSpPr>
            <p:cNvPr id="6" name="TextBox 6"/>
            <p:cNvSpPr txBox="1"/>
            <p:nvPr/>
          </p:nvSpPr>
          <p:spPr>
            <a:xfrm>
              <a:off x="0" y="-28575"/>
              <a:ext cx="812800" cy="321317"/>
            </a:xfrm>
            <a:prstGeom prst="rect">
              <a:avLst/>
            </a:prstGeom>
          </p:spPr>
          <p:txBody>
            <a:bodyPr lIns="50800" tIns="50800" rIns="50800" bIns="50800" rtlCol="0" anchor="ctr"/>
            <a:lstStyle/>
            <a:p>
              <a:pPr algn="ctr">
                <a:lnSpc>
                  <a:spcPts val="2603"/>
                </a:lnSpc>
              </a:pPr>
              <a:endParaRPr/>
            </a:p>
          </p:txBody>
        </p:sp>
      </p:grpSp>
      <p:sp>
        <p:nvSpPr>
          <p:cNvPr id="7" name="TextBox 7"/>
          <p:cNvSpPr txBox="1"/>
          <p:nvPr/>
        </p:nvSpPr>
        <p:spPr>
          <a:xfrm>
            <a:off x="12402139" y="1594573"/>
            <a:ext cx="3126343" cy="517144"/>
          </a:xfrm>
          <a:prstGeom prst="rect">
            <a:avLst/>
          </a:prstGeom>
        </p:spPr>
        <p:txBody>
          <a:bodyPr lIns="0" tIns="0" rIns="0" bIns="0" rtlCol="0" anchor="t">
            <a:spAutoFit/>
          </a:bodyPr>
          <a:lstStyle/>
          <a:p>
            <a:pPr algn="ctr">
              <a:lnSpc>
                <a:spcPts val="3967"/>
              </a:lnSpc>
              <a:spcBef>
                <a:spcPct val="0"/>
              </a:spcBef>
            </a:pPr>
            <a:r>
              <a:rPr lang="en-US" sz="3199" b="1">
                <a:solidFill>
                  <a:srgbClr val="000000"/>
                </a:solidFill>
                <a:latin typeface="Agenda Bold"/>
                <a:ea typeface="Agenda Bold"/>
                <a:cs typeface="Agenda Bold"/>
                <a:sym typeface="Agenda Bold"/>
              </a:rPr>
              <a:t>Medical Insurance</a:t>
            </a:r>
          </a:p>
        </p:txBody>
      </p:sp>
      <p:sp>
        <p:nvSpPr>
          <p:cNvPr id="8" name="TextBox 8"/>
          <p:cNvSpPr txBox="1"/>
          <p:nvPr/>
        </p:nvSpPr>
        <p:spPr>
          <a:xfrm>
            <a:off x="1782175" y="1594573"/>
            <a:ext cx="3445540" cy="517144"/>
          </a:xfrm>
          <a:prstGeom prst="rect">
            <a:avLst/>
          </a:prstGeom>
        </p:spPr>
        <p:txBody>
          <a:bodyPr lIns="0" tIns="0" rIns="0" bIns="0" rtlCol="0" anchor="t">
            <a:spAutoFit/>
          </a:bodyPr>
          <a:lstStyle/>
          <a:p>
            <a:pPr algn="ctr">
              <a:lnSpc>
                <a:spcPts val="3967"/>
              </a:lnSpc>
              <a:spcBef>
                <a:spcPct val="0"/>
              </a:spcBef>
            </a:pPr>
            <a:r>
              <a:rPr lang="en-US" sz="3199" b="1">
                <a:solidFill>
                  <a:srgbClr val="231F20"/>
                </a:solidFill>
                <a:latin typeface="Agenda Bold"/>
                <a:ea typeface="Agenda Bold"/>
                <a:cs typeface="Agenda Bold"/>
                <a:sym typeface="Agenda Bold"/>
              </a:rPr>
              <a:t>Employee Benefits</a:t>
            </a:r>
          </a:p>
        </p:txBody>
      </p:sp>
      <p:grpSp>
        <p:nvGrpSpPr>
          <p:cNvPr id="9" name="Group 9"/>
          <p:cNvGrpSpPr/>
          <p:nvPr/>
        </p:nvGrpSpPr>
        <p:grpSpPr>
          <a:xfrm>
            <a:off x="541146" y="2789081"/>
            <a:ext cx="8873427" cy="4708839"/>
            <a:chOff x="0" y="0"/>
            <a:chExt cx="11831236" cy="6278452"/>
          </a:xfrm>
        </p:grpSpPr>
        <p:sp>
          <p:nvSpPr>
            <p:cNvPr id="10" name="AutoShape 10"/>
            <p:cNvSpPr/>
            <p:nvPr/>
          </p:nvSpPr>
          <p:spPr>
            <a:xfrm flipV="1">
              <a:off x="0" y="835517"/>
              <a:ext cx="1060869" cy="0"/>
            </a:xfrm>
            <a:prstGeom prst="line">
              <a:avLst/>
            </a:prstGeom>
            <a:ln w="47203" cap="flat">
              <a:solidFill>
                <a:srgbClr val="000000"/>
              </a:solidFill>
              <a:prstDash val="solid"/>
              <a:headEnd type="none" w="sm" len="sm"/>
              <a:tailEnd type="arrow" w="med" len="sm"/>
            </a:ln>
          </p:spPr>
        </p:sp>
        <p:sp>
          <p:nvSpPr>
            <p:cNvPr id="11" name="AutoShape 11"/>
            <p:cNvSpPr/>
            <p:nvPr/>
          </p:nvSpPr>
          <p:spPr>
            <a:xfrm>
              <a:off x="0" y="5753123"/>
              <a:ext cx="1060869" cy="0"/>
            </a:xfrm>
            <a:prstGeom prst="line">
              <a:avLst/>
            </a:prstGeom>
            <a:ln w="47203" cap="flat">
              <a:solidFill>
                <a:srgbClr val="000000"/>
              </a:solidFill>
              <a:prstDash val="solid"/>
              <a:headEnd type="none" w="sm" len="sm"/>
              <a:tailEnd type="arrow" w="med" len="sm"/>
            </a:ln>
          </p:spPr>
        </p:sp>
        <p:sp>
          <p:nvSpPr>
            <p:cNvPr id="12" name="Freeform 12"/>
            <p:cNvSpPr/>
            <p:nvPr/>
          </p:nvSpPr>
          <p:spPr>
            <a:xfrm>
              <a:off x="7471125" y="0"/>
              <a:ext cx="1722521" cy="1508839"/>
            </a:xfrm>
            <a:custGeom>
              <a:avLst/>
              <a:gdLst/>
              <a:ahLst/>
              <a:cxnLst/>
              <a:rect l="l" t="t" r="r" b="b"/>
              <a:pathLst>
                <a:path w="1722521" h="1508839">
                  <a:moveTo>
                    <a:pt x="0" y="0"/>
                  </a:moveTo>
                  <a:lnTo>
                    <a:pt x="1722521" y="0"/>
                  </a:lnTo>
                  <a:lnTo>
                    <a:pt x="1722521" y="1508839"/>
                  </a:lnTo>
                  <a:lnTo>
                    <a:pt x="0" y="1508839"/>
                  </a:lnTo>
                  <a:lnTo>
                    <a:pt x="0" y="0"/>
                  </a:lnTo>
                  <a:close/>
                </a:path>
              </a:pathLst>
            </a:custGeom>
            <a:blipFill>
              <a:blip r:embed="rId4"/>
              <a:stretch>
                <a:fillRect t="-4369" b="-4369"/>
              </a:stretch>
            </a:blipFill>
          </p:spPr>
        </p:sp>
        <p:sp>
          <p:nvSpPr>
            <p:cNvPr id="13" name="Freeform 13"/>
            <p:cNvSpPr/>
            <p:nvPr/>
          </p:nvSpPr>
          <p:spPr>
            <a:xfrm>
              <a:off x="5863924" y="2518396"/>
              <a:ext cx="1607200" cy="1357940"/>
            </a:xfrm>
            <a:custGeom>
              <a:avLst/>
              <a:gdLst/>
              <a:ahLst/>
              <a:cxnLst/>
              <a:rect l="l" t="t" r="r" b="b"/>
              <a:pathLst>
                <a:path w="1607200" h="1357940">
                  <a:moveTo>
                    <a:pt x="0" y="0"/>
                  </a:moveTo>
                  <a:lnTo>
                    <a:pt x="1607201" y="0"/>
                  </a:lnTo>
                  <a:lnTo>
                    <a:pt x="1607201" y="1357940"/>
                  </a:lnTo>
                  <a:lnTo>
                    <a:pt x="0" y="1357940"/>
                  </a:lnTo>
                  <a:lnTo>
                    <a:pt x="0" y="0"/>
                  </a:lnTo>
                  <a:close/>
                </a:path>
              </a:pathLst>
            </a:custGeom>
            <a:blipFill>
              <a:blip r:embed="rId5"/>
              <a:stretch>
                <a:fillRect t="-4369" b="-4369"/>
              </a:stretch>
            </a:blipFill>
          </p:spPr>
        </p:sp>
        <p:sp>
          <p:nvSpPr>
            <p:cNvPr id="14" name="AutoShape 14"/>
            <p:cNvSpPr/>
            <p:nvPr/>
          </p:nvSpPr>
          <p:spPr>
            <a:xfrm flipV="1">
              <a:off x="0" y="3220967"/>
              <a:ext cx="1060869" cy="0"/>
            </a:xfrm>
            <a:prstGeom prst="line">
              <a:avLst/>
            </a:prstGeom>
            <a:ln w="47203" cap="flat">
              <a:solidFill>
                <a:srgbClr val="000000"/>
              </a:solidFill>
              <a:prstDash val="solid"/>
              <a:headEnd type="none" w="sm" len="sm"/>
              <a:tailEnd type="arrow" w="med" len="sm"/>
            </a:ln>
          </p:spPr>
        </p:sp>
        <p:sp>
          <p:nvSpPr>
            <p:cNvPr id="15" name="Freeform 15"/>
            <p:cNvSpPr/>
            <p:nvPr/>
          </p:nvSpPr>
          <p:spPr>
            <a:xfrm>
              <a:off x="10313127" y="4339426"/>
              <a:ext cx="1518109" cy="1939026"/>
            </a:xfrm>
            <a:custGeom>
              <a:avLst/>
              <a:gdLst/>
              <a:ahLst/>
              <a:cxnLst/>
              <a:rect l="l" t="t" r="r" b="b"/>
              <a:pathLst>
                <a:path w="1518109" h="1939026">
                  <a:moveTo>
                    <a:pt x="0" y="0"/>
                  </a:moveTo>
                  <a:lnTo>
                    <a:pt x="1518109" y="0"/>
                  </a:lnTo>
                  <a:lnTo>
                    <a:pt x="1518109" y="1939026"/>
                  </a:lnTo>
                  <a:lnTo>
                    <a:pt x="0" y="1939026"/>
                  </a:lnTo>
                  <a:lnTo>
                    <a:pt x="0" y="0"/>
                  </a:lnTo>
                  <a:close/>
                </a:path>
              </a:pathLst>
            </a:custGeom>
            <a:blipFill>
              <a:blip r:embed="rId6"/>
              <a:stretch>
                <a:fillRect t="-4369" b="-4369"/>
              </a:stretch>
            </a:blipFill>
          </p:spPr>
        </p:sp>
        <p:sp>
          <p:nvSpPr>
            <p:cNvPr id="16" name="TextBox 16"/>
            <p:cNvSpPr txBox="1"/>
            <p:nvPr/>
          </p:nvSpPr>
          <p:spPr>
            <a:xfrm>
              <a:off x="1498557" y="612936"/>
              <a:ext cx="5536274" cy="470874"/>
            </a:xfrm>
            <a:prstGeom prst="rect">
              <a:avLst/>
            </a:prstGeom>
          </p:spPr>
          <p:txBody>
            <a:bodyPr lIns="0" tIns="0" rIns="0" bIns="0" rtlCol="0" anchor="t">
              <a:spAutoFit/>
            </a:bodyPr>
            <a:lstStyle/>
            <a:p>
              <a:pPr algn="ctr">
                <a:lnSpc>
                  <a:spcPts val="2727"/>
                </a:lnSpc>
                <a:spcBef>
                  <a:spcPct val="0"/>
                </a:spcBef>
              </a:pPr>
              <a:r>
                <a:rPr lang="en-US" sz="2199" b="1">
                  <a:solidFill>
                    <a:srgbClr val="000000"/>
                  </a:solidFill>
                  <a:latin typeface="Agenda Bold"/>
                  <a:ea typeface="Agenda Bold"/>
                  <a:cs typeface="Agenda Bold"/>
                  <a:sym typeface="Agenda Bold"/>
                </a:rPr>
                <a:t>SILVER COIN : </a:t>
              </a:r>
              <a:r>
                <a:rPr lang="en-US" sz="2199">
                  <a:solidFill>
                    <a:srgbClr val="000000"/>
                  </a:solidFill>
                  <a:latin typeface="Agenda Medium"/>
                  <a:ea typeface="Agenda Medium"/>
                  <a:cs typeface="Agenda Medium"/>
                  <a:sym typeface="Agenda Medium"/>
                </a:rPr>
                <a:t>New Born Baby Gift</a:t>
              </a:r>
            </a:p>
          </p:txBody>
        </p:sp>
        <p:sp>
          <p:nvSpPr>
            <p:cNvPr id="17" name="TextBox 17"/>
            <p:cNvSpPr txBox="1"/>
            <p:nvPr/>
          </p:nvSpPr>
          <p:spPr>
            <a:xfrm>
              <a:off x="1498557" y="2974785"/>
              <a:ext cx="3869377" cy="470874"/>
            </a:xfrm>
            <a:prstGeom prst="rect">
              <a:avLst/>
            </a:prstGeom>
          </p:spPr>
          <p:txBody>
            <a:bodyPr lIns="0" tIns="0" rIns="0" bIns="0" rtlCol="0" anchor="t">
              <a:spAutoFit/>
            </a:bodyPr>
            <a:lstStyle/>
            <a:p>
              <a:pPr algn="ctr">
                <a:lnSpc>
                  <a:spcPts val="2727"/>
                </a:lnSpc>
                <a:spcBef>
                  <a:spcPct val="0"/>
                </a:spcBef>
              </a:pPr>
              <a:r>
                <a:rPr lang="en-US" sz="2199" b="1">
                  <a:solidFill>
                    <a:srgbClr val="000000"/>
                  </a:solidFill>
                  <a:latin typeface="Agenda Bold"/>
                  <a:ea typeface="Agenda Bold"/>
                  <a:cs typeface="Agenda Bold"/>
                  <a:sym typeface="Agenda Bold"/>
                </a:rPr>
                <a:t>RS 5000 : </a:t>
              </a:r>
              <a:r>
                <a:rPr lang="en-US" sz="2199">
                  <a:solidFill>
                    <a:srgbClr val="000000"/>
                  </a:solidFill>
                  <a:latin typeface="Agenda Medium"/>
                  <a:ea typeface="Agenda Medium"/>
                  <a:cs typeface="Agenda Medium"/>
                  <a:sym typeface="Agenda Medium"/>
                </a:rPr>
                <a:t>Marriage Gift</a:t>
              </a:r>
              <a:r>
                <a:rPr lang="en-US" sz="2199" b="1">
                  <a:solidFill>
                    <a:srgbClr val="000000"/>
                  </a:solidFill>
                  <a:latin typeface="Agenda Bold"/>
                  <a:ea typeface="Agenda Bold"/>
                  <a:cs typeface="Agenda Bold"/>
                  <a:sym typeface="Agenda Bold"/>
                </a:rPr>
                <a:t> </a:t>
              </a:r>
            </a:p>
          </p:txBody>
        </p:sp>
        <p:sp>
          <p:nvSpPr>
            <p:cNvPr id="18" name="TextBox 18"/>
            <p:cNvSpPr txBox="1"/>
            <p:nvPr/>
          </p:nvSpPr>
          <p:spPr>
            <a:xfrm>
              <a:off x="1498557" y="5506940"/>
              <a:ext cx="8378277" cy="470874"/>
            </a:xfrm>
            <a:prstGeom prst="rect">
              <a:avLst/>
            </a:prstGeom>
          </p:spPr>
          <p:txBody>
            <a:bodyPr lIns="0" tIns="0" rIns="0" bIns="0" rtlCol="0" anchor="t">
              <a:spAutoFit/>
            </a:bodyPr>
            <a:lstStyle/>
            <a:p>
              <a:pPr algn="ctr">
                <a:lnSpc>
                  <a:spcPts val="2727"/>
                </a:lnSpc>
                <a:spcBef>
                  <a:spcPct val="0"/>
                </a:spcBef>
              </a:pPr>
              <a:r>
                <a:rPr lang="en-US" sz="2199" b="1">
                  <a:solidFill>
                    <a:srgbClr val="000000"/>
                  </a:solidFill>
                  <a:latin typeface="Agenda Bold"/>
                  <a:ea typeface="Agenda Bold"/>
                  <a:cs typeface="Agenda Bold"/>
                  <a:sym typeface="Agenda Bold"/>
                </a:rPr>
                <a:t>LONG SERVICE AWARD : </a:t>
              </a:r>
              <a:r>
                <a:rPr lang="en-US" sz="2199">
                  <a:solidFill>
                    <a:srgbClr val="000000"/>
                  </a:solidFill>
                  <a:latin typeface="Agenda Medium"/>
                  <a:ea typeface="Agenda Medium"/>
                  <a:cs typeface="Agenda Medium"/>
                  <a:sym typeface="Agenda Medium"/>
                </a:rPr>
                <a:t>On completion of 10 Years</a:t>
              </a:r>
            </a:p>
          </p:txBody>
        </p:sp>
      </p:grpSp>
      <p:grpSp>
        <p:nvGrpSpPr>
          <p:cNvPr id="19" name="Group 19"/>
          <p:cNvGrpSpPr/>
          <p:nvPr/>
        </p:nvGrpSpPr>
        <p:grpSpPr>
          <a:xfrm>
            <a:off x="11209465" y="7794237"/>
            <a:ext cx="6737970" cy="2121843"/>
            <a:chOff x="0" y="0"/>
            <a:chExt cx="8983960" cy="2829123"/>
          </a:xfrm>
        </p:grpSpPr>
        <p:sp>
          <p:nvSpPr>
            <p:cNvPr id="20" name="Freeform 20"/>
            <p:cNvSpPr/>
            <p:nvPr/>
          </p:nvSpPr>
          <p:spPr>
            <a:xfrm>
              <a:off x="0" y="0"/>
              <a:ext cx="8983960" cy="2829123"/>
            </a:xfrm>
            <a:custGeom>
              <a:avLst/>
              <a:gdLst/>
              <a:ahLst/>
              <a:cxnLst/>
              <a:rect l="l" t="t" r="r" b="b"/>
              <a:pathLst>
                <a:path w="8983960" h="2829123">
                  <a:moveTo>
                    <a:pt x="0" y="0"/>
                  </a:moveTo>
                  <a:lnTo>
                    <a:pt x="8983960" y="0"/>
                  </a:lnTo>
                  <a:lnTo>
                    <a:pt x="8983960" y="2829123"/>
                  </a:lnTo>
                  <a:lnTo>
                    <a:pt x="0" y="2829123"/>
                  </a:lnTo>
                  <a:lnTo>
                    <a:pt x="0" y="0"/>
                  </a:lnTo>
                  <a:close/>
                </a:path>
              </a:pathLst>
            </a:custGeom>
            <a:blipFill>
              <a:blip>
                <a:extLst>
                  <a:ext uri="{96DAC541-7B7A-43D3-8B79-37D633B846F1}">
                    <asvg:svgBlip xmlns:asvg="http://schemas.microsoft.com/office/drawing/2016/SVG/main" r:embed="rId7"/>
                  </a:ext>
                </a:extLst>
              </a:blip>
              <a:stretch>
                <a:fillRect l="-1836" r="-1836"/>
              </a:stretch>
            </a:blipFill>
          </p:spPr>
        </p:sp>
        <p:sp>
          <p:nvSpPr>
            <p:cNvPr id="21" name="TextBox 21"/>
            <p:cNvSpPr txBox="1"/>
            <p:nvPr/>
          </p:nvSpPr>
          <p:spPr>
            <a:xfrm>
              <a:off x="384820" y="911176"/>
              <a:ext cx="8214321" cy="978196"/>
            </a:xfrm>
            <a:prstGeom prst="rect">
              <a:avLst/>
            </a:prstGeom>
          </p:spPr>
          <p:txBody>
            <a:bodyPr lIns="0" tIns="0" rIns="0" bIns="0" rtlCol="0" anchor="t">
              <a:spAutoFit/>
            </a:bodyPr>
            <a:lstStyle/>
            <a:p>
              <a:pPr algn="ctr">
                <a:lnSpc>
                  <a:spcPts val="2851"/>
                </a:lnSpc>
                <a:spcBef>
                  <a:spcPct val="0"/>
                </a:spcBef>
              </a:pPr>
              <a:r>
                <a:rPr lang="en-US" sz="2299">
                  <a:solidFill>
                    <a:srgbClr val="000000"/>
                  </a:solidFill>
                  <a:latin typeface="Agenda Medium"/>
                  <a:ea typeface="Agenda Medium"/>
                  <a:cs typeface="Agenda Medium"/>
                  <a:sym typeface="Agenda Medium"/>
                </a:rPr>
                <a:t>Introduced </a:t>
              </a:r>
              <a:r>
                <a:rPr lang="en-US" sz="2299" b="1">
                  <a:solidFill>
                    <a:srgbClr val="000000"/>
                  </a:solidFill>
                  <a:latin typeface="Agenda Bold"/>
                  <a:ea typeface="Agenda Bold"/>
                  <a:cs typeface="Agenda Bold"/>
                  <a:sym typeface="Agenda Bold"/>
                </a:rPr>
                <a:t>eKure</a:t>
              </a:r>
              <a:r>
                <a:rPr lang="en-US" sz="2299">
                  <a:solidFill>
                    <a:srgbClr val="000000"/>
                  </a:solidFill>
                  <a:latin typeface="Agenda Medium"/>
                  <a:ea typeface="Agenda Medium"/>
                  <a:cs typeface="Agenda Medium"/>
                  <a:sym typeface="Agenda Medium"/>
                </a:rPr>
                <a:t> to ensure on demand healthcare service for our Pilots and Employees </a:t>
              </a:r>
            </a:p>
          </p:txBody>
        </p:sp>
      </p:grpSp>
      <p:sp>
        <p:nvSpPr>
          <p:cNvPr id="22" name="Freeform 22"/>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8"/>
            <a:stretch>
              <a:fillRect/>
            </a:stretch>
          </a:blipFill>
        </p:spPr>
      </p:sp>
      <p:sp>
        <p:nvSpPr>
          <p:cNvPr id="23" name="TextBox 23"/>
          <p:cNvSpPr txBox="1"/>
          <p:nvPr/>
        </p:nvSpPr>
        <p:spPr>
          <a:xfrm>
            <a:off x="7512832" y="520573"/>
            <a:ext cx="2026206" cy="508127"/>
          </a:xfrm>
          <a:prstGeom prst="rect">
            <a:avLst/>
          </a:prstGeom>
        </p:spPr>
        <p:txBody>
          <a:bodyPr lIns="0" tIns="0" rIns="0" bIns="0" rtlCol="0" anchor="t">
            <a:spAutoFit/>
          </a:bodyPr>
          <a:lstStyle/>
          <a:p>
            <a:pPr algn="ctr">
              <a:lnSpc>
                <a:spcPts val="3843"/>
              </a:lnSpc>
              <a:spcBef>
                <a:spcPct val="0"/>
              </a:spcBef>
            </a:pPr>
            <a:r>
              <a:rPr lang="en-US" sz="3099" b="1">
                <a:solidFill>
                  <a:srgbClr val="000000"/>
                </a:solidFill>
                <a:latin typeface="Agenda Bold"/>
                <a:ea typeface="Agenda Bold"/>
                <a:cs typeface="Agenda Bold"/>
                <a:sym typeface="Agenda Bold"/>
              </a:rPr>
              <a:t>EMPLOYEES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177733" y="777395"/>
            <a:ext cx="4487784" cy="4478071"/>
          </a:xfrm>
          <a:custGeom>
            <a:avLst/>
            <a:gdLst/>
            <a:ahLst/>
            <a:cxnLst/>
            <a:rect l="l" t="t" r="r" b="b"/>
            <a:pathLst>
              <a:path w="4487784" h="4478071">
                <a:moveTo>
                  <a:pt x="0" y="0"/>
                </a:moveTo>
                <a:lnTo>
                  <a:pt x="4487785" y="0"/>
                </a:lnTo>
                <a:lnTo>
                  <a:pt x="4487785" y="4478070"/>
                </a:lnTo>
                <a:lnTo>
                  <a:pt x="0" y="4478070"/>
                </a:lnTo>
                <a:lnTo>
                  <a:pt x="0" y="0"/>
                </a:lnTo>
                <a:close/>
              </a:path>
            </a:pathLst>
          </a:custGeom>
          <a:blipFill>
            <a:blip r:embed="rId2"/>
            <a:stretch>
              <a:fillRect/>
            </a:stretch>
          </a:blipFill>
        </p:spPr>
      </p:sp>
      <p:sp>
        <p:nvSpPr>
          <p:cNvPr id="3" name="Freeform 3"/>
          <p:cNvSpPr/>
          <p:nvPr/>
        </p:nvSpPr>
        <p:spPr>
          <a:xfrm>
            <a:off x="4931595" y="606374"/>
            <a:ext cx="4484451" cy="4484451"/>
          </a:xfrm>
          <a:custGeom>
            <a:avLst/>
            <a:gdLst/>
            <a:ahLst/>
            <a:cxnLst/>
            <a:rect l="l" t="t" r="r" b="b"/>
            <a:pathLst>
              <a:path w="4484451" h="4484451">
                <a:moveTo>
                  <a:pt x="0" y="0"/>
                </a:moveTo>
                <a:lnTo>
                  <a:pt x="4484452" y="0"/>
                </a:lnTo>
                <a:lnTo>
                  <a:pt x="4484452" y="4484452"/>
                </a:lnTo>
                <a:lnTo>
                  <a:pt x="0" y="4484452"/>
                </a:lnTo>
                <a:lnTo>
                  <a:pt x="0" y="0"/>
                </a:lnTo>
                <a:close/>
              </a:path>
            </a:pathLst>
          </a:custGeom>
          <a:blipFill>
            <a:blip r:embed="rId3"/>
            <a:stretch>
              <a:fillRect/>
            </a:stretch>
          </a:blipFill>
        </p:spPr>
      </p:sp>
      <p:sp>
        <p:nvSpPr>
          <p:cNvPr id="4" name="Freeform 4"/>
          <p:cNvSpPr/>
          <p:nvPr/>
        </p:nvSpPr>
        <p:spPr>
          <a:xfrm>
            <a:off x="2803191" y="5434105"/>
            <a:ext cx="4481376" cy="4491268"/>
          </a:xfrm>
          <a:custGeom>
            <a:avLst/>
            <a:gdLst/>
            <a:ahLst/>
            <a:cxnLst/>
            <a:rect l="l" t="t" r="r" b="b"/>
            <a:pathLst>
              <a:path w="4481376" h="4491268">
                <a:moveTo>
                  <a:pt x="0" y="0"/>
                </a:moveTo>
                <a:lnTo>
                  <a:pt x="4481375" y="0"/>
                </a:lnTo>
                <a:lnTo>
                  <a:pt x="4481375" y="4491269"/>
                </a:lnTo>
                <a:lnTo>
                  <a:pt x="0" y="4491269"/>
                </a:lnTo>
                <a:lnTo>
                  <a:pt x="0" y="0"/>
                </a:lnTo>
                <a:close/>
              </a:path>
            </a:pathLst>
          </a:custGeom>
          <a:blipFill>
            <a:blip r:embed="rId4"/>
            <a:stretch>
              <a:fillRect/>
            </a:stretch>
          </a:blipFill>
        </p:spPr>
      </p:sp>
      <p:sp>
        <p:nvSpPr>
          <p:cNvPr id="5" name="AutoShape 5"/>
          <p:cNvSpPr/>
          <p:nvPr/>
        </p:nvSpPr>
        <p:spPr>
          <a:xfrm>
            <a:off x="9701174" y="-329829"/>
            <a:ext cx="0" cy="10293303"/>
          </a:xfrm>
          <a:prstGeom prst="line">
            <a:avLst/>
          </a:prstGeom>
          <a:ln w="38100" cap="flat">
            <a:solidFill>
              <a:srgbClr val="000000"/>
            </a:solidFill>
            <a:prstDash val="sysDash"/>
            <a:headEnd type="none" w="sm" len="sm"/>
            <a:tailEnd type="none" w="sm" len="sm"/>
          </a:ln>
        </p:spPr>
      </p:sp>
      <p:sp>
        <p:nvSpPr>
          <p:cNvPr id="6" name="Freeform 6"/>
          <p:cNvSpPr/>
          <p:nvPr/>
        </p:nvSpPr>
        <p:spPr>
          <a:xfrm>
            <a:off x="10096097" y="644474"/>
            <a:ext cx="7000848" cy="8245802"/>
          </a:xfrm>
          <a:custGeom>
            <a:avLst/>
            <a:gdLst/>
            <a:ahLst/>
            <a:cxnLst/>
            <a:rect l="l" t="t" r="r" b="b"/>
            <a:pathLst>
              <a:path w="7000848" h="8245802">
                <a:moveTo>
                  <a:pt x="0" y="0"/>
                </a:moveTo>
                <a:lnTo>
                  <a:pt x="7000847" y="0"/>
                </a:lnTo>
                <a:lnTo>
                  <a:pt x="7000847" y="8245802"/>
                </a:lnTo>
                <a:lnTo>
                  <a:pt x="0" y="8245802"/>
                </a:lnTo>
                <a:lnTo>
                  <a:pt x="0" y="0"/>
                </a:lnTo>
                <a:close/>
              </a:path>
            </a:pathLst>
          </a:custGeom>
          <a:blipFill>
            <a:blip r:embed="rId5"/>
            <a:stretch>
              <a:fillRect/>
            </a:stretch>
          </a:blipFill>
        </p:spPr>
      </p:sp>
      <p:sp>
        <p:nvSpPr>
          <p:cNvPr id="7" name="Freeform 7"/>
          <p:cNvSpPr/>
          <p:nvPr/>
        </p:nvSpPr>
        <p:spPr>
          <a:xfrm>
            <a:off x="7173821" y="3016430"/>
            <a:ext cx="12260112" cy="8229600"/>
          </a:xfrm>
          <a:custGeom>
            <a:avLst/>
            <a:gdLst/>
            <a:ahLst/>
            <a:cxnLst/>
            <a:rect l="l" t="t" r="r" b="b"/>
            <a:pathLst>
              <a:path w="12260112" h="8229600">
                <a:moveTo>
                  <a:pt x="0" y="0"/>
                </a:moveTo>
                <a:lnTo>
                  <a:pt x="12260112" y="0"/>
                </a:lnTo>
                <a:lnTo>
                  <a:pt x="12260112" y="8229600"/>
                </a:lnTo>
                <a:lnTo>
                  <a:pt x="0" y="8229600"/>
                </a:lnTo>
                <a:lnTo>
                  <a:pt x="0" y="0"/>
                </a:lnTo>
                <a:close/>
              </a:path>
            </a:pathLst>
          </a:custGeom>
          <a:blipFill>
            <a:blip r:embed="rId6">
              <a:alphaModFix amt="0"/>
            </a:blip>
            <a:stretch>
              <a:fillRect/>
            </a:stretch>
          </a:blipFill>
        </p:spPr>
      </p:sp>
      <p:sp>
        <p:nvSpPr>
          <p:cNvPr id="8" name="TextBox 8"/>
          <p:cNvSpPr txBox="1"/>
          <p:nvPr/>
        </p:nvSpPr>
        <p:spPr>
          <a:xfrm>
            <a:off x="2626354" y="137236"/>
            <a:ext cx="5861566" cy="469138"/>
          </a:xfrm>
          <a:prstGeom prst="rect">
            <a:avLst/>
          </a:prstGeom>
        </p:spPr>
        <p:txBody>
          <a:bodyPr lIns="0" tIns="0" rIns="0" bIns="0" rtlCol="0" anchor="t">
            <a:spAutoFit/>
          </a:bodyPr>
          <a:lstStyle/>
          <a:p>
            <a:pPr algn="ctr">
              <a:lnSpc>
                <a:spcPts val="3595"/>
              </a:lnSpc>
              <a:spcBef>
                <a:spcPct val="0"/>
              </a:spcBef>
            </a:pPr>
            <a:r>
              <a:rPr lang="en-US" sz="2899" b="1">
                <a:solidFill>
                  <a:srgbClr val="000000"/>
                </a:solidFill>
                <a:latin typeface="Agenda Bold"/>
                <a:ea typeface="Agenda Bold"/>
                <a:cs typeface="Agenda Bold"/>
                <a:sym typeface="Agenda Bold"/>
              </a:rPr>
              <a:t>EMPLOYEE ENGAGEMENT PROGRAM</a:t>
            </a:r>
          </a:p>
        </p:txBody>
      </p:sp>
      <p:sp>
        <p:nvSpPr>
          <p:cNvPr id="9" name="TextBox 9"/>
          <p:cNvSpPr txBox="1"/>
          <p:nvPr/>
        </p:nvSpPr>
        <p:spPr>
          <a:xfrm>
            <a:off x="11295472" y="8981122"/>
            <a:ext cx="5052298" cy="506730"/>
          </a:xfrm>
          <a:prstGeom prst="rect">
            <a:avLst/>
          </a:prstGeom>
        </p:spPr>
        <p:txBody>
          <a:bodyPr lIns="0" tIns="0" rIns="0" bIns="0" rtlCol="0" anchor="t">
            <a:spAutoFit/>
          </a:bodyPr>
          <a:lstStyle/>
          <a:p>
            <a:pPr algn="ctr">
              <a:lnSpc>
                <a:spcPts val="3719"/>
              </a:lnSpc>
              <a:spcBef>
                <a:spcPct val="0"/>
              </a:spcBef>
            </a:pPr>
            <a:r>
              <a:rPr lang="en-US" sz="2999" b="1">
                <a:solidFill>
                  <a:srgbClr val="000000"/>
                </a:solidFill>
                <a:latin typeface="Agenda Bold"/>
                <a:ea typeface="Agenda Bold"/>
                <a:cs typeface="Agenda Bold"/>
                <a:sym typeface="Agenda Bold"/>
              </a:rPr>
              <a:t>Discretionary Spend Allowance</a:t>
            </a:r>
          </a:p>
        </p:txBody>
      </p:sp>
      <p:sp>
        <p:nvSpPr>
          <p:cNvPr id="10" name="Freeform 10"/>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7"/>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grpSp>
        <p:nvGrpSpPr>
          <p:cNvPr id="2" name="Group 2"/>
          <p:cNvGrpSpPr/>
          <p:nvPr/>
        </p:nvGrpSpPr>
        <p:grpSpPr>
          <a:xfrm>
            <a:off x="5606281" y="247610"/>
            <a:ext cx="6572018" cy="804127"/>
            <a:chOff x="0" y="0"/>
            <a:chExt cx="2020488" cy="247219"/>
          </a:xfrm>
        </p:grpSpPr>
        <p:sp>
          <p:nvSpPr>
            <p:cNvPr id="3" name="Freeform 3"/>
            <p:cNvSpPr/>
            <p:nvPr/>
          </p:nvSpPr>
          <p:spPr>
            <a:xfrm>
              <a:off x="0" y="0"/>
              <a:ext cx="2020488" cy="247219"/>
            </a:xfrm>
            <a:custGeom>
              <a:avLst/>
              <a:gdLst/>
              <a:ahLst/>
              <a:cxnLst/>
              <a:rect l="l" t="t" r="r" b="b"/>
              <a:pathLst>
                <a:path w="2020488" h="247219">
                  <a:moveTo>
                    <a:pt x="1817288" y="0"/>
                  </a:moveTo>
                  <a:cubicBezTo>
                    <a:pt x="1929512" y="0"/>
                    <a:pt x="2020488" y="55342"/>
                    <a:pt x="2020488" y="123610"/>
                  </a:cubicBezTo>
                  <a:cubicBezTo>
                    <a:pt x="2020488" y="191877"/>
                    <a:pt x="1929512" y="247219"/>
                    <a:pt x="1817288" y="247219"/>
                  </a:cubicBezTo>
                  <a:lnTo>
                    <a:pt x="203200" y="247219"/>
                  </a:lnTo>
                  <a:cubicBezTo>
                    <a:pt x="90976" y="247219"/>
                    <a:pt x="0" y="191877"/>
                    <a:pt x="0" y="123610"/>
                  </a:cubicBezTo>
                  <a:cubicBezTo>
                    <a:pt x="0" y="55342"/>
                    <a:pt x="90976" y="0"/>
                    <a:pt x="203200" y="0"/>
                  </a:cubicBezTo>
                  <a:close/>
                </a:path>
              </a:pathLst>
            </a:custGeom>
            <a:solidFill>
              <a:srgbClr val="006DB8"/>
            </a:solidFill>
          </p:spPr>
        </p:sp>
        <p:sp>
          <p:nvSpPr>
            <p:cNvPr id="4" name="TextBox 4"/>
            <p:cNvSpPr txBox="1"/>
            <p:nvPr/>
          </p:nvSpPr>
          <p:spPr>
            <a:xfrm>
              <a:off x="0" y="-47625"/>
              <a:ext cx="2020488" cy="294844"/>
            </a:xfrm>
            <a:prstGeom prst="rect">
              <a:avLst/>
            </a:prstGeom>
          </p:spPr>
          <p:txBody>
            <a:bodyPr lIns="50800" tIns="50800" rIns="50800" bIns="50800" rtlCol="0" anchor="ctr"/>
            <a:lstStyle/>
            <a:p>
              <a:pPr algn="ctr">
                <a:lnSpc>
                  <a:spcPts val="3719"/>
                </a:lnSpc>
              </a:pPr>
              <a:r>
                <a:rPr lang="en-US" sz="2999" b="1">
                  <a:solidFill>
                    <a:srgbClr val="FFFFFF"/>
                  </a:solidFill>
                  <a:latin typeface="Agenda Bold"/>
                  <a:ea typeface="Agenda Bold"/>
                  <a:cs typeface="Agenda Bold"/>
                  <a:sym typeface="Agenda Bold"/>
                </a:rPr>
                <a:t>DRIVERS: INITIATIVES AND STORIES</a:t>
              </a:r>
            </a:p>
          </p:txBody>
        </p:sp>
      </p:grpSp>
      <p:sp>
        <p:nvSpPr>
          <p:cNvPr id="5" name="Freeform 5"/>
          <p:cNvSpPr/>
          <p:nvPr/>
        </p:nvSpPr>
        <p:spPr>
          <a:xfrm>
            <a:off x="446727" y="2321875"/>
            <a:ext cx="4817768" cy="6857256"/>
          </a:xfrm>
          <a:custGeom>
            <a:avLst/>
            <a:gdLst/>
            <a:ahLst/>
            <a:cxnLst/>
            <a:rect l="l" t="t" r="r" b="b"/>
            <a:pathLst>
              <a:path w="4817768" h="6857256">
                <a:moveTo>
                  <a:pt x="0" y="0"/>
                </a:moveTo>
                <a:lnTo>
                  <a:pt x="4817769" y="0"/>
                </a:lnTo>
                <a:lnTo>
                  <a:pt x="4817769" y="6857256"/>
                </a:lnTo>
                <a:lnTo>
                  <a:pt x="0" y="6857256"/>
                </a:lnTo>
                <a:lnTo>
                  <a:pt x="0" y="0"/>
                </a:lnTo>
                <a:close/>
              </a:path>
            </a:pathLst>
          </a:custGeom>
          <a:blipFill>
            <a:blip r:embed="rId2"/>
            <a:stretch>
              <a:fillRect/>
            </a:stretch>
          </a:blipFill>
        </p:spPr>
      </p:sp>
      <p:grpSp>
        <p:nvGrpSpPr>
          <p:cNvPr id="6" name="Group 6"/>
          <p:cNvGrpSpPr/>
          <p:nvPr/>
        </p:nvGrpSpPr>
        <p:grpSpPr>
          <a:xfrm>
            <a:off x="5402426" y="3742206"/>
            <a:ext cx="4575697" cy="4193982"/>
            <a:chOff x="0" y="0"/>
            <a:chExt cx="6100930" cy="5591977"/>
          </a:xfrm>
        </p:grpSpPr>
        <p:sp>
          <p:nvSpPr>
            <p:cNvPr id="7" name="TextBox 7"/>
            <p:cNvSpPr txBox="1"/>
            <p:nvPr/>
          </p:nvSpPr>
          <p:spPr>
            <a:xfrm>
              <a:off x="0" y="-28575"/>
              <a:ext cx="6066568" cy="1993519"/>
            </a:xfrm>
            <a:prstGeom prst="rect">
              <a:avLst/>
            </a:prstGeom>
          </p:spPr>
          <p:txBody>
            <a:bodyPr lIns="0" tIns="0" rIns="0" bIns="0" rtlCol="0" anchor="t">
              <a:spAutoFit/>
            </a:bodyPr>
            <a:lstStyle/>
            <a:p>
              <a:pPr algn="ctr">
                <a:lnSpc>
                  <a:spcPts val="2976"/>
                </a:lnSpc>
                <a:spcBef>
                  <a:spcPct val="0"/>
                </a:spcBef>
              </a:pPr>
              <a:r>
                <a:rPr lang="en-US" sz="2400">
                  <a:solidFill>
                    <a:srgbClr val="000000"/>
                  </a:solidFill>
                  <a:latin typeface="Agenda Medium"/>
                  <a:ea typeface="Agenda Medium"/>
                  <a:cs typeface="Agenda Medium"/>
                  <a:sym typeface="Agenda Medium"/>
                </a:rPr>
                <a:t>Successful pilot in Mumbai, </a:t>
              </a:r>
            </a:p>
            <a:p>
              <a:pPr algn="ctr">
                <a:lnSpc>
                  <a:spcPts val="2976"/>
                </a:lnSpc>
                <a:spcBef>
                  <a:spcPct val="0"/>
                </a:spcBef>
              </a:pPr>
              <a:r>
                <a:rPr lang="en-US" sz="2400">
                  <a:solidFill>
                    <a:srgbClr val="000000"/>
                  </a:solidFill>
                  <a:latin typeface="Agenda Medium"/>
                  <a:ea typeface="Agenda Medium"/>
                  <a:cs typeface="Agenda Medium"/>
                  <a:sym typeface="Agenda Medium"/>
                </a:rPr>
                <a:t>targeting approx. 1,405 drivers who had completed at least 90 days with EF. </a:t>
              </a:r>
            </a:p>
          </p:txBody>
        </p:sp>
        <p:sp>
          <p:nvSpPr>
            <p:cNvPr id="8" name="AutoShape 8"/>
            <p:cNvSpPr/>
            <p:nvPr/>
          </p:nvSpPr>
          <p:spPr>
            <a:xfrm flipH="1">
              <a:off x="297590" y="2801532"/>
              <a:ext cx="5444913" cy="0"/>
            </a:xfrm>
            <a:prstGeom prst="line">
              <a:avLst/>
            </a:prstGeom>
            <a:ln w="50800" cap="flat">
              <a:solidFill>
                <a:srgbClr val="000000"/>
              </a:solidFill>
              <a:prstDash val="solid"/>
              <a:headEnd type="none" w="sm" len="sm"/>
              <a:tailEnd type="none" w="sm" len="sm"/>
            </a:ln>
          </p:spPr>
        </p:sp>
        <p:sp>
          <p:nvSpPr>
            <p:cNvPr id="9" name="TextBox 9"/>
            <p:cNvSpPr txBox="1"/>
            <p:nvPr/>
          </p:nvSpPr>
          <p:spPr>
            <a:xfrm>
              <a:off x="476093" y="3598457"/>
              <a:ext cx="5624837" cy="1993519"/>
            </a:xfrm>
            <a:prstGeom prst="rect">
              <a:avLst/>
            </a:prstGeom>
          </p:spPr>
          <p:txBody>
            <a:bodyPr lIns="0" tIns="0" rIns="0" bIns="0" rtlCol="0" anchor="t">
              <a:spAutoFit/>
            </a:bodyPr>
            <a:lstStyle/>
            <a:p>
              <a:pPr algn="ctr">
                <a:lnSpc>
                  <a:spcPts val="2975"/>
                </a:lnSpc>
                <a:spcBef>
                  <a:spcPct val="0"/>
                </a:spcBef>
              </a:pPr>
              <a:r>
                <a:rPr lang="en-US" sz="2399">
                  <a:solidFill>
                    <a:srgbClr val="000000"/>
                  </a:solidFill>
                  <a:latin typeface="Agenda Medium"/>
                  <a:ea typeface="Agenda Medium"/>
                  <a:cs typeface="Agenda Medium"/>
                  <a:sym typeface="Agenda Medium"/>
                </a:rPr>
                <a:t>Now with increased access to loan facilities: </a:t>
              </a:r>
            </a:p>
            <a:p>
              <a:pPr algn="ctr">
                <a:lnSpc>
                  <a:spcPts val="2975"/>
                </a:lnSpc>
                <a:spcBef>
                  <a:spcPct val="0"/>
                </a:spcBef>
              </a:pPr>
              <a:r>
                <a:rPr lang="en-US" sz="2399">
                  <a:solidFill>
                    <a:srgbClr val="000000"/>
                  </a:solidFill>
                  <a:latin typeface="Agenda Medium"/>
                  <a:ea typeface="Agenda Medium"/>
                  <a:cs typeface="Agenda Medium"/>
                  <a:sym typeface="Agenda Medium"/>
                </a:rPr>
                <a:t>Targeting Active Driver who has completed 30 days with us</a:t>
              </a:r>
            </a:p>
          </p:txBody>
        </p:sp>
      </p:grpSp>
      <p:sp>
        <p:nvSpPr>
          <p:cNvPr id="10" name="Freeform 10"/>
          <p:cNvSpPr/>
          <p:nvPr/>
        </p:nvSpPr>
        <p:spPr>
          <a:xfrm>
            <a:off x="11395585" y="1667366"/>
            <a:ext cx="5773194" cy="8166275"/>
          </a:xfrm>
          <a:custGeom>
            <a:avLst/>
            <a:gdLst/>
            <a:ahLst/>
            <a:cxnLst/>
            <a:rect l="l" t="t" r="r" b="b"/>
            <a:pathLst>
              <a:path w="5773194" h="8166275">
                <a:moveTo>
                  <a:pt x="0" y="0"/>
                </a:moveTo>
                <a:lnTo>
                  <a:pt x="5773194" y="0"/>
                </a:lnTo>
                <a:lnTo>
                  <a:pt x="5773194" y="8166275"/>
                </a:lnTo>
                <a:lnTo>
                  <a:pt x="0" y="8166275"/>
                </a:lnTo>
                <a:lnTo>
                  <a:pt x="0" y="0"/>
                </a:lnTo>
                <a:close/>
              </a:path>
            </a:pathLst>
          </a:custGeom>
          <a:blipFill>
            <a:blip r:embed="rId3"/>
            <a:stretch>
              <a:fillRect/>
            </a:stretch>
          </a:blipFill>
        </p:spPr>
      </p:sp>
      <p:grpSp>
        <p:nvGrpSpPr>
          <p:cNvPr id="11" name="Group 11"/>
          <p:cNvGrpSpPr/>
          <p:nvPr/>
        </p:nvGrpSpPr>
        <p:grpSpPr>
          <a:xfrm>
            <a:off x="4421324" y="2563430"/>
            <a:ext cx="843172" cy="621280"/>
            <a:chOff x="0" y="0"/>
            <a:chExt cx="222070" cy="163629"/>
          </a:xfrm>
        </p:grpSpPr>
        <p:sp>
          <p:nvSpPr>
            <p:cNvPr id="12" name="Freeform 12"/>
            <p:cNvSpPr/>
            <p:nvPr/>
          </p:nvSpPr>
          <p:spPr>
            <a:xfrm>
              <a:off x="0" y="0"/>
              <a:ext cx="222070" cy="163629"/>
            </a:xfrm>
            <a:custGeom>
              <a:avLst/>
              <a:gdLst/>
              <a:ahLst/>
              <a:cxnLst/>
              <a:rect l="l" t="t" r="r" b="b"/>
              <a:pathLst>
                <a:path w="222070" h="163629">
                  <a:moveTo>
                    <a:pt x="0" y="0"/>
                  </a:moveTo>
                  <a:lnTo>
                    <a:pt x="222070" y="0"/>
                  </a:lnTo>
                  <a:lnTo>
                    <a:pt x="222070" y="163629"/>
                  </a:lnTo>
                  <a:lnTo>
                    <a:pt x="0" y="163629"/>
                  </a:lnTo>
                  <a:close/>
                </a:path>
              </a:pathLst>
            </a:custGeom>
            <a:solidFill>
              <a:srgbClr val="FFFFFF"/>
            </a:solidFill>
          </p:spPr>
        </p:sp>
        <p:sp>
          <p:nvSpPr>
            <p:cNvPr id="13" name="TextBox 13"/>
            <p:cNvSpPr txBox="1"/>
            <p:nvPr/>
          </p:nvSpPr>
          <p:spPr>
            <a:xfrm>
              <a:off x="0" y="-19050"/>
              <a:ext cx="222070" cy="182679"/>
            </a:xfrm>
            <a:prstGeom prst="rect">
              <a:avLst/>
            </a:prstGeom>
          </p:spPr>
          <p:txBody>
            <a:bodyPr lIns="50800" tIns="50800" rIns="50800" bIns="50800" rtlCol="0" anchor="ctr"/>
            <a:lstStyle/>
            <a:p>
              <a:pPr algn="ctr">
                <a:lnSpc>
                  <a:spcPts val="1983"/>
                </a:lnSpc>
              </a:pPr>
              <a:endParaRPr/>
            </a:p>
          </p:txBody>
        </p:sp>
      </p:grpSp>
      <p:sp>
        <p:nvSpPr>
          <p:cNvPr id="14" name="TextBox 14"/>
          <p:cNvSpPr txBox="1"/>
          <p:nvPr/>
        </p:nvSpPr>
        <p:spPr>
          <a:xfrm>
            <a:off x="140770" y="1436099"/>
            <a:ext cx="8561107" cy="433959"/>
          </a:xfrm>
          <a:prstGeom prst="rect">
            <a:avLst/>
          </a:prstGeom>
        </p:spPr>
        <p:txBody>
          <a:bodyPr lIns="0" tIns="0" rIns="0" bIns="0" rtlCol="0" anchor="t">
            <a:spAutoFit/>
          </a:bodyPr>
          <a:lstStyle/>
          <a:p>
            <a:pPr algn="ctr">
              <a:lnSpc>
                <a:spcPts val="3347"/>
              </a:lnSpc>
              <a:spcBef>
                <a:spcPct val="0"/>
              </a:spcBef>
            </a:pPr>
            <a:r>
              <a:rPr lang="en-US" sz="2699" b="1">
                <a:solidFill>
                  <a:srgbClr val="000000"/>
                </a:solidFill>
                <a:latin typeface="Agenda Bold"/>
                <a:ea typeface="Agenda Bold"/>
                <a:cs typeface="Agenda Bold"/>
                <a:sym typeface="Agenda Bold"/>
              </a:rPr>
              <a:t>Driver Finance – Better place Money For old active drivers</a:t>
            </a:r>
          </a:p>
        </p:txBody>
      </p:sp>
      <p:sp>
        <p:nvSpPr>
          <p:cNvPr id="15" name="TextBox 15"/>
          <p:cNvSpPr txBox="1"/>
          <p:nvPr/>
        </p:nvSpPr>
        <p:spPr>
          <a:xfrm>
            <a:off x="12549520" y="1000125"/>
            <a:ext cx="4203025" cy="460121"/>
          </a:xfrm>
          <a:prstGeom prst="rect">
            <a:avLst/>
          </a:prstGeom>
        </p:spPr>
        <p:txBody>
          <a:bodyPr lIns="0" tIns="0" rIns="0" bIns="0" rtlCol="0" anchor="t">
            <a:spAutoFit/>
          </a:bodyPr>
          <a:lstStyle/>
          <a:p>
            <a:pPr algn="ctr">
              <a:lnSpc>
                <a:spcPts val="3471"/>
              </a:lnSpc>
              <a:spcBef>
                <a:spcPct val="0"/>
              </a:spcBef>
            </a:pPr>
            <a:r>
              <a:rPr lang="en-US" sz="2799" b="1">
                <a:solidFill>
                  <a:srgbClr val="006DB8"/>
                </a:solidFill>
                <a:latin typeface="Agenda Bold"/>
                <a:ea typeface="Agenda Bold"/>
                <a:cs typeface="Agenda Bold"/>
                <a:sym typeface="Agenda Bold"/>
              </a:rPr>
              <a:t>EASY LOAN -BAJAJ FINSERV</a:t>
            </a:r>
          </a:p>
        </p:txBody>
      </p:sp>
      <p:sp>
        <p:nvSpPr>
          <p:cNvPr id="16" name="Freeform 16"/>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4"/>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0" y="-2363554"/>
            <a:ext cx="18288000" cy="12801600"/>
          </a:xfrm>
          <a:custGeom>
            <a:avLst/>
            <a:gdLst/>
            <a:ahLst/>
            <a:cxnLst/>
            <a:rect l="l" t="t" r="r" b="b"/>
            <a:pathLst>
              <a:path w="18288000" h="12801600">
                <a:moveTo>
                  <a:pt x="0" y="0"/>
                </a:moveTo>
                <a:lnTo>
                  <a:pt x="18288000" y="0"/>
                </a:lnTo>
                <a:lnTo>
                  <a:pt x="18288000" y="12801600"/>
                </a:lnTo>
                <a:lnTo>
                  <a:pt x="0" y="12801600"/>
                </a:lnTo>
                <a:lnTo>
                  <a:pt x="0" y="0"/>
                </a:lnTo>
                <a:close/>
              </a:path>
            </a:pathLst>
          </a:custGeom>
          <a:blipFill>
            <a:blip r:embed="rId2"/>
            <a:stretch>
              <a:fillRect/>
            </a:stretch>
          </a:blipFill>
        </p:spPr>
      </p:sp>
      <p:grpSp>
        <p:nvGrpSpPr>
          <p:cNvPr id="3" name="Group 3"/>
          <p:cNvGrpSpPr/>
          <p:nvPr/>
        </p:nvGrpSpPr>
        <p:grpSpPr>
          <a:xfrm>
            <a:off x="423708" y="331586"/>
            <a:ext cx="4076542" cy="1092849"/>
            <a:chOff x="0" y="0"/>
            <a:chExt cx="1073657" cy="287829"/>
          </a:xfrm>
        </p:grpSpPr>
        <p:sp>
          <p:nvSpPr>
            <p:cNvPr id="4" name="Freeform 4"/>
            <p:cNvSpPr/>
            <p:nvPr/>
          </p:nvSpPr>
          <p:spPr>
            <a:xfrm>
              <a:off x="0" y="0"/>
              <a:ext cx="1073657" cy="287829"/>
            </a:xfrm>
            <a:custGeom>
              <a:avLst/>
              <a:gdLst/>
              <a:ahLst/>
              <a:cxnLst/>
              <a:rect l="l" t="t" r="r" b="b"/>
              <a:pathLst>
                <a:path w="1073657" h="287829">
                  <a:moveTo>
                    <a:pt x="870457" y="0"/>
                  </a:moveTo>
                  <a:lnTo>
                    <a:pt x="0" y="0"/>
                  </a:lnTo>
                  <a:lnTo>
                    <a:pt x="0" y="287829"/>
                  </a:lnTo>
                  <a:lnTo>
                    <a:pt x="870457" y="287829"/>
                  </a:lnTo>
                  <a:lnTo>
                    <a:pt x="1073657" y="143914"/>
                  </a:lnTo>
                  <a:lnTo>
                    <a:pt x="870457" y="0"/>
                  </a:lnTo>
                  <a:close/>
                </a:path>
              </a:pathLst>
            </a:custGeom>
            <a:solidFill>
              <a:srgbClr val="B0DFDB"/>
            </a:solidFill>
          </p:spPr>
        </p:sp>
        <p:sp>
          <p:nvSpPr>
            <p:cNvPr id="5" name="TextBox 5"/>
            <p:cNvSpPr txBox="1"/>
            <p:nvPr/>
          </p:nvSpPr>
          <p:spPr>
            <a:xfrm>
              <a:off x="0" y="-47625"/>
              <a:ext cx="959357" cy="335454"/>
            </a:xfrm>
            <a:prstGeom prst="rect">
              <a:avLst/>
            </a:prstGeom>
          </p:spPr>
          <p:txBody>
            <a:bodyPr lIns="50800" tIns="50800" rIns="50800" bIns="50800" rtlCol="0" anchor="ctr"/>
            <a:lstStyle/>
            <a:p>
              <a:pPr algn="ctr">
                <a:lnSpc>
                  <a:spcPts val="4339"/>
                </a:lnSpc>
              </a:pPr>
              <a:r>
                <a:rPr lang="en-US" sz="3499" b="1">
                  <a:solidFill>
                    <a:srgbClr val="000000"/>
                  </a:solidFill>
                  <a:latin typeface="Agenda Bold"/>
                  <a:ea typeface="Agenda Bold"/>
                  <a:cs typeface="Agenda Bold"/>
                  <a:sym typeface="Agenda Bold"/>
                </a:rPr>
                <a:t>INTRODUCTION</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Freeform 2"/>
          <p:cNvSpPr/>
          <p:nvPr/>
        </p:nvSpPr>
        <p:spPr>
          <a:xfrm>
            <a:off x="357525" y="1207114"/>
            <a:ext cx="12917233" cy="8606107"/>
          </a:xfrm>
          <a:custGeom>
            <a:avLst/>
            <a:gdLst/>
            <a:ahLst/>
            <a:cxnLst/>
            <a:rect l="l" t="t" r="r" b="b"/>
            <a:pathLst>
              <a:path w="12917233" h="8606107">
                <a:moveTo>
                  <a:pt x="0" y="0"/>
                </a:moveTo>
                <a:lnTo>
                  <a:pt x="12917233" y="0"/>
                </a:lnTo>
                <a:lnTo>
                  <a:pt x="12917233" y="8606107"/>
                </a:lnTo>
                <a:lnTo>
                  <a:pt x="0" y="8606107"/>
                </a:lnTo>
                <a:lnTo>
                  <a:pt x="0" y="0"/>
                </a:lnTo>
                <a:close/>
              </a:path>
            </a:pathLst>
          </a:custGeom>
          <a:blipFill>
            <a:blip r:embed="rId2"/>
            <a:stretch>
              <a:fillRect/>
            </a:stretch>
          </a:blipFill>
        </p:spPr>
      </p:sp>
      <p:sp>
        <p:nvSpPr>
          <p:cNvPr id="3" name="TextBox 3"/>
          <p:cNvSpPr txBox="1"/>
          <p:nvPr/>
        </p:nvSpPr>
        <p:spPr>
          <a:xfrm>
            <a:off x="6135172" y="190628"/>
            <a:ext cx="4132064" cy="517144"/>
          </a:xfrm>
          <a:prstGeom prst="rect">
            <a:avLst/>
          </a:prstGeom>
        </p:spPr>
        <p:txBody>
          <a:bodyPr lIns="0" tIns="0" rIns="0" bIns="0" rtlCol="0" anchor="t">
            <a:spAutoFit/>
          </a:bodyPr>
          <a:lstStyle/>
          <a:p>
            <a:pPr algn="ctr">
              <a:lnSpc>
                <a:spcPts val="3967"/>
              </a:lnSpc>
              <a:spcBef>
                <a:spcPct val="0"/>
              </a:spcBef>
            </a:pPr>
            <a:r>
              <a:rPr lang="en-US" sz="3199" b="1">
                <a:solidFill>
                  <a:srgbClr val="000000"/>
                </a:solidFill>
                <a:latin typeface="Agenda Bold"/>
                <a:ea typeface="Agenda Bold"/>
                <a:cs typeface="Agenda Bold"/>
                <a:sym typeface="Agenda Bold"/>
              </a:rPr>
              <a:t>MONTHLY PILOT RNR’s</a:t>
            </a:r>
          </a:p>
        </p:txBody>
      </p:sp>
      <p:sp>
        <p:nvSpPr>
          <p:cNvPr id="4" name="TextBox 4"/>
          <p:cNvSpPr txBox="1"/>
          <p:nvPr/>
        </p:nvSpPr>
        <p:spPr>
          <a:xfrm>
            <a:off x="13274758" y="4422560"/>
            <a:ext cx="4471054" cy="909193"/>
          </a:xfrm>
          <a:prstGeom prst="rect">
            <a:avLst/>
          </a:prstGeom>
        </p:spPr>
        <p:txBody>
          <a:bodyPr lIns="0" tIns="0" rIns="0" bIns="0" rtlCol="0" anchor="t">
            <a:spAutoFit/>
          </a:bodyPr>
          <a:lstStyle/>
          <a:p>
            <a:pPr algn="ctr">
              <a:lnSpc>
                <a:spcPts val="3596"/>
              </a:lnSpc>
              <a:spcBef>
                <a:spcPct val="0"/>
              </a:spcBef>
            </a:pPr>
            <a:r>
              <a:rPr lang="en-US" sz="2900">
                <a:solidFill>
                  <a:srgbClr val="000000"/>
                </a:solidFill>
                <a:latin typeface="Agenda Medium"/>
                <a:ea typeface="Agenda Medium"/>
                <a:cs typeface="Agenda Medium"/>
                <a:sym typeface="Agenda Medium"/>
              </a:rPr>
              <a:t>Recognizing our Best Pilots across all the cities.</a:t>
            </a:r>
          </a:p>
        </p:txBody>
      </p:sp>
      <p:grpSp>
        <p:nvGrpSpPr>
          <p:cNvPr id="5" name="Group 5"/>
          <p:cNvGrpSpPr/>
          <p:nvPr/>
        </p:nvGrpSpPr>
        <p:grpSpPr>
          <a:xfrm>
            <a:off x="-19564169" y="2555438"/>
            <a:ext cx="28111969" cy="23613784"/>
            <a:chOff x="0" y="0"/>
            <a:chExt cx="37482625" cy="31485046"/>
          </a:xfrm>
        </p:grpSpPr>
        <p:sp>
          <p:nvSpPr>
            <p:cNvPr id="6" name="Freeform 6"/>
            <p:cNvSpPr/>
            <p:nvPr/>
          </p:nvSpPr>
          <p:spPr>
            <a:xfrm rot="-214047">
              <a:off x="417570" y="879121"/>
              <a:ext cx="28702628" cy="14315436"/>
            </a:xfrm>
            <a:custGeom>
              <a:avLst/>
              <a:gdLst/>
              <a:ahLst/>
              <a:cxnLst/>
              <a:rect l="l" t="t" r="r" b="b"/>
              <a:pathLst>
                <a:path w="28702628" h="14315436">
                  <a:moveTo>
                    <a:pt x="0" y="0"/>
                  </a:moveTo>
                  <a:lnTo>
                    <a:pt x="28702627" y="0"/>
                  </a:lnTo>
                  <a:lnTo>
                    <a:pt x="28702627" y="14315435"/>
                  </a:lnTo>
                  <a:lnTo>
                    <a:pt x="0" y="14315435"/>
                  </a:lnTo>
                  <a:lnTo>
                    <a:pt x="0" y="0"/>
                  </a:lnTo>
                  <a:close/>
                </a:path>
              </a:pathLst>
            </a:custGeom>
            <a:blipFill>
              <a:blip>
                <a:alphaModFix amt="8999"/>
                <a:extLst>
                  <a:ext uri="{96DAC541-7B7A-43D3-8B79-37D633B846F1}">
                    <asvg:svgBlip xmlns:asvg="http://schemas.microsoft.com/office/drawing/2016/SVG/main" r:embed="rId3"/>
                  </a:ext>
                </a:extLst>
              </a:blip>
              <a:stretch>
                <a:fillRect/>
              </a:stretch>
            </a:blipFill>
          </p:spPr>
        </p:sp>
        <p:sp>
          <p:nvSpPr>
            <p:cNvPr id="7" name="Freeform 7"/>
            <p:cNvSpPr/>
            <p:nvPr/>
          </p:nvSpPr>
          <p:spPr>
            <a:xfrm rot="2268182">
              <a:off x="5941023" y="8823637"/>
              <a:ext cx="30099378" cy="15012065"/>
            </a:xfrm>
            <a:custGeom>
              <a:avLst/>
              <a:gdLst/>
              <a:ahLst/>
              <a:cxnLst/>
              <a:rect l="l" t="t" r="r" b="b"/>
              <a:pathLst>
                <a:path w="30099378" h="15012065">
                  <a:moveTo>
                    <a:pt x="0" y="0"/>
                  </a:moveTo>
                  <a:lnTo>
                    <a:pt x="30099379" y="0"/>
                  </a:lnTo>
                  <a:lnTo>
                    <a:pt x="30099379" y="15012065"/>
                  </a:lnTo>
                  <a:lnTo>
                    <a:pt x="0" y="15012065"/>
                  </a:lnTo>
                  <a:lnTo>
                    <a:pt x="0" y="0"/>
                  </a:lnTo>
                  <a:close/>
                </a:path>
              </a:pathLst>
            </a:custGeom>
            <a:blipFill>
              <a:blip>
                <a:alphaModFix amt="20999"/>
                <a:extLst>
                  <a:ext uri="{96DAC541-7B7A-43D3-8B79-37D633B846F1}">
                    <asvg:svgBlip xmlns:asvg="http://schemas.microsoft.com/office/drawing/2016/SVG/main" r:embed="rId4"/>
                  </a:ext>
                </a:extLst>
              </a:blip>
              <a:stretch>
                <a:fillRect/>
              </a:stretch>
            </a:blipFill>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2" name="Group 2"/>
          <p:cNvGrpSpPr/>
          <p:nvPr/>
        </p:nvGrpSpPr>
        <p:grpSpPr>
          <a:xfrm>
            <a:off x="-11507644" y="1371854"/>
            <a:ext cx="28111969" cy="23613784"/>
            <a:chOff x="0" y="0"/>
            <a:chExt cx="37482625" cy="31485046"/>
          </a:xfrm>
        </p:grpSpPr>
        <p:sp>
          <p:nvSpPr>
            <p:cNvPr id="3" name="Freeform 3"/>
            <p:cNvSpPr/>
            <p:nvPr/>
          </p:nvSpPr>
          <p:spPr>
            <a:xfrm rot="-214047">
              <a:off x="417570" y="879121"/>
              <a:ext cx="28702628" cy="14315436"/>
            </a:xfrm>
            <a:custGeom>
              <a:avLst/>
              <a:gdLst/>
              <a:ahLst/>
              <a:cxnLst/>
              <a:rect l="l" t="t" r="r" b="b"/>
              <a:pathLst>
                <a:path w="28702628" h="14315436">
                  <a:moveTo>
                    <a:pt x="0" y="0"/>
                  </a:moveTo>
                  <a:lnTo>
                    <a:pt x="28702627" y="0"/>
                  </a:lnTo>
                  <a:lnTo>
                    <a:pt x="28702627" y="14315435"/>
                  </a:lnTo>
                  <a:lnTo>
                    <a:pt x="0" y="14315435"/>
                  </a:lnTo>
                  <a:lnTo>
                    <a:pt x="0" y="0"/>
                  </a:lnTo>
                  <a:close/>
                </a:path>
              </a:pathLst>
            </a:custGeom>
            <a:blipFill>
              <a:blip>
                <a:alphaModFix amt="20999"/>
                <a:extLst>
                  <a:ext uri="{96DAC541-7B7A-43D3-8B79-37D633B846F1}">
                    <asvg:svgBlip xmlns:asvg="http://schemas.microsoft.com/office/drawing/2016/SVG/main" r:embed="rId2"/>
                  </a:ext>
                </a:extLst>
              </a:blip>
              <a:stretch>
                <a:fillRect/>
              </a:stretch>
            </a:blipFill>
          </p:spPr>
        </p:sp>
        <p:sp>
          <p:nvSpPr>
            <p:cNvPr id="4" name="Freeform 4"/>
            <p:cNvSpPr/>
            <p:nvPr/>
          </p:nvSpPr>
          <p:spPr>
            <a:xfrm rot="2268182">
              <a:off x="5941023" y="8823637"/>
              <a:ext cx="30099378" cy="15012065"/>
            </a:xfrm>
            <a:custGeom>
              <a:avLst/>
              <a:gdLst/>
              <a:ahLst/>
              <a:cxnLst/>
              <a:rect l="l" t="t" r="r" b="b"/>
              <a:pathLst>
                <a:path w="30099378" h="15012065">
                  <a:moveTo>
                    <a:pt x="0" y="0"/>
                  </a:moveTo>
                  <a:lnTo>
                    <a:pt x="30099379" y="0"/>
                  </a:lnTo>
                  <a:lnTo>
                    <a:pt x="30099379" y="15012065"/>
                  </a:lnTo>
                  <a:lnTo>
                    <a:pt x="0" y="15012065"/>
                  </a:lnTo>
                  <a:lnTo>
                    <a:pt x="0" y="0"/>
                  </a:lnTo>
                  <a:close/>
                </a:path>
              </a:pathLst>
            </a:custGeom>
            <a:blipFill>
              <a:blip>
                <a:alphaModFix amt="31000"/>
                <a:extLst>
                  <a:ext uri="{96DAC541-7B7A-43D3-8B79-37D633B846F1}">
                    <asvg:svgBlip xmlns:asvg="http://schemas.microsoft.com/office/drawing/2016/SVG/main" r:embed="rId3"/>
                  </a:ext>
                </a:extLst>
              </a:blip>
              <a:stretch>
                <a:fillRect/>
              </a:stretch>
            </a:blipFill>
          </p:spPr>
        </p:sp>
      </p:grpSp>
      <p:sp>
        <p:nvSpPr>
          <p:cNvPr id="5" name="TextBox 5"/>
          <p:cNvSpPr txBox="1"/>
          <p:nvPr/>
        </p:nvSpPr>
        <p:spPr>
          <a:xfrm>
            <a:off x="8496419" y="181348"/>
            <a:ext cx="1295162" cy="517144"/>
          </a:xfrm>
          <a:prstGeom prst="rect">
            <a:avLst/>
          </a:prstGeom>
        </p:spPr>
        <p:txBody>
          <a:bodyPr lIns="0" tIns="0" rIns="0" bIns="0" rtlCol="0" anchor="t">
            <a:spAutoFit/>
          </a:bodyPr>
          <a:lstStyle/>
          <a:p>
            <a:pPr algn="ctr">
              <a:lnSpc>
                <a:spcPts val="3967"/>
              </a:lnSpc>
              <a:spcBef>
                <a:spcPct val="0"/>
              </a:spcBef>
            </a:pPr>
            <a:r>
              <a:rPr lang="en-US" sz="3199" b="1">
                <a:solidFill>
                  <a:srgbClr val="000000"/>
                </a:solidFill>
                <a:latin typeface="Agenda Bold"/>
                <a:ea typeface="Agenda Bold"/>
                <a:cs typeface="Agenda Bold"/>
                <a:sym typeface="Agenda Bold"/>
              </a:rPr>
              <a:t>SITARA</a:t>
            </a:r>
          </a:p>
        </p:txBody>
      </p:sp>
      <p:sp>
        <p:nvSpPr>
          <p:cNvPr id="6" name="TextBox 6"/>
          <p:cNvSpPr txBox="1"/>
          <p:nvPr/>
        </p:nvSpPr>
        <p:spPr>
          <a:xfrm>
            <a:off x="6839486" y="800350"/>
            <a:ext cx="5844183" cy="460121"/>
          </a:xfrm>
          <a:prstGeom prst="rect">
            <a:avLst/>
          </a:prstGeom>
        </p:spPr>
        <p:txBody>
          <a:bodyPr lIns="0" tIns="0" rIns="0" bIns="0" rtlCol="0" anchor="t">
            <a:spAutoFit/>
          </a:bodyPr>
          <a:lstStyle/>
          <a:p>
            <a:pPr algn="ctr">
              <a:lnSpc>
                <a:spcPts val="3471"/>
              </a:lnSpc>
              <a:spcBef>
                <a:spcPct val="0"/>
              </a:spcBef>
            </a:pPr>
            <a:r>
              <a:rPr lang="en-US" sz="2799" b="1">
                <a:solidFill>
                  <a:srgbClr val="000000"/>
                </a:solidFill>
                <a:latin typeface="Agenda Bold"/>
                <a:ea typeface="Agenda Bold"/>
                <a:cs typeface="Agenda Bold"/>
                <a:sym typeface="Agenda Bold"/>
              </a:rPr>
              <a:t>Lighting the Path for Tomorrow’s Stars</a:t>
            </a:r>
          </a:p>
        </p:txBody>
      </p:sp>
      <p:sp>
        <p:nvSpPr>
          <p:cNvPr id="7" name="TextBox 7"/>
          <p:cNvSpPr txBox="1"/>
          <p:nvPr/>
        </p:nvSpPr>
        <p:spPr>
          <a:xfrm>
            <a:off x="618221" y="7722145"/>
            <a:ext cx="17395746" cy="815467"/>
          </a:xfrm>
          <a:prstGeom prst="rect">
            <a:avLst/>
          </a:prstGeom>
        </p:spPr>
        <p:txBody>
          <a:bodyPr lIns="0" tIns="0" rIns="0" bIns="0" rtlCol="0" anchor="t">
            <a:spAutoFit/>
          </a:bodyPr>
          <a:lstStyle/>
          <a:p>
            <a:pPr algn="ctr">
              <a:lnSpc>
                <a:spcPts val="3223"/>
              </a:lnSpc>
              <a:spcBef>
                <a:spcPct val="0"/>
              </a:spcBef>
            </a:pPr>
            <a:r>
              <a:rPr lang="en-US" sz="2599">
                <a:solidFill>
                  <a:srgbClr val="000000"/>
                </a:solidFill>
                <a:latin typeface="Agenda Medium"/>
                <a:ea typeface="Agenda Medium"/>
                <a:cs typeface="Agenda Medium"/>
                <a:sym typeface="Agenda Medium"/>
              </a:rPr>
              <a:t>Driving Dreams, Fueling Futures: Sitara Scholarship Initiative empowers our pilot's children, unlocking a world of possibilities for them.</a:t>
            </a:r>
          </a:p>
        </p:txBody>
      </p:sp>
      <p:sp>
        <p:nvSpPr>
          <p:cNvPr id="8" name="Freeform 8"/>
          <p:cNvSpPr/>
          <p:nvPr/>
        </p:nvSpPr>
        <p:spPr>
          <a:xfrm>
            <a:off x="1058945" y="1822412"/>
            <a:ext cx="16200355" cy="5366368"/>
          </a:xfrm>
          <a:custGeom>
            <a:avLst/>
            <a:gdLst/>
            <a:ahLst/>
            <a:cxnLst/>
            <a:rect l="l" t="t" r="r" b="b"/>
            <a:pathLst>
              <a:path w="16200355" h="5366368">
                <a:moveTo>
                  <a:pt x="0" y="0"/>
                </a:moveTo>
                <a:lnTo>
                  <a:pt x="16200355" y="0"/>
                </a:lnTo>
                <a:lnTo>
                  <a:pt x="16200355" y="5366368"/>
                </a:lnTo>
                <a:lnTo>
                  <a:pt x="0" y="5366368"/>
                </a:lnTo>
                <a:lnTo>
                  <a:pt x="0" y="0"/>
                </a:lnTo>
                <a:close/>
              </a:path>
            </a:pathLst>
          </a:custGeom>
          <a:blipFill>
            <a:blip r:embed="rId4"/>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a:hlinkClick r:id="rId2" tooltip="https://www.youtube.com/watch?v=oxH7PnSsMsQ"/>
          </p:cNvPr>
          <p:cNvSpPr/>
          <p:nvPr/>
        </p:nvSpPr>
        <p:spPr>
          <a:xfrm>
            <a:off x="-526444" y="-4157672"/>
            <a:ext cx="21586776" cy="19536536"/>
          </a:xfrm>
          <a:custGeom>
            <a:avLst/>
            <a:gdLst/>
            <a:ahLst/>
            <a:cxnLst/>
            <a:rect l="l" t="t" r="r" b="b"/>
            <a:pathLst>
              <a:path w="21586776" h="19536536">
                <a:moveTo>
                  <a:pt x="0" y="0"/>
                </a:moveTo>
                <a:lnTo>
                  <a:pt x="21586776" y="0"/>
                </a:lnTo>
                <a:lnTo>
                  <a:pt x="21586776" y="19536536"/>
                </a:lnTo>
                <a:lnTo>
                  <a:pt x="0" y="19536536"/>
                </a:lnTo>
                <a:lnTo>
                  <a:pt x="0" y="0"/>
                </a:lnTo>
                <a:close/>
              </a:path>
            </a:pathLst>
          </a:custGeom>
          <a:blipFill>
            <a:blip r:embed="rId3">
              <a:alphaModFix amt="5000"/>
            </a:blip>
            <a:stretch>
              <a:fillRect l="-2617" r="-2617"/>
            </a:stretch>
          </a:blipFill>
        </p:spPr>
      </p:sp>
      <p:grpSp>
        <p:nvGrpSpPr>
          <p:cNvPr id="3" name="Group 3"/>
          <p:cNvGrpSpPr/>
          <p:nvPr/>
        </p:nvGrpSpPr>
        <p:grpSpPr>
          <a:xfrm>
            <a:off x="212329" y="964407"/>
            <a:ext cx="17491588" cy="878808"/>
            <a:chOff x="0" y="0"/>
            <a:chExt cx="4606838" cy="231455"/>
          </a:xfrm>
        </p:grpSpPr>
        <p:sp>
          <p:nvSpPr>
            <p:cNvPr id="4" name="Freeform 4"/>
            <p:cNvSpPr/>
            <p:nvPr/>
          </p:nvSpPr>
          <p:spPr>
            <a:xfrm>
              <a:off x="0" y="0"/>
              <a:ext cx="4606838" cy="231455"/>
            </a:xfrm>
            <a:custGeom>
              <a:avLst/>
              <a:gdLst/>
              <a:ahLst/>
              <a:cxnLst/>
              <a:rect l="l" t="t" r="r" b="b"/>
              <a:pathLst>
                <a:path w="4606838" h="231455">
                  <a:moveTo>
                    <a:pt x="0" y="0"/>
                  </a:moveTo>
                  <a:lnTo>
                    <a:pt x="4606838" y="0"/>
                  </a:lnTo>
                  <a:lnTo>
                    <a:pt x="4606838" y="231455"/>
                  </a:lnTo>
                  <a:lnTo>
                    <a:pt x="0" y="231455"/>
                  </a:lnTo>
                  <a:close/>
                </a:path>
              </a:pathLst>
            </a:custGeom>
            <a:solidFill>
              <a:srgbClr val="F0EFEC"/>
            </a:solidFill>
          </p:spPr>
        </p:sp>
        <p:sp>
          <p:nvSpPr>
            <p:cNvPr id="5" name="TextBox 5"/>
            <p:cNvSpPr txBox="1"/>
            <p:nvPr/>
          </p:nvSpPr>
          <p:spPr>
            <a:xfrm>
              <a:off x="0" y="-28575"/>
              <a:ext cx="4606838" cy="260030"/>
            </a:xfrm>
            <a:prstGeom prst="rect">
              <a:avLst/>
            </a:prstGeom>
          </p:spPr>
          <p:txBody>
            <a:bodyPr lIns="50800" tIns="50800" rIns="50800" bIns="50800" rtlCol="0" anchor="ctr"/>
            <a:lstStyle/>
            <a:p>
              <a:pPr algn="ctr">
                <a:lnSpc>
                  <a:spcPts val="2851"/>
                </a:lnSpc>
              </a:pPr>
              <a:r>
                <a:rPr lang="en-US" sz="2299" b="1">
                  <a:solidFill>
                    <a:srgbClr val="2E2C2B"/>
                  </a:solidFill>
                  <a:latin typeface="Agenda Bold"/>
                  <a:ea typeface="Agenda Bold"/>
                  <a:cs typeface="Agenda Bold"/>
                  <a:sym typeface="Agenda Bold"/>
                </a:rPr>
                <a:t>To amplify and highlight their efforts, we have started an outreach series called ‘Climbers of Everest’ which puts the spotlight on these heroes for others to be motivated and take inspiration from. </a:t>
              </a:r>
            </a:p>
          </p:txBody>
        </p:sp>
      </p:grpSp>
      <p:grpSp>
        <p:nvGrpSpPr>
          <p:cNvPr id="6" name="Group 6"/>
          <p:cNvGrpSpPr/>
          <p:nvPr/>
        </p:nvGrpSpPr>
        <p:grpSpPr>
          <a:xfrm>
            <a:off x="2262192" y="5716355"/>
            <a:ext cx="602046" cy="4344598"/>
            <a:chOff x="0" y="0"/>
            <a:chExt cx="158564" cy="1144256"/>
          </a:xfrm>
        </p:grpSpPr>
        <p:sp>
          <p:nvSpPr>
            <p:cNvPr id="7" name="Freeform 7"/>
            <p:cNvSpPr/>
            <p:nvPr/>
          </p:nvSpPr>
          <p:spPr>
            <a:xfrm>
              <a:off x="0" y="0"/>
              <a:ext cx="158564" cy="1144256"/>
            </a:xfrm>
            <a:custGeom>
              <a:avLst/>
              <a:gdLst/>
              <a:ahLst/>
              <a:cxnLst/>
              <a:rect l="l" t="t" r="r" b="b"/>
              <a:pathLst>
                <a:path w="158564" h="1144256">
                  <a:moveTo>
                    <a:pt x="0" y="0"/>
                  </a:moveTo>
                  <a:lnTo>
                    <a:pt x="158564" y="0"/>
                  </a:lnTo>
                  <a:lnTo>
                    <a:pt x="158564" y="1144256"/>
                  </a:lnTo>
                  <a:lnTo>
                    <a:pt x="0" y="1144256"/>
                  </a:lnTo>
                  <a:close/>
                </a:path>
              </a:pathLst>
            </a:custGeom>
            <a:solidFill>
              <a:srgbClr val="006DB8"/>
            </a:solidFill>
          </p:spPr>
        </p:sp>
        <p:sp>
          <p:nvSpPr>
            <p:cNvPr id="8" name="TextBox 8"/>
            <p:cNvSpPr txBox="1"/>
            <p:nvPr/>
          </p:nvSpPr>
          <p:spPr>
            <a:xfrm>
              <a:off x="0" y="-19050"/>
              <a:ext cx="158564" cy="1163306"/>
            </a:xfrm>
            <a:prstGeom prst="rect">
              <a:avLst/>
            </a:prstGeom>
          </p:spPr>
          <p:txBody>
            <a:bodyPr lIns="50800" tIns="50800" rIns="50800" bIns="50800" rtlCol="0" anchor="ctr"/>
            <a:lstStyle/>
            <a:p>
              <a:pPr algn="ctr">
                <a:lnSpc>
                  <a:spcPts val="1983"/>
                </a:lnSpc>
              </a:pPr>
              <a:r>
                <a:rPr lang="en-US" sz="1599" b="1">
                  <a:solidFill>
                    <a:srgbClr val="FFFFFF"/>
                  </a:solidFill>
                  <a:latin typeface="Agenda Bold"/>
                  <a:ea typeface="Agenda Bold"/>
                  <a:cs typeface="Agenda Bold"/>
                  <a:sym typeface="Agenda Bold"/>
                </a:rPr>
                <a:t>I</a:t>
              </a:r>
            </a:p>
            <a:p>
              <a:pPr algn="ctr">
                <a:lnSpc>
                  <a:spcPts val="1983"/>
                </a:lnSpc>
              </a:pPr>
              <a:r>
                <a:rPr lang="en-US" sz="1599" b="1">
                  <a:solidFill>
                    <a:srgbClr val="FFFFFF"/>
                  </a:solidFill>
                  <a:latin typeface="Agenda Bold"/>
                  <a:ea typeface="Agenda Bold"/>
                  <a:cs typeface="Agenda Bold"/>
                  <a:sym typeface="Agenda Bold"/>
                </a:rPr>
                <a:t>N</a:t>
              </a:r>
            </a:p>
            <a:p>
              <a:pPr algn="ctr">
                <a:lnSpc>
                  <a:spcPts val="1983"/>
                </a:lnSpc>
              </a:pPr>
              <a:r>
                <a:rPr lang="en-US" sz="1599" b="1">
                  <a:solidFill>
                    <a:srgbClr val="FFFFFF"/>
                  </a:solidFill>
                  <a:latin typeface="Agenda Bold"/>
                  <a:ea typeface="Agenda Bold"/>
                  <a:cs typeface="Agenda Bold"/>
                  <a:sym typeface="Agenda Bold"/>
                </a:rPr>
                <a:t>S</a:t>
              </a:r>
            </a:p>
            <a:p>
              <a:pPr algn="ctr">
                <a:lnSpc>
                  <a:spcPts val="1983"/>
                </a:lnSpc>
              </a:pPr>
              <a:r>
                <a:rPr lang="en-US" sz="1599" b="1">
                  <a:solidFill>
                    <a:srgbClr val="FFFFFF"/>
                  </a:solidFill>
                  <a:latin typeface="Agenda Bold"/>
                  <a:ea typeface="Agenda Bold"/>
                  <a:cs typeface="Agenda Bold"/>
                  <a:sym typeface="Agenda Bold"/>
                </a:rPr>
                <a:t>P</a:t>
              </a:r>
            </a:p>
            <a:p>
              <a:pPr algn="ctr">
                <a:lnSpc>
                  <a:spcPts val="1983"/>
                </a:lnSpc>
              </a:pPr>
              <a:r>
                <a:rPr lang="en-US" sz="1599" b="1">
                  <a:solidFill>
                    <a:srgbClr val="FFFFFF"/>
                  </a:solidFill>
                  <a:latin typeface="Agenda Bold"/>
                  <a:ea typeface="Agenda Bold"/>
                  <a:cs typeface="Agenda Bold"/>
                  <a:sym typeface="Agenda Bold"/>
                </a:rPr>
                <a:t>I</a:t>
              </a:r>
            </a:p>
            <a:p>
              <a:pPr algn="ctr">
                <a:lnSpc>
                  <a:spcPts val="1983"/>
                </a:lnSpc>
              </a:pPr>
              <a:r>
                <a:rPr lang="en-US" sz="1599" b="1">
                  <a:solidFill>
                    <a:srgbClr val="FFFFFF"/>
                  </a:solidFill>
                  <a:latin typeface="Agenda Bold"/>
                  <a:ea typeface="Agenda Bold"/>
                  <a:cs typeface="Agenda Bold"/>
                  <a:sym typeface="Agenda Bold"/>
                </a:rPr>
                <a:t>R</a:t>
              </a:r>
            </a:p>
            <a:p>
              <a:pPr algn="ctr">
                <a:lnSpc>
                  <a:spcPts val="1983"/>
                </a:lnSpc>
              </a:pPr>
              <a:r>
                <a:rPr lang="en-US" sz="1599" b="1">
                  <a:solidFill>
                    <a:srgbClr val="FFFFFF"/>
                  </a:solidFill>
                  <a:latin typeface="Agenda Bold"/>
                  <a:ea typeface="Agenda Bold"/>
                  <a:cs typeface="Agenda Bold"/>
                  <a:sym typeface="Agenda Bold"/>
                </a:rPr>
                <a:t>I</a:t>
              </a:r>
            </a:p>
            <a:p>
              <a:pPr algn="ctr">
                <a:lnSpc>
                  <a:spcPts val="1983"/>
                </a:lnSpc>
              </a:pPr>
              <a:r>
                <a:rPr lang="en-US" sz="1599" b="1">
                  <a:solidFill>
                    <a:srgbClr val="FFFFFF"/>
                  </a:solidFill>
                  <a:latin typeface="Agenda Bold"/>
                  <a:ea typeface="Agenda Bold"/>
                  <a:cs typeface="Agenda Bold"/>
                  <a:sym typeface="Agenda Bold"/>
                </a:rPr>
                <a:t>N</a:t>
              </a:r>
            </a:p>
            <a:p>
              <a:pPr algn="ctr">
                <a:lnSpc>
                  <a:spcPts val="1983"/>
                </a:lnSpc>
              </a:pPr>
              <a:r>
                <a:rPr lang="en-US" sz="1599" b="1">
                  <a:solidFill>
                    <a:srgbClr val="FFFFFF"/>
                  </a:solidFill>
                  <a:latin typeface="Agenda Bold"/>
                  <a:ea typeface="Agenda Bold"/>
                  <a:cs typeface="Agenda Bold"/>
                  <a:sym typeface="Agenda Bold"/>
                </a:rPr>
                <a:t>G</a:t>
              </a:r>
            </a:p>
            <a:p>
              <a:pPr algn="ctr">
                <a:lnSpc>
                  <a:spcPts val="1983"/>
                </a:lnSpc>
              </a:pPr>
              <a:endParaRPr lang="en-US" sz="1599" b="1">
                <a:solidFill>
                  <a:srgbClr val="FFFFFF"/>
                </a:solidFill>
                <a:latin typeface="Agenda Bold"/>
                <a:ea typeface="Agenda Bold"/>
                <a:cs typeface="Agenda Bold"/>
                <a:sym typeface="Agenda Bold"/>
              </a:endParaRPr>
            </a:p>
            <a:p>
              <a:pPr algn="ctr">
                <a:lnSpc>
                  <a:spcPts val="1983"/>
                </a:lnSpc>
              </a:pPr>
              <a:r>
                <a:rPr lang="en-US" sz="1599" b="1">
                  <a:solidFill>
                    <a:srgbClr val="FFFFFF"/>
                  </a:solidFill>
                  <a:latin typeface="Agenda Bold"/>
                  <a:ea typeface="Agenda Bold"/>
                  <a:cs typeface="Agenda Bold"/>
                  <a:sym typeface="Agenda Bold"/>
                </a:rPr>
                <a:t>S</a:t>
              </a:r>
            </a:p>
            <a:p>
              <a:pPr algn="ctr">
                <a:lnSpc>
                  <a:spcPts val="1983"/>
                </a:lnSpc>
              </a:pPr>
              <a:r>
                <a:rPr lang="en-US" sz="1599" b="1">
                  <a:solidFill>
                    <a:srgbClr val="FFFFFF"/>
                  </a:solidFill>
                  <a:latin typeface="Agenda Bold"/>
                  <a:ea typeface="Agenda Bold"/>
                  <a:cs typeface="Agenda Bold"/>
                  <a:sym typeface="Agenda Bold"/>
                </a:rPr>
                <a:t>T</a:t>
              </a:r>
            </a:p>
            <a:p>
              <a:pPr algn="ctr">
                <a:lnSpc>
                  <a:spcPts val="1983"/>
                </a:lnSpc>
              </a:pPr>
              <a:r>
                <a:rPr lang="en-US" sz="1599" b="1">
                  <a:solidFill>
                    <a:srgbClr val="FFFFFF"/>
                  </a:solidFill>
                  <a:latin typeface="Agenda Bold"/>
                  <a:ea typeface="Agenda Bold"/>
                  <a:cs typeface="Agenda Bold"/>
                  <a:sym typeface="Agenda Bold"/>
                </a:rPr>
                <a:t>O</a:t>
              </a:r>
            </a:p>
            <a:p>
              <a:pPr algn="ctr">
                <a:lnSpc>
                  <a:spcPts val="1983"/>
                </a:lnSpc>
              </a:pPr>
              <a:r>
                <a:rPr lang="en-US" sz="1599" b="1">
                  <a:solidFill>
                    <a:srgbClr val="FFFFFF"/>
                  </a:solidFill>
                  <a:latin typeface="Agenda Bold"/>
                  <a:ea typeface="Agenda Bold"/>
                  <a:cs typeface="Agenda Bold"/>
                  <a:sym typeface="Agenda Bold"/>
                </a:rPr>
                <a:t>R</a:t>
              </a:r>
            </a:p>
            <a:p>
              <a:pPr algn="ctr">
                <a:lnSpc>
                  <a:spcPts val="1983"/>
                </a:lnSpc>
              </a:pPr>
              <a:r>
                <a:rPr lang="en-US" sz="1599" b="1">
                  <a:solidFill>
                    <a:srgbClr val="FFFFFF"/>
                  </a:solidFill>
                  <a:latin typeface="Agenda Bold"/>
                  <a:ea typeface="Agenda Bold"/>
                  <a:cs typeface="Agenda Bold"/>
                  <a:sym typeface="Agenda Bold"/>
                </a:rPr>
                <a:t>I</a:t>
              </a:r>
            </a:p>
            <a:p>
              <a:pPr algn="ctr">
                <a:lnSpc>
                  <a:spcPts val="1983"/>
                </a:lnSpc>
              </a:pPr>
              <a:r>
                <a:rPr lang="en-US" sz="1599" b="1">
                  <a:solidFill>
                    <a:srgbClr val="FFFFFF"/>
                  </a:solidFill>
                  <a:latin typeface="Agenda Bold"/>
                  <a:ea typeface="Agenda Bold"/>
                  <a:cs typeface="Agenda Bold"/>
                  <a:sym typeface="Agenda Bold"/>
                </a:rPr>
                <a:t>E</a:t>
              </a:r>
            </a:p>
            <a:p>
              <a:pPr algn="ctr">
                <a:lnSpc>
                  <a:spcPts val="1983"/>
                </a:lnSpc>
              </a:pPr>
              <a:r>
                <a:rPr lang="en-US" sz="1599" b="1">
                  <a:solidFill>
                    <a:srgbClr val="FFFFFF"/>
                  </a:solidFill>
                  <a:latin typeface="Agenda Bold"/>
                  <a:ea typeface="Agenda Bold"/>
                  <a:cs typeface="Agenda Bold"/>
                  <a:sym typeface="Agenda Bold"/>
                </a:rPr>
                <a:t>S</a:t>
              </a:r>
            </a:p>
          </p:txBody>
        </p:sp>
      </p:grpSp>
      <p:sp>
        <p:nvSpPr>
          <p:cNvPr id="9" name="Freeform 9">
            <a:hlinkClick r:id="rId4" tooltip="https://youtube.com/watch?v=AFBBvNGeK40"/>
          </p:cNvPr>
          <p:cNvSpPr/>
          <p:nvPr/>
        </p:nvSpPr>
        <p:spPr>
          <a:xfrm>
            <a:off x="3358831" y="6519008"/>
            <a:ext cx="4627251" cy="2602829"/>
          </a:xfrm>
          <a:custGeom>
            <a:avLst/>
            <a:gdLst/>
            <a:ahLst/>
            <a:cxnLst/>
            <a:rect l="l" t="t" r="r" b="b"/>
            <a:pathLst>
              <a:path w="4627251" h="2602829">
                <a:moveTo>
                  <a:pt x="0" y="0"/>
                </a:moveTo>
                <a:lnTo>
                  <a:pt x="4627251" y="0"/>
                </a:lnTo>
                <a:lnTo>
                  <a:pt x="4627251" y="2602829"/>
                </a:lnTo>
                <a:lnTo>
                  <a:pt x="0" y="2602829"/>
                </a:lnTo>
                <a:lnTo>
                  <a:pt x="0" y="0"/>
                </a:lnTo>
                <a:close/>
              </a:path>
            </a:pathLst>
          </a:custGeom>
          <a:blipFill>
            <a:blip r:embed="rId5"/>
            <a:stretch>
              <a:fillRect/>
            </a:stretch>
          </a:blipFill>
        </p:spPr>
      </p:sp>
      <p:sp>
        <p:nvSpPr>
          <p:cNvPr id="10" name="Freeform 10">
            <a:hlinkClick r:id="rId2" tooltip="https://www.youtube.com/watch?v=oxH7PnSsMsQ"/>
          </p:cNvPr>
          <p:cNvSpPr/>
          <p:nvPr/>
        </p:nvSpPr>
        <p:spPr>
          <a:xfrm>
            <a:off x="8958123" y="6519008"/>
            <a:ext cx="4505637" cy="2534421"/>
          </a:xfrm>
          <a:custGeom>
            <a:avLst/>
            <a:gdLst/>
            <a:ahLst/>
            <a:cxnLst/>
            <a:rect l="l" t="t" r="r" b="b"/>
            <a:pathLst>
              <a:path w="4505637" h="2534421">
                <a:moveTo>
                  <a:pt x="0" y="0"/>
                </a:moveTo>
                <a:lnTo>
                  <a:pt x="4505637" y="0"/>
                </a:lnTo>
                <a:lnTo>
                  <a:pt x="4505637" y="2534421"/>
                </a:lnTo>
                <a:lnTo>
                  <a:pt x="0" y="2534421"/>
                </a:lnTo>
                <a:lnTo>
                  <a:pt x="0" y="0"/>
                </a:lnTo>
                <a:close/>
              </a:path>
            </a:pathLst>
          </a:custGeom>
          <a:blipFill>
            <a:blip r:embed="rId6"/>
            <a:stretch>
              <a:fillRect/>
            </a:stretch>
          </a:blipFill>
        </p:spPr>
      </p:sp>
      <p:sp>
        <p:nvSpPr>
          <p:cNvPr id="11" name="TextBox 11"/>
          <p:cNvSpPr txBox="1"/>
          <p:nvPr/>
        </p:nvSpPr>
        <p:spPr>
          <a:xfrm>
            <a:off x="4518750" y="190413"/>
            <a:ext cx="10080546" cy="535686"/>
          </a:xfrm>
          <a:prstGeom prst="rect">
            <a:avLst/>
          </a:prstGeom>
        </p:spPr>
        <p:txBody>
          <a:bodyPr lIns="0" tIns="0" rIns="0" bIns="0" rtlCol="0" anchor="t">
            <a:spAutoFit/>
          </a:bodyPr>
          <a:lstStyle/>
          <a:p>
            <a:pPr algn="ctr">
              <a:lnSpc>
                <a:spcPts val="4091"/>
              </a:lnSpc>
              <a:spcBef>
                <a:spcPct val="0"/>
              </a:spcBef>
            </a:pPr>
            <a:r>
              <a:rPr lang="en-US" sz="3299" b="1">
                <a:solidFill>
                  <a:srgbClr val="000000"/>
                </a:solidFill>
                <a:latin typeface="Agenda Bold"/>
                <a:ea typeface="Agenda Bold"/>
                <a:cs typeface="Agenda Bold"/>
                <a:sym typeface="Agenda Bold"/>
              </a:rPr>
              <a:t>CLIMBERS OF EVEREST: SCALING DREAMS ON </a:t>
            </a:r>
            <a:r>
              <a:rPr lang="en-US" sz="3299" b="1">
                <a:solidFill>
                  <a:srgbClr val="FF0000"/>
                </a:solidFill>
                <a:latin typeface="Agenda Bold"/>
                <a:ea typeface="Agenda Bold"/>
                <a:cs typeface="Agenda Bold"/>
                <a:sym typeface="Agenda Bold"/>
              </a:rPr>
              <a:t>YOUTUBE</a:t>
            </a:r>
          </a:p>
        </p:txBody>
      </p:sp>
      <p:sp>
        <p:nvSpPr>
          <p:cNvPr id="12" name="TextBox 12"/>
          <p:cNvSpPr txBox="1"/>
          <p:nvPr/>
        </p:nvSpPr>
        <p:spPr>
          <a:xfrm>
            <a:off x="869652" y="2319464"/>
            <a:ext cx="4765057" cy="2847340"/>
          </a:xfrm>
          <a:prstGeom prst="rect">
            <a:avLst/>
          </a:prstGeom>
        </p:spPr>
        <p:txBody>
          <a:bodyPr lIns="0" tIns="0" rIns="0" bIns="0" rtlCol="0" anchor="t">
            <a:spAutoFit/>
          </a:bodyPr>
          <a:lstStyle/>
          <a:p>
            <a:pPr algn="ctr">
              <a:lnSpc>
                <a:spcPts val="2479"/>
              </a:lnSpc>
              <a:spcBef>
                <a:spcPct val="0"/>
              </a:spcBef>
            </a:pPr>
            <a:r>
              <a:rPr lang="en-US" sz="1999" b="1">
                <a:solidFill>
                  <a:srgbClr val="000000"/>
                </a:solidFill>
                <a:latin typeface="Agenda Bold"/>
                <a:ea typeface="Agenda Bold"/>
                <a:cs typeface="Agenda Bold"/>
                <a:sym typeface="Agenda Bold"/>
              </a:rPr>
              <a:t>DRIVER SUCCESS STORIES:</a:t>
            </a:r>
          </a:p>
          <a:p>
            <a:pPr algn="ctr">
              <a:lnSpc>
                <a:spcPts val="2479"/>
              </a:lnSpc>
              <a:spcBef>
                <a:spcPct val="0"/>
              </a:spcBef>
            </a:pPr>
            <a:r>
              <a:rPr lang="en-US" sz="1999" b="1">
                <a:solidFill>
                  <a:srgbClr val="000000"/>
                </a:solidFill>
                <a:latin typeface="Agenda Medium"/>
                <a:ea typeface="Agenda Medium"/>
                <a:cs typeface="Agenda Medium"/>
                <a:sym typeface="Agenda Medium"/>
              </a:rPr>
              <a:t>Explore </a:t>
            </a:r>
            <a:r>
              <a:rPr lang="en-US" sz="1999" b="1">
                <a:solidFill>
                  <a:srgbClr val="006DB8"/>
                </a:solidFill>
                <a:latin typeface="Agenda Medium"/>
                <a:ea typeface="Agenda Medium"/>
                <a:cs typeface="Agenda Medium"/>
                <a:sym typeface="Agenda Medium"/>
              </a:rPr>
              <a:t>inspiring narratives of Everest Fleet drivers overcoming challenges and achieving milestones, showcasing their dedication and professionalism</a:t>
            </a:r>
          </a:p>
          <a:p>
            <a:pPr algn="ctr">
              <a:lnSpc>
                <a:spcPts val="2479"/>
              </a:lnSpc>
              <a:spcBef>
                <a:spcPct val="0"/>
              </a:spcBef>
            </a:pPr>
            <a:r>
              <a:rPr lang="en-US" sz="1999" b="1">
                <a:solidFill>
                  <a:srgbClr val="000000"/>
                </a:solidFill>
                <a:latin typeface="Agenda Medium"/>
                <a:ea typeface="Agenda Medium"/>
                <a:cs typeface="Agenda Medium"/>
                <a:sym typeface="Agenda Medium"/>
              </a:rPr>
              <a:t>Hear firsthand accounts of drivers' experiences with Everest Fleet, highlighting the company's supportive culture and opportunities for growth</a:t>
            </a:r>
          </a:p>
        </p:txBody>
      </p:sp>
      <p:sp>
        <p:nvSpPr>
          <p:cNvPr id="13" name="TextBox 13"/>
          <p:cNvSpPr txBox="1"/>
          <p:nvPr/>
        </p:nvSpPr>
        <p:spPr>
          <a:xfrm>
            <a:off x="6463384" y="2319464"/>
            <a:ext cx="5686517" cy="2847340"/>
          </a:xfrm>
          <a:prstGeom prst="rect">
            <a:avLst/>
          </a:prstGeom>
        </p:spPr>
        <p:txBody>
          <a:bodyPr lIns="0" tIns="0" rIns="0" bIns="0" rtlCol="0" anchor="t">
            <a:spAutoFit/>
          </a:bodyPr>
          <a:lstStyle/>
          <a:p>
            <a:pPr algn="ctr">
              <a:lnSpc>
                <a:spcPts val="2479"/>
              </a:lnSpc>
              <a:spcBef>
                <a:spcPct val="0"/>
              </a:spcBef>
            </a:pPr>
            <a:r>
              <a:rPr lang="en-US" sz="1999" b="1">
                <a:solidFill>
                  <a:srgbClr val="000000"/>
                </a:solidFill>
                <a:latin typeface="Agenda Bold"/>
                <a:ea typeface="Agenda Bold"/>
                <a:cs typeface="Agenda Bold"/>
                <a:sym typeface="Agenda Bold"/>
              </a:rPr>
              <a:t>TESTIMONIALS:</a:t>
            </a:r>
          </a:p>
          <a:p>
            <a:pPr algn="ctr">
              <a:lnSpc>
                <a:spcPts val="2479"/>
              </a:lnSpc>
              <a:spcBef>
                <a:spcPct val="0"/>
              </a:spcBef>
            </a:pPr>
            <a:r>
              <a:rPr lang="en-US" sz="1999" b="1">
                <a:solidFill>
                  <a:srgbClr val="000000"/>
                </a:solidFill>
                <a:latin typeface="Agenda Medium"/>
                <a:ea typeface="Agenda Medium"/>
                <a:cs typeface="Agenda Medium"/>
                <a:sym typeface="Agenda Medium"/>
              </a:rPr>
              <a:t>Discover testimonials from satisfied drivers who have experienced the </a:t>
            </a:r>
            <a:r>
              <a:rPr lang="en-US" sz="1999" b="1">
                <a:solidFill>
                  <a:srgbClr val="006DB8"/>
                </a:solidFill>
                <a:latin typeface="Agenda Medium"/>
                <a:ea typeface="Agenda Medium"/>
                <a:cs typeface="Agenda Medium"/>
                <a:sym typeface="Agenda Medium"/>
              </a:rPr>
              <a:t>benefits of partnering with Everest Fleet Management</a:t>
            </a:r>
            <a:r>
              <a:rPr lang="en-US" sz="1999" b="1">
                <a:solidFill>
                  <a:srgbClr val="000000"/>
                </a:solidFill>
                <a:latin typeface="Agenda Medium"/>
                <a:ea typeface="Agenda Medium"/>
                <a:cs typeface="Agenda Medium"/>
                <a:sym typeface="Agenda Medium"/>
              </a:rPr>
              <a:t>, emphasizing the company's commitment to driver satisfaction and success.</a:t>
            </a:r>
          </a:p>
          <a:p>
            <a:pPr algn="ctr">
              <a:lnSpc>
                <a:spcPts val="2479"/>
              </a:lnSpc>
              <a:spcBef>
                <a:spcPct val="0"/>
              </a:spcBef>
            </a:pPr>
            <a:r>
              <a:rPr lang="en-US" sz="1999" b="1">
                <a:solidFill>
                  <a:srgbClr val="000000"/>
                </a:solidFill>
                <a:latin typeface="Agenda Medium"/>
                <a:ea typeface="Agenda Medium"/>
                <a:cs typeface="Agenda Medium"/>
                <a:sym typeface="Agenda Medium"/>
              </a:rPr>
              <a:t>Learn how Everest Fleet's innovative solutions and supportive environment have positively impacted drivers' careers and livelihoods, as shared through authentic testimonials on the channel.</a:t>
            </a:r>
          </a:p>
        </p:txBody>
      </p:sp>
      <p:sp>
        <p:nvSpPr>
          <p:cNvPr id="14" name="TextBox 14"/>
          <p:cNvSpPr txBox="1"/>
          <p:nvPr/>
        </p:nvSpPr>
        <p:spPr>
          <a:xfrm>
            <a:off x="12978576" y="2319464"/>
            <a:ext cx="4280724" cy="3676036"/>
          </a:xfrm>
          <a:prstGeom prst="rect">
            <a:avLst/>
          </a:prstGeom>
        </p:spPr>
        <p:txBody>
          <a:bodyPr lIns="0" tIns="0" rIns="0" bIns="0" rtlCol="0" anchor="t">
            <a:spAutoFit/>
          </a:bodyPr>
          <a:lstStyle/>
          <a:p>
            <a:pPr algn="ctr">
              <a:lnSpc>
                <a:spcPts val="2474"/>
              </a:lnSpc>
              <a:spcBef>
                <a:spcPct val="0"/>
              </a:spcBef>
            </a:pPr>
            <a:r>
              <a:rPr lang="en-US" sz="1995" b="1">
                <a:solidFill>
                  <a:srgbClr val="000000"/>
                </a:solidFill>
                <a:latin typeface="Agenda Bold"/>
                <a:ea typeface="Agenda Bold"/>
                <a:cs typeface="Agenda Bold"/>
                <a:sym typeface="Agenda Bold"/>
              </a:rPr>
              <a:t>MARKETING CONTENT:</a:t>
            </a:r>
          </a:p>
          <a:p>
            <a:pPr algn="ctr">
              <a:lnSpc>
                <a:spcPts val="2474"/>
              </a:lnSpc>
              <a:spcBef>
                <a:spcPct val="0"/>
              </a:spcBef>
            </a:pPr>
            <a:r>
              <a:rPr lang="en-US" sz="1995" b="1">
                <a:solidFill>
                  <a:srgbClr val="000000"/>
                </a:solidFill>
                <a:latin typeface="Agenda Medium"/>
                <a:ea typeface="Agenda Medium"/>
                <a:cs typeface="Agenda Medium"/>
                <a:sym typeface="Agenda Medium"/>
              </a:rPr>
              <a:t>Engage with marketing materials that showcase </a:t>
            </a:r>
            <a:r>
              <a:rPr lang="en-US" sz="1995" b="1">
                <a:solidFill>
                  <a:srgbClr val="006DB8"/>
                </a:solidFill>
                <a:latin typeface="Agenda Medium"/>
                <a:ea typeface="Agenda Medium"/>
                <a:cs typeface="Agenda Medium"/>
                <a:sym typeface="Agenda Medium"/>
              </a:rPr>
              <a:t>Everest Fleet's services and competitive advantages, demonstrating the company's commitment to providing exceptional fleet management solutions</a:t>
            </a:r>
            <a:r>
              <a:rPr lang="en-US" sz="1995" b="1">
                <a:solidFill>
                  <a:srgbClr val="000000"/>
                </a:solidFill>
                <a:latin typeface="Agenda Medium"/>
                <a:ea typeface="Agenda Medium"/>
                <a:cs typeface="Agenda Medium"/>
                <a:sym typeface="Agenda Medium"/>
              </a:rPr>
              <a:t>.</a:t>
            </a:r>
          </a:p>
          <a:p>
            <a:pPr algn="ctr">
              <a:lnSpc>
                <a:spcPts val="2474"/>
              </a:lnSpc>
              <a:spcBef>
                <a:spcPct val="0"/>
              </a:spcBef>
            </a:pPr>
            <a:r>
              <a:rPr lang="en-US" sz="1995" b="1">
                <a:solidFill>
                  <a:srgbClr val="000000"/>
                </a:solidFill>
                <a:latin typeface="Agenda Medium"/>
                <a:ea typeface="Agenda Medium"/>
                <a:cs typeface="Agenda Medium"/>
                <a:sym typeface="Agenda Medium"/>
              </a:rPr>
              <a:t>Explore how Everest Fleet's marketing efforts effectively communicate the value proposition to both drivers and potential clients, highlighting the benefits of partnering with the company for transportation needs.</a:t>
            </a:r>
          </a:p>
        </p:txBody>
      </p:sp>
      <p:sp>
        <p:nvSpPr>
          <p:cNvPr id="15" name="TextBox 15"/>
          <p:cNvSpPr txBox="1"/>
          <p:nvPr/>
        </p:nvSpPr>
        <p:spPr>
          <a:xfrm>
            <a:off x="6407974" y="9540937"/>
            <a:ext cx="4013478" cy="258572"/>
          </a:xfrm>
          <a:prstGeom prst="rect">
            <a:avLst/>
          </a:prstGeom>
        </p:spPr>
        <p:txBody>
          <a:bodyPr lIns="0" tIns="0" rIns="0" bIns="0" rtlCol="0" anchor="t">
            <a:spAutoFit/>
          </a:bodyPr>
          <a:lstStyle/>
          <a:p>
            <a:pPr algn="ctr">
              <a:lnSpc>
                <a:spcPts val="1983"/>
              </a:lnSpc>
              <a:spcBef>
                <a:spcPct val="0"/>
              </a:spcBef>
            </a:pPr>
            <a:r>
              <a:rPr lang="en-US" sz="1599" b="1">
                <a:solidFill>
                  <a:srgbClr val="000000"/>
                </a:solidFill>
                <a:latin typeface="Agenda Bold"/>
                <a:ea typeface="Agenda Bold"/>
                <a:cs typeface="Agenda Bold"/>
                <a:sym typeface="Agenda Bold"/>
              </a:rPr>
              <a:t>TAP THE IMAGE TO HEAR SOMNATH’S STORY</a:t>
            </a:r>
          </a:p>
        </p:txBody>
      </p:sp>
      <p:sp>
        <p:nvSpPr>
          <p:cNvPr id="16" name="Freeform 16"/>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7"/>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444" b="-26444"/>
            </a:stretch>
          </a:blipFill>
        </p:spPr>
      </p:sp>
      <p:sp>
        <p:nvSpPr>
          <p:cNvPr id="3" name="Freeform 3" descr="Upscale Image">
            <a:hlinkClick r:id="rId3" tooltip="https://www.youtube.com/shorts/Wgm5T94irAM"/>
          </p:cNvPr>
          <p:cNvSpPr/>
          <p:nvPr/>
        </p:nvSpPr>
        <p:spPr>
          <a:xfrm>
            <a:off x="14537335" y="1305967"/>
            <a:ext cx="3416658" cy="4269843"/>
          </a:xfrm>
          <a:custGeom>
            <a:avLst/>
            <a:gdLst/>
            <a:ahLst/>
            <a:cxnLst/>
            <a:rect l="l" t="t" r="r" b="b"/>
            <a:pathLst>
              <a:path w="3416658" h="4269843">
                <a:moveTo>
                  <a:pt x="0" y="0"/>
                </a:moveTo>
                <a:lnTo>
                  <a:pt x="3416659" y="0"/>
                </a:lnTo>
                <a:lnTo>
                  <a:pt x="3416659" y="4269843"/>
                </a:lnTo>
                <a:lnTo>
                  <a:pt x="0" y="4269843"/>
                </a:lnTo>
                <a:lnTo>
                  <a:pt x="0" y="0"/>
                </a:lnTo>
                <a:close/>
              </a:path>
            </a:pathLst>
          </a:custGeom>
          <a:blipFill>
            <a:blip r:embed="rId4"/>
            <a:stretch>
              <a:fillRect b="-7227"/>
            </a:stretch>
          </a:blipFill>
        </p:spPr>
      </p:sp>
      <p:grpSp>
        <p:nvGrpSpPr>
          <p:cNvPr id="4" name="Group 4"/>
          <p:cNvGrpSpPr>
            <a:grpSpLocks noChangeAspect="1"/>
          </p:cNvGrpSpPr>
          <p:nvPr/>
        </p:nvGrpSpPr>
        <p:grpSpPr>
          <a:xfrm>
            <a:off x="1410874" y="350420"/>
            <a:ext cx="2410430" cy="3029447"/>
            <a:chOff x="0" y="0"/>
            <a:chExt cx="6062980" cy="7620000"/>
          </a:xfrm>
        </p:grpSpPr>
        <p:sp>
          <p:nvSpPr>
            <p:cNvPr id="5" name="Freeform 5" descr="Upscale Image"/>
            <p:cNvSpPr/>
            <p:nvPr/>
          </p:nvSpPr>
          <p:spPr>
            <a:xfrm>
              <a:off x="84641" y="97753"/>
              <a:ext cx="5893699" cy="7424494"/>
            </a:xfrm>
            <a:custGeom>
              <a:avLst/>
              <a:gdLst/>
              <a:ahLst/>
              <a:cxnLst/>
              <a:rect l="l" t="t" r="r" b="b"/>
              <a:pathLst>
                <a:path w="5893699" h="7424494">
                  <a:moveTo>
                    <a:pt x="2946849" y="37"/>
                  </a:moveTo>
                  <a:cubicBezTo>
                    <a:pt x="1895613" y="-5912"/>
                    <a:pt x="922214" y="700327"/>
                    <a:pt x="395234" y="1851333"/>
                  </a:cubicBezTo>
                  <a:cubicBezTo>
                    <a:pt x="-131745" y="3002339"/>
                    <a:pt x="-131745" y="4422155"/>
                    <a:pt x="395234" y="5573161"/>
                  </a:cubicBezTo>
                  <a:cubicBezTo>
                    <a:pt x="922214" y="6724166"/>
                    <a:pt x="1895613" y="7430405"/>
                    <a:pt x="2946849" y="7424457"/>
                  </a:cubicBezTo>
                  <a:cubicBezTo>
                    <a:pt x="3998085" y="7430405"/>
                    <a:pt x="4971484" y="6724166"/>
                    <a:pt x="5498464" y="5573161"/>
                  </a:cubicBezTo>
                  <a:cubicBezTo>
                    <a:pt x="6025443" y="4422155"/>
                    <a:pt x="6025443" y="3002339"/>
                    <a:pt x="5498464" y="1851333"/>
                  </a:cubicBezTo>
                  <a:cubicBezTo>
                    <a:pt x="4971484" y="700328"/>
                    <a:pt x="3998085" y="-5912"/>
                    <a:pt x="2946849" y="37"/>
                  </a:cubicBezTo>
                  <a:close/>
                </a:path>
              </a:pathLst>
            </a:custGeom>
            <a:blipFill>
              <a:blip r:embed="rId5"/>
              <a:stretch>
                <a:fillRect l="-5513" r="-5513"/>
              </a:stretch>
            </a:blipFill>
          </p:spPr>
        </p:sp>
        <p:sp>
          <p:nvSpPr>
            <p:cNvPr id="6" name="Freeform 6"/>
            <p:cNvSpPr/>
            <p:nvPr/>
          </p:nvSpPr>
          <p:spPr>
            <a:xfrm>
              <a:off x="0" y="0"/>
              <a:ext cx="6062980" cy="7620000"/>
            </a:xfrm>
            <a:custGeom>
              <a:avLst/>
              <a:gdLst/>
              <a:ahLst/>
              <a:cxnLst/>
              <a:rect l="l" t="t" r="r" b="b"/>
              <a:pathLst>
                <a:path w="6062980" h="7620000">
                  <a:moveTo>
                    <a:pt x="3031490" y="7620000"/>
                  </a:moveTo>
                  <a:cubicBezTo>
                    <a:pt x="1360170" y="7620000"/>
                    <a:pt x="0" y="5910580"/>
                    <a:pt x="0" y="3810000"/>
                  </a:cubicBezTo>
                  <a:cubicBezTo>
                    <a:pt x="0" y="1709420"/>
                    <a:pt x="1360170" y="0"/>
                    <a:pt x="3031490" y="0"/>
                  </a:cubicBezTo>
                  <a:cubicBezTo>
                    <a:pt x="4702810" y="0"/>
                    <a:pt x="6062980" y="1709420"/>
                    <a:pt x="6062980" y="3810000"/>
                  </a:cubicBezTo>
                  <a:cubicBezTo>
                    <a:pt x="6062980" y="5910580"/>
                    <a:pt x="4702810" y="7620000"/>
                    <a:pt x="3031490" y="7620000"/>
                  </a:cubicBezTo>
                  <a:close/>
                  <a:moveTo>
                    <a:pt x="3031490" y="196850"/>
                  </a:moveTo>
                  <a:cubicBezTo>
                    <a:pt x="1468120" y="196850"/>
                    <a:pt x="196850" y="1817370"/>
                    <a:pt x="196850" y="3810000"/>
                  </a:cubicBezTo>
                  <a:cubicBezTo>
                    <a:pt x="196850" y="5802630"/>
                    <a:pt x="1468120" y="7423150"/>
                    <a:pt x="3031490" y="7423150"/>
                  </a:cubicBezTo>
                  <a:cubicBezTo>
                    <a:pt x="4594860" y="7423150"/>
                    <a:pt x="5866130" y="5802630"/>
                    <a:pt x="5866130" y="3810000"/>
                  </a:cubicBezTo>
                  <a:cubicBezTo>
                    <a:pt x="5866130" y="1817370"/>
                    <a:pt x="4594860" y="196850"/>
                    <a:pt x="3031490" y="196850"/>
                  </a:cubicBezTo>
                  <a:close/>
                </a:path>
              </a:pathLst>
            </a:custGeom>
            <a:solidFill>
              <a:srgbClr val="F1D614"/>
            </a:solidFill>
          </p:spPr>
        </p:sp>
      </p:grpSp>
      <p:grpSp>
        <p:nvGrpSpPr>
          <p:cNvPr id="7" name="Group 7"/>
          <p:cNvGrpSpPr/>
          <p:nvPr/>
        </p:nvGrpSpPr>
        <p:grpSpPr>
          <a:xfrm>
            <a:off x="-18201" y="0"/>
            <a:ext cx="4504232" cy="10287000"/>
            <a:chOff x="0" y="0"/>
            <a:chExt cx="1186300" cy="2709333"/>
          </a:xfrm>
        </p:grpSpPr>
        <p:sp>
          <p:nvSpPr>
            <p:cNvPr id="8" name="Freeform 8"/>
            <p:cNvSpPr/>
            <p:nvPr/>
          </p:nvSpPr>
          <p:spPr>
            <a:xfrm>
              <a:off x="0" y="0"/>
              <a:ext cx="1186300" cy="2709333"/>
            </a:xfrm>
            <a:custGeom>
              <a:avLst/>
              <a:gdLst/>
              <a:ahLst/>
              <a:cxnLst/>
              <a:rect l="l" t="t" r="r" b="b"/>
              <a:pathLst>
                <a:path w="1186300" h="2709333">
                  <a:moveTo>
                    <a:pt x="0" y="0"/>
                  </a:moveTo>
                  <a:lnTo>
                    <a:pt x="1186300" y="0"/>
                  </a:lnTo>
                  <a:lnTo>
                    <a:pt x="1186300" y="2709333"/>
                  </a:lnTo>
                  <a:lnTo>
                    <a:pt x="0" y="2709333"/>
                  </a:lnTo>
                  <a:close/>
                </a:path>
              </a:pathLst>
            </a:custGeom>
            <a:solidFill>
              <a:srgbClr val="63707D"/>
            </a:solidFill>
          </p:spPr>
        </p:sp>
        <p:sp>
          <p:nvSpPr>
            <p:cNvPr id="9" name="TextBox 9"/>
            <p:cNvSpPr txBox="1"/>
            <p:nvPr/>
          </p:nvSpPr>
          <p:spPr>
            <a:xfrm>
              <a:off x="0" y="-19050"/>
              <a:ext cx="1186300" cy="2728383"/>
            </a:xfrm>
            <a:prstGeom prst="rect">
              <a:avLst/>
            </a:prstGeom>
          </p:spPr>
          <p:txBody>
            <a:bodyPr lIns="50800" tIns="50800" rIns="50800" bIns="50800" rtlCol="0" anchor="ctr"/>
            <a:lstStyle/>
            <a:p>
              <a:pPr algn="ctr">
                <a:lnSpc>
                  <a:spcPts val="1983"/>
                </a:lnSpc>
              </a:pPr>
              <a:endParaRPr/>
            </a:p>
          </p:txBody>
        </p:sp>
      </p:grpSp>
      <p:grpSp>
        <p:nvGrpSpPr>
          <p:cNvPr id="10" name="Group 10"/>
          <p:cNvGrpSpPr>
            <a:grpSpLocks noChangeAspect="1"/>
          </p:cNvGrpSpPr>
          <p:nvPr/>
        </p:nvGrpSpPr>
        <p:grpSpPr>
          <a:xfrm>
            <a:off x="871130" y="381688"/>
            <a:ext cx="2410430" cy="3029447"/>
            <a:chOff x="0" y="0"/>
            <a:chExt cx="6062980" cy="7620000"/>
          </a:xfrm>
        </p:grpSpPr>
        <p:sp>
          <p:nvSpPr>
            <p:cNvPr id="11" name="Freeform 11" descr="Upscale Image"/>
            <p:cNvSpPr/>
            <p:nvPr/>
          </p:nvSpPr>
          <p:spPr>
            <a:xfrm>
              <a:off x="84641" y="97753"/>
              <a:ext cx="5893699" cy="7424494"/>
            </a:xfrm>
            <a:custGeom>
              <a:avLst/>
              <a:gdLst/>
              <a:ahLst/>
              <a:cxnLst/>
              <a:rect l="l" t="t" r="r" b="b"/>
              <a:pathLst>
                <a:path w="5893699" h="7424494">
                  <a:moveTo>
                    <a:pt x="2946849" y="37"/>
                  </a:moveTo>
                  <a:cubicBezTo>
                    <a:pt x="1895613" y="-5912"/>
                    <a:pt x="922214" y="700327"/>
                    <a:pt x="395234" y="1851333"/>
                  </a:cubicBezTo>
                  <a:cubicBezTo>
                    <a:pt x="-131745" y="3002339"/>
                    <a:pt x="-131745" y="4422155"/>
                    <a:pt x="395234" y="5573161"/>
                  </a:cubicBezTo>
                  <a:cubicBezTo>
                    <a:pt x="922214" y="6724166"/>
                    <a:pt x="1895613" y="7430405"/>
                    <a:pt x="2946849" y="7424457"/>
                  </a:cubicBezTo>
                  <a:cubicBezTo>
                    <a:pt x="3998085" y="7430405"/>
                    <a:pt x="4971484" y="6724166"/>
                    <a:pt x="5498464" y="5573161"/>
                  </a:cubicBezTo>
                  <a:cubicBezTo>
                    <a:pt x="6025443" y="4422155"/>
                    <a:pt x="6025443" y="3002339"/>
                    <a:pt x="5498464" y="1851333"/>
                  </a:cubicBezTo>
                  <a:cubicBezTo>
                    <a:pt x="4971484" y="700328"/>
                    <a:pt x="3998085" y="-5912"/>
                    <a:pt x="2946849" y="37"/>
                  </a:cubicBezTo>
                  <a:close/>
                </a:path>
              </a:pathLst>
            </a:custGeom>
            <a:blipFill>
              <a:blip r:embed="rId5"/>
              <a:stretch>
                <a:fillRect l="-5513" r="-5513"/>
              </a:stretch>
            </a:blipFill>
          </p:spPr>
        </p:sp>
        <p:sp>
          <p:nvSpPr>
            <p:cNvPr id="12" name="Freeform 12"/>
            <p:cNvSpPr/>
            <p:nvPr/>
          </p:nvSpPr>
          <p:spPr>
            <a:xfrm>
              <a:off x="0" y="0"/>
              <a:ext cx="6062980" cy="7620000"/>
            </a:xfrm>
            <a:custGeom>
              <a:avLst/>
              <a:gdLst/>
              <a:ahLst/>
              <a:cxnLst/>
              <a:rect l="l" t="t" r="r" b="b"/>
              <a:pathLst>
                <a:path w="6062980" h="7620000">
                  <a:moveTo>
                    <a:pt x="3031490" y="7620000"/>
                  </a:moveTo>
                  <a:cubicBezTo>
                    <a:pt x="1360170" y="7620000"/>
                    <a:pt x="0" y="5910580"/>
                    <a:pt x="0" y="3810000"/>
                  </a:cubicBezTo>
                  <a:cubicBezTo>
                    <a:pt x="0" y="1709420"/>
                    <a:pt x="1360170" y="0"/>
                    <a:pt x="3031490" y="0"/>
                  </a:cubicBezTo>
                  <a:cubicBezTo>
                    <a:pt x="4702810" y="0"/>
                    <a:pt x="6062980" y="1709420"/>
                    <a:pt x="6062980" y="3810000"/>
                  </a:cubicBezTo>
                  <a:cubicBezTo>
                    <a:pt x="6062980" y="5910580"/>
                    <a:pt x="4702810" y="7620000"/>
                    <a:pt x="3031490" y="7620000"/>
                  </a:cubicBezTo>
                  <a:close/>
                  <a:moveTo>
                    <a:pt x="3031490" y="196850"/>
                  </a:moveTo>
                  <a:cubicBezTo>
                    <a:pt x="1468120" y="196850"/>
                    <a:pt x="196850" y="1817370"/>
                    <a:pt x="196850" y="3810000"/>
                  </a:cubicBezTo>
                  <a:cubicBezTo>
                    <a:pt x="196850" y="5802630"/>
                    <a:pt x="1468120" y="7423150"/>
                    <a:pt x="3031490" y="7423150"/>
                  </a:cubicBezTo>
                  <a:cubicBezTo>
                    <a:pt x="4594860" y="7423150"/>
                    <a:pt x="5866130" y="5802630"/>
                    <a:pt x="5866130" y="3810000"/>
                  </a:cubicBezTo>
                  <a:cubicBezTo>
                    <a:pt x="5866130" y="1817370"/>
                    <a:pt x="4594860" y="196850"/>
                    <a:pt x="3031490" y="196850"/>
                  </a:cubicBezTo>
                  <a:close/>
                </a:path>
              </a:pathLst>
            </a:custGeom>
            <a:solidFill>
              <a:srgbClr val="F0D512"/>
            </a:solidFill>
          </p:spPr>
        </p:sp>
      </p:grpSp>
      <p:grpSp>
        <p:nvGrpSpPr>
          <p:cNvPr id="13" name="Group 13"/>
          <p:cNvGrpSpPr/>
          <p:nvPr/>
        </p:nvGrpSpPr>
        <p:grpSpPr>
          <a:xfrm>
            <a:off x="4764685" y="1060321"/>
            <a:ext cx="9496425" cy="5044473"/>
            <a:chOff x="0" y="0"/>
            <a:chExt cx="2501116" cy="1328586"/>
          </a:xfrm>
        </p:grpSpPr>
        <p:sp>
          <p:nvSpPr>
            <p:cNvPr id="14" name="Freeform 14"/>
            <p:cNvSpPr/>
            <p:nvPr/>
          </p:nvSpPr>
          <p:spPr>
            <a:xfrm>
              <a:off x="0" y="0"/>
              <a:ext cx="2501116" cy="1328586"/>
            </a:xfrm>
            <a:custGeom>
              <a:avLst/>
              <a:gdLst/>
              <a:ahLst/>
              <a:cxnLst/>
              <a:rect l="l" t="t" r="r" b="b"/>
              <a:pathLst>
                <a:path w="2501116" h="1328586">
                  <a:moveTo>
                    <a:pt x="0" y="0"/>
                  </a:moveTo>
                  <a:lnTo>
                    <a:pt x="2501116" y="0"/>
                  </a:lnTo>
                  <a:lnTo>
                    <a:pt x="2501116" y="1328586"/>
                  </a:lnTo>
                  <a:lnTo>
                    <a:pt x="0" y="1328586"/>
                  </a:lnTo>
                  <a:close/>
                </a:path>
              </a:pathLst>
            </a:custGeom>
            <a:solidFill>
              <a:srgbClr val="63707D"/>
            </a:solidFill>
          </p:spPr>
        </p:sp>
        <p:sp>
          <p:nvSpPr>
            <p:cNvPr id="15" name="TextBox 15"/>
            <p:cNvSpPr txBox="1"/>
            <p:nvPr/>
          </p:nvSpPr>
          <p:spPr>
            <a:xfrm>
              <a:off x="0" y="-19050"/>
              <a:ext cx="2501116" cy="1347636"/>
            </a:xfrm>
            <a:prstGeom prst="rect">
              <a:avLst/>
            </a:prstGeom>
          </p:spPr>
          <p:txBody>
            <a:bodyPr lIns="50800" tIns="50800" rIns="50800" bIns="50800" rtlCol="0" anchor="ctr"/>
            <a:lstStyle/>
            <a:p>
              <a:pPr algn="ctr">
                <a:lnSpc>
                  <a:spcPts val="1983"/>
                </a:lnSpc>
              </a:pPr>
              <a:endParaRPr/>
            </a:p>
          </p:txBody>
        </p:sp>
      </p:grpSp>
      <p:grpSp>
        <p:nvGrpSpPr>
          <p:cNvPr id="16" name="Group 16"/>
          <p:cNvGrpSpPr/>
          <p:nvPr/>
        </p:nvGrpSpPr>
        <p:grpSpPr>
          <a:xfrm>
            <a:off x="5503349" y="7042976"/>
            <a:ext cx="2549732" cy="2443540"/>
            <a:chOff x="0" y="0"/>
            <a:chExt cx="671534" cy="643566"/>
          </a:xfrm>
        </p:grpSpPr>
        <p:sp>
          <p:nvSpPr>
            <p:cNvPr id="17" name="Freeform 17"/>
            <p:cNvSpPr/>
            <p:nvPr/>
          </p:nvSpPr>
          <p:spPr>
            <a:xfrm>
              <a:off x="0" y="0"/>
              <a:ext cx="671534" cy="643566"/>
            </a:xfrm>
            <a:custGeom>
              <a:avLst/>
              <a:gdLst/>
              <a:ahLst/>
              <a:cxnLst/>
              <a:rect l="l" t="t" r="r" b="b"/>
              <a:pathLst>
                <a:path w="671534" h="643566">
                  <a:moveTo>
                    <a:pt x="154855" y="0"/>
                  </a:moveTo>
                  <a:lnTo>
                    <a:pt x="516680" y="0"/>
                  </a:lnTo>
                  <a:cubicBezTo>
                    <a:pt x="557750" y="0"/>
                    <a:pt x="597137" y="16315"/>
                    <a:pt x="626178" y="45356"/>
                  </a:cubicBezTo>
                  <a:cubicBezTo>
                    <a:pt x="655219" y="74397"/>
                    <a:pt x="671534" y="113785"/>
                    <a:pt x="671534" y="154855"/>
                  </a:cubicBezTo>
                  <a:lnTo>
                    <a:pt x="671534" y="488711"/>
                  </a:lnTo>
                  <a:cubicBezTo>
                    <a:pt x="671534" y="529781"/>
                    <a:pt x="655219" y="569169"/>
                    <a:pt x="626178" y="598210"/>
                  </a:cubicBezTo>
                  <a:cubicBezTo>
                    <a:pt x="597137" y="627251"/>
                    <a:pt x="557750" y="643566"/>
                    <a:pt x="516680" y="643566"/>
                  </a:cubicBezTo>
                  <a:lnTo>
                    <a:pt x="154855" y="643566"/>
                  </a:lnTo>
                  <a:cubicBezTo>
                    <a:pt x="69331" y="643566"/>
                    <a:pt x="0" y="574235"/>
                    <a:pt x="0" y="488711"/>
                  </a:cubicBezTo>
                  <a:lnTo>
                    <a:pt x="0" y="154855"/>
                  </a:lnTo>
                  <a:cubicBezTo>
                    <a:pt x="0" y="113785"/>
                    <a:pt x="16315" y="74397"/>
                    <a:pt x="45356" y="45356"/>
                  </a:cubicBezTo>
                  <a:cubicBezTo>
                    <a:pt x="74397" y="16315"/>
                    <a:pt x="113785" y="0"/>
                    <a:pt x="154855" y="0"/>
                  </a:cubicBezTo>
                  <a:close/>
                </a:path>
              </a:pathLst>
            </a:custGeom>
            <a:solidFill>
              <a:srgbClr val="062F50"/>
            </a:solidFill>
          </p:spPr>
        </p:sp>
        <p:sp>
          <p:nvSpPr>
            <p:cNvPr id="18" name="TextBox 18"/>
            <p:cNvSpPr txBox="1"/>
            <p:nvPr/>
          </p:nvSpPr>
          <p:spPr>
            <a:xfrm>
              <a:off x="0" y="-19050"/>
              <a:ext cx="671534" cy="662616"/>
            </a:xfrm>
            <a:prstGeom prst="rect">
              <a:avLst/>
            </a:prstGeom>
          </p:spPr>
          <p:txBody>
            <a:bodyPr lIns="50800" tIns="50800" rIns="50800" bIns="50800" rtlCol="0" anchor="ctr"/>
            <a:lstStyle/>
            <a:p>
              <a:pPr algn="ctr">
                <a:lnSpc>
                  <a:spcPts val="1983"/>
                </a:lnSpc>
              </a:pPr>
              <a:endParaRPr/>
            </a:p>
          </p:txBody>
        </p:sp>
      </p:grpSp>
      <p:grpSp>
        <p:nvGrpSpPr>
          <p:cNvPr id="19" name="Group 19"/>
          <p:cNvGrpSpPr/>
          <p:nvPr/>
        </p:nvGrpSpPr>
        <p:grpSpPr>
          <a:xfrm>
            <a:off x="12466052" y="7042976"/>
            <a:ext cx="2523148" cy="2588870"/>
            <a:chOff x="0" y="0"/>
            <a:chExt cx="664533" cy="681842"/>
          </a:xfrm>
        </p:grpSpPr>
        <p:sp>
          <p:nvSpPr>
            <p:cNvPr id="20" name="Freeform 20"/>
            <p:cNvSpPr/>
            <p:nvPr/>
          </p:nvSpPr>
          <p:spPr>
            <a:xfrm>
              <a:off x="0" y="0"/>
              <a:ext cx="664533" cy="681842"/>
            </a:xfrm>
            <a:custGeom>
              <a:avLst/>
              <a:gdLst/>
              <a:ahLst/>
              <a:cxnLst/>
              <a:rect l="l" t="t" r="r" b="b"/>
              <a:pathLst>
                <a:path w="664533" h="681842">
                  <a:moveTo>
                    <a:pt x="156486" y="0"/>
                  </a:moveTo>
                  <a:lnTo>
                    <a:pt x="508047" y="0"/>
                  </a:lnTo>
                  <a:cubicBezTo>
                    <a:pt x="549549" y="0"/>
                    <a:pt x="589352" y="16487"/>
                    <a:pt x="618699" y="45834"/>
                  </a:cubicBezTo>
                  <a:cubicBezTo>
                    <a:pt x="648046" y="75181"/>
                    <a:pt x="664533" y="114983"/>
                    <a:pt x="664533" y="156486"/>
                  </a:cubicBezTo>
                  <a:lnTo>
                    <a:pt x="664533" y="525356"/>
                  </a:lnTo>
                  <a:cubicBezTo>
                    <a:pt x="664533" y="566859"/>
                    <a:pt x="648046" y="606662"/>
                    <a:pt x="618699" y="636008"/>
                  </a:cubicBezTo>
                  <a:cubicBezTo>
                    <a:pt x="589352" y="665355"/>
                    <a:pt x="549549" y="681842"/>
                    <a:pt x="508047" y="681842"/>
                  </a:cubicBezTo>
                  <a:lnTo>
                    <a:pt x="156486" y="681842"/>
                  </a:lnTo>
                  <a:cubicBezTo>
                    <a:pt x="114983" y="681842"/>
                    <a:pt x="75181" y="665355"/>
                    <a:pt x="45834" y="636008"/>
                  </a:cubicBezTo>
                  <a:cubicBezTo>
                    <a:pt x="16487" y="606662"/>
                    <a:pt x="0" y="566859"/>
                    <a:pt x="0" y="525356"/>
                  </a:cubicBezTo>
                  <a:lnTo>
                    <a:pt x="0" y="156486"/>
                  </a:lnTo>
                  <a:cubicBezTo>
                    <a:pt x="0" y="114983"/>
                    <a:pt x="16487" y="75181"/>
                    <a:pt x="45834" y="45834"/>
                  </a:cubicBezTo>
                  <a:cubicBezTo>
                    <a:pt x="75181" y="16487"/>
                    <a:pt x="114983" y="0"/>
                    <a:pt x="156486" y="0"/>
                  </a:cubicBezTo>
                  <a:close/>
                </a:path>
              </a:pathLst>
            </a:custGeom>
            <a:solidFill>
              <a:srgbClr val="062F50"/>
            </a:solidFill>
          </p:spPr>
        </p:sp>
        <p:sp>
          <p:nvSpPr>
            <p:cNvPr id="21" name="TextBox 21"/>
            <p:cNvSpPr txBox="1"/>
            <p:nvPr/>
          </p:nvSpPr>
          <p:spPr>
            <a:xfrm>
              <a:off x="0" y="-19050"/>
              <a:ext cx="664533" cy="700892"/>
            </a:xfrm>
            <a:prstGeom prst="rect">
              <a:avLst/>
            </a:prstGeom>
          </p:spPr>
          <p:txBody>
            <a:bodyPr lIns="50800" tIns="50800" rIns="50800" bIns="50800" rtlCol="0" anchor="ctr"/>
            <a:lstStyle/>
            <a:p>
              <a:pPr algn="ctr">
                <a:lnSpc>
                  <a:spcPts val="1983"/>
                </a:lnSpc>
              </a:pPr>
              <a:r>
                <a:rPr lang="en-US" sz="1599" b="1">
                  <a:solidFill>
                    <a:srgbClr val="FFFFFF"/>
                  </a:solidFill>
                  <a:latin typeface="Agenda Bold"/>
                  <a:ea typeface="Agenda Bold"/>
                  <a:cs typeface="Agenda Bold"/>
                  <a:sym typeface="Agenda Bold"/>
                </a:rPr>
                <a:t>Advanced Technology Tools:</a:t>
              </a:r>
              <a:r>
                <a:rPr lang="en-US" sz="1599">
                  <a:solidFill>
                    <a:srgbClr val="FFFFFF"/>
                  </a:solidFill>
                  <a:latin typeface="Agenda Medium"/>
                  <a:ea typeface="Agenda Medium"/>
                  <a:cs typeface="Agenda Medium"/>
                  <a:sym typeface="Agenda Medium"/>
                </a:rPr>
                <a:t> Access to modern technology tools, such as GPS navigation systems and real-time monitoring apps, empowered Rani to optimize her routes, improve efficiency, and ensure timely deliveries.</a:t>
              </a:r>
            </a:p>
            <a:p>
              <a:pPr algn="ctr">
                <a:lnSpc>
                  <a:spcPts val="1983"/>
                </a:lnSpc>
              </a:pPr>
              <a:endParaRPr lang="en-US" sz="1599">
                <a:solidFill>
                  <a:srgbClr val="FFFFFF"/>
                </a:solidFill>
                <a:latin typeface="Agenda Medium"/>
                <a:ea typeface="Agenda Medium"/>
                <a:cs typeface="Agenda Medium"/>
                <a:sym typeface="Agenda Medium"/>
              </a:endParaRPr>
            </a:p>
          </p:txBody>
        </p:sp>
      </p:grpSp>
      <p:grpSp>
        <p:nvGrpSpPr>
          <p:cNvPr id="22" name="Group 22"/>
          <p:cNvGrpSpPr/>
          <p:nvPr/>
        </p:nvGrpSpPr>
        <p:grpSpPr>
          <a:xfrm>
            <a:off x="8867075" y="6993765"/>
            <a:ext cx="2579802" cy="2836520"/>
            <a:chOff x="0" y="0"/>
            <a:chExt cx="679454" cy="747067"/>
          </a:xfrm>
        </p:grpSpPr>
        <p:sp>
          <p:nvSpPr>
            <p:cNvPr id="23" name="Freeform 23"/>
            <p:cNvSpPr/>
            <p:nvPr/>
          </p:nvSpPr>
          <p:spPr>
            <a:xfrm>
              <a:off x="0" y="0"/>
              <a:ext cx="679454" cy="747067"/>
            </a:xfrm>
            <a:custGeom>
              <a:avLst/>
              <a:gdLst/>
              <a:ahLst/>
              <a:cxnLst/>
              <a:rect l="l" t="t" r="r" b="b"/>
              <a:pathLst>
                <a:path w="679454" h="747067">
                  <a:moveTo>
                    <a:pt x="153050" y="0"/>
                  </a:moveTo>
                  <a:lnTo>
                    <a:pt x="526404" y="0"/>
                  </a:lnTo>
                  <a:cubicBezTo>
                    <a:pt x="566996" y="0"/>
                    <a:pt x="605924" y="16125"/>
                    <a:pt x="634627" y="44827"/>
                  </a:cubicBezTo>
                  <a:cubicBezTo>
                    <a:pt x="663329" y="73530"/>
                    <a:pt x="679454" y="112458"/>
                    <a:pt x="679454" y="153050"/>
                  </a:cubicBezTo>
                  <a:lnTo>
                    <a:pt x="679454" y="594017"/>
                  </a:lnTo>
                  <a:cubicBezTo>
                    <a:pt x="679454" y="678544"/>
                    <a:pt x="610931" y="747067"/>
                    <a:pt x="526404" y="747067"/>
                  </a:cubicBezTo>
                  <a:lnTo>
                    <a:pt x="153050" y="747067"/>
                  </a:lnTo>
                  <a:cubicBezTo>
                    <a:pt x="112458" y="747067"/>
                    <a:pt x="73530" y="730942"/>
                    <a:pt x="44827" y="702240"/>
                  </a:cubicBezTo>
                  <a:cubicBezTo>
                    <a:pt x="16125" y="673537"/>
                    <a:pt x="0" y="634609"/>
                    <a:pt x="0" y="594017"/>
                  </a:cubicBezTo>
                  <a:lnTo>
                    <a:pt x="0" y="153050"/>
                  </a:lnTo>
                  <a:cubicBezTo>
                    <a:pt x="0" y="112458"/>
                    <a:pt x="16125" y="73530"/>
                    <a:pt x="44827" y="44827"/>
                  </a:cubicBezTo>
                  <a:cubicBezTo>
                    <a:pt x="73530" y="16125"/>
                    <a:pt x="112458" y="0"/>
                    <a:pt x="153050" y="0"/>
                  </a:cubicBezTo>
                  <a:close/>
                </a:path>
              </a:pathLst>
            </a:custGeom>
            <a:solidFill>
              <a:srgbClr val="062F50"/>
            </a:solidFill>
          </p:spPr>
        </p:sp>
        <p:sp>
          <p:nvSpPr>
            <p:cNvPr id="24" name="TextBox 24"/>
            <p:cNvSpPr txBox="1"/>
            <p:nvPr/>
          </p:nvSpPr>
          <p:spPr>
            <a:xfrm>
              <a:off x="0" y="-19050"/>
              <a:ext cx="679454" cy="766117"/>
            </a:xfrm>
            <a:prstGeom prst="rect">
              <a:avLst/>
            </a:prstGeom>
          </p:spPr>
          <p:txBody>
            <a:bodyPr lIns="50800" tIns="50800" rIns="50800" bIns="50800" rtlCol="0" anchor="ctr"/>
            <a:lstStyle/>
            <a:p>
              <a:pPr algn="ctr">
                <a:lnSpc>
                  <a:spcPts val="1983"/>
                </a:lnSpc>
              </a:pPr>
              <a:r>
                <a:rPr lang="en-US" sz="1599" b="1">
                  <a:solidFill>
                    <a:srgbClr val="FFFFFF"/>
                  </a:solidFill>
                  <a:latin typeface="Agenda Bold"/>
                  <a:ea typeface="Agenda Bold"/>
                  <a:cs typeface="Agenda Bold"/>
                  <a:sym typeface="Agenda Bold"/>
                </a:rPr>
                <a:t>Career Development Opportunities:</a:t>
              </a:r>
              <a:r>
                <a:rPr lang="en-US" sz="1599">
                  <a:solidFill>
                    <a:srgbClr val="FFFFFF"/>
                  </a:solidFill>
                  <a:latin typeface="Agenda Medium"/>
                  <a:ea typeface="Agenda Medium"/>
                  <a:cs typeface="Agenda Medium"/>
                  <a:sym typeface="Agenda Medium"/>
                </a:rPr>
                <a:t> Opportunities for career advancement, including mentorship programs and leadership training, enabled Rani to set ambitious goals, acquire new skills, and progress towards higher roles within the company.</a:t>
              </a:r>
            </a:p>
            <a:p>
              <a:pPr algn="ctr">
                <a:lnSpc>
                  <a:spcPts val="1983"/>
                </a:lnSpc>
              </a:pPr>
              <a:endParaRPr lang="en-US" sz="1599">
                <a:solidFill>
                  <a:srgbClr val="FFFFFF"/>
                </a:solidFill>
                <a:latin typeface="Agenda Medium"/>
                <a:ea typeface="Agenda Medium"/>
                <a:cs typeface="Agenda Medium"/>
                <a:sym typeface="Agenda Medium"/>
              </a:endParaRPr>
            </a:p>
          </p:txBody>
        </p:sp>
      </p:grpSp>
      <p:sp>
        <p:nvSpPr>
          <p:cNvPr id="25" name="TextBox 25"/>
          <p:cNvSpPr txBox="1"/>
          <p:nvPr/>
        </p:nvSpPr>
        <p:spPr>
          <a:xfrm>
            <a:off x="5690813" y="128424"/>
            <a:ext cx="8101370" cy="433959"/>
          </a:xfrm>
          <a:prstGeom prst="rect">
            <a:avLst/>
          </a:prstGeom>
        </p:spPr>
        <p:txBody>
          <a:bodyPr lIns="0" tIns="0" rIns="0" bIns="0" rtlCol="0" anchor="t">
            <a:spAutoFit/>
          </a:bodyPr>
          <a:lstStyle/>
          <a:p>
            <a:pPr algn="ctr">
              <a:lnSpc>
                <a:spcPts val="3347"/>
              </a:lnSpc>
              <a:spcBef>
                <a:spcPct val="0"/>
              </a:spcBef>
            </a:pPr>
            <a:r>
              <a:rPr lang="en-US" sz="2700" b="1" dirty="0">
                <a:solidFill>
                  <a:srgbClr val="000000"/>
                </a:solidFill>
                <a:latin typeface="Agenda Bold"/>
                <a:ea typeface="Agenda Bold"/>
                <a:cs typeface="Agenda Bold"/>
                <a:sym typeface="Agenda Bold"/>
              </a:rPr>
              <a:t>MEET RANI: EF’S FIRST FEMALE DRIVER FROM CHENNAI</a:t>
            </a:r>
          </a:p>
        </p:txBody>
      </p:sp>
      <p:sp>
        <p:nvSpPr>
          <p:cNvPr id="26" name="TextBox 26"/>
          <p:cNvSpPr txBox="1"/>
          <p:nvPr/>
        </p:nvSpPr>
        <p:spPr>
          <a:xfrm>
            <a:off x="443463" y="3896360"/>
            <a:ext cx="3580904" cy="4733290"/>
          </a:xfrm>
          <a:prstGeom prst="rect">
            <a:avLst/>
          </a:prstGeom>
        </p:spPr>
        <p:txBody>
          <a:bodyPr lIns="0" tIns="0" rIns="0" bIns="0" rtlCol="0" anchor="t">
            <a:spAutoFit/>
          </a:bodyPr>
          <a:lstStyle/>
          <a:p>
            <a:pPr algn="l">
              <a:lnSpc>
                <a:spcPts val="2480"/>
              </a:lnSpc>
              <a:spcBef>
                <a:spcPct val="0"/>
              </a:spcBef>
            </a:pPr>
            <a:r>
              <a:rPr lang="en-US" sz="2000">
                <a:solidFill>
                  <a:srgbClr val="FFFFFF"/>
                </a:solidFill>
                <a:latin typeface="Agenda Medium"/>
                <a:ea typeface="Agenda Medium"/>
                <a:cs typeface="Agenda Medium"/>
                <a:sym typeface="Agenda Medium"/>
              </a:rPr>
              <a:t>Rani was working in the seafo</a:t>
            </a:r>
            <a:r>
              <a:rPr lang="en-US" sz="2000" b="1">
                <a:solidFill>
                  <a:srgbClr val="FFFFFF"/>
                </a:solidFill>
                <a:latin typeface="Agenda Medium"/>
                <a:ea typeface="Agenda Medium"/>
                <a:cs typeface="Agenda Medium"/>
                <a:sym typeface="Agenda Medium"/>
              </a:rPr>
              <a:t>od industry as a production manager. She was facing issues in continuing her job due to personal constraints as her mother was ill. After incessantly searching for better economic opportunities, she learnt to drive. However, after joining as a driver in her previous company, she had unsustainable working conditions She then heard of Everest and joined as a self-entrepreneur and driver. And has been driving since 20XX.</a:t>
            </a:r>
          </a:p>
          <a:p>
            <a:pPr algn="l">
              <a:lnSpc>
                <a:spcPts val="2480"/>
              </a:lnSpc>
              <a:spcBef>
                <a:spcPct val="0"/>
              </a:spcBef>
            </a:pPr>
            <a:endParaRPr lang="en-US" sz="2000" b="1">
              <a:solidFill>
                <a:srgbClr val="FFFFFF"/>
              </a:solidFill>
              <a:latin typeface="Agenda Medium"/>
              <a:ea typeface="Agenda Medium"/>
              <a:cs typeface="Agenda Medium"/>
              <a:sym typeface="Agenda Medium"/>
            </a:endParaRPr>
          </a:p>
        </p:txBody>
      </p:sp>
      <p:sp>
        <p:nvSpPr>
          <p:cNvPr id="27" name="TextBox 27"/>
          <p:cNvSpPr txBox="1"/>
          <p:nvPr/>
        </p:nvSpPr>
        <p:spPr>
          <a:xfrm>
            <a:off x="4944062" y="819979"/>
            <a:ext cx="9137672" cy="4418965"/>
          </a:xfrm>
          <a:prstGeom prst="rect">
            <a:avLst/>
          </a:prstGeom>
        </p:spPr>
        <p:txBody>
          <a:bodyPr lIns="0" tIns="0" rIns="0" bIns="0" rtlCol="0" anchor="t">
            <a:spAutoFit/>
          </a:bodyPr>
          <a:lstStyle/>
          <a:p>
            <a:pPr algn="l">
              <a:lnSpc>
                <a:spcPts val="2480"/>
              </a:lnSpc>
              <a:spcBef>
                <a:spcPct val="0"/>
              </a:spcBef>
            </a:pPr>
            <a:r>
              <a:rPr lang="en-US" sz="2000" b="1" dirty="0">
                <a:solidFill>
                  <a:srgbClr val="FFFFFF"/>
                </a:solidFill>
                <a:latin typeface="Agenda Bold"/>
                <a:ea typeface="Agenda Bold"/>
                <a:cs typeface="Agenda Bold"/>
                <a:sym typeface="Agenda Bold"/>
              </a:rPr>
              <a:t>HOW HER LIFE TRANSFORMED AFTER JOINING EVEREST…..</a:t>
            </a:r>
          </a:p>
          <a:p>
            <a:pPr algn="l">
              <a:lnSpc>
                <a:spcPts val="2480"/>
              </a:lnSpc>
              <a:spcBef>
                <a:spcPct val="0"/>
              </a:spcBef>
            </a:pPr>
            <a:endParaRPr lang="en-US" sz="2000" b="1" dirty="0">
              <a:solidFill>
                <a:srgbClr val="FFFFFF"/>
              </a:solidFill>
              <a:latin typeface="Agenda Bold"/>
              <a:ea typeface="Agenda Bold"/>
              <a:cs typeface="Agenda Bold"/>
              <a:sym typeface="Agenda Bold"/>
            </a:endParaRPr>
          </a:p>
          <a:p>
            <a:pPr algn="l">
              <a:lnSpc>
                <a:spcPts val="2480"/>
              </a:lnSpc>
              <a:spcBef>
                <a:spcPct val="0"/>
              </a:spcBef>
            </a:pPr>
            <a:r>
              <a:rPr lang="en-US" sz="2000" b="1" dirty="0">
                <a:solidFill>
                  <a:srgbClr val="FFFFFF"/>
                </a:solidFill>
                <a:latin typeface="Agenda Medium"/>
                <a:ea typeface="Agenda Medium"/>
                <a:cs typeface="Agenda Medium"/>
                <a:sym typeface="Agenda Medium"/>
              </a:rPr>
              <a:t>Rani, a determined and skilled woman, embarked on a life-changing journey with Everest Fleet Management Company’s Driver program. Initially facing barriers and stereotypes in the male-dominated transportation industry, Rani found empowerment and support through Everest’s women driver recruitment initiative. </a:t>
            </a:r>
          </a:p>
          <a:p>
            <a:pPr algn="l">
              <a:lnSpc>
                <a:spcPts val="2480"/>
              </a:lnSpc>
              <a:spcBef>
                <a:spcPct val="0"/>
              </a:spcBef>
            </a:pPr>
            <a:r>
              <a:rPr lang="en-US" sz="2000" b="1" dirty="0">
                <a:solidFill>
                  <a:srgbClr val="FFFFFF"/>
                </a:solidFill>
                <a:latin typeface="Agenda Medium"/>
                <a:ea typeface="Agenda Medium"/>
                <a:cs typeface="Agenda Medium"/>
                <a:sym typeface="Agenda Medium"/>
              </a:rPr>
              <a:t>The program provided her with specialized training, advanced technology tools, and a supportive community of fellow female drivers. With newfound skills and confidence, Rani excelled in her role, surpassing performance metrics and setting new standards for safety and efficiency. The program's emphasis on work-life balance and career growth opportunities enabled Rani to achieve financial stability and personal fulfilment. </a:t>
            </a:r>
          </a:p>
          <a:p>
            <a:pPr algn="l">
              <a:lnSpc>
                <a:spcPts val="2480"/>
              </a:lnSpc>
              <a:spcBef>
                <a:spcPct val="0"/>
              </a:spcBef>
            </a:pPr>
            <a:r>
              <a:rPr lang="en-US" sz="2000" b="1" dirty="0">
                <a:solidFill>
                  <a:srgbClr val="FFFFFF"/>
                </a:solidFill>
                <a:latin typeface="Agenda Medium"/>
                <a:ea typeface="Agenda Medium"/>
                <a:cs typeface="Agenda Medium"/>
                <a:sym typeface="Agenda Medium"/>
              </a:rPr>
              <a:t>Her inspiring success story not only shattered gender norms but also inspired other women to pursue careers in transportation, making Rani a beacon of empowerment and change in the industry.</a:t>
            </a:r>
          </a:p>
        </p:txBody>
      </p:sp>
      <p:sp>
        <p:nvSpPr>
          <p:cNvPr id="28" name="TextBox 28"/>
          <p:cNvSpPr txBox="1"/>
          <p:nvPr/>
        </p:nvSpPr>
        <p:spPr>
          <a:xfrm>
            <a:off x="5612143" y="6369621"/>
            <a:ext cx="8180547" cy="433959"/>
          </a:xfrm>
          <a:prstGeom prst="rect">
            <a:avLst/>
          </a:prstGeom>
        </p:spPr>
        <p:txBody>
          <a:bodyPr lIns="0" tIns="0" rIns="0" bIns="0" rtlCol="0" anchor="t">
            <a:spAutoFit/>
          </a:bodyPr>
          <a:lstStyle/>
          <a:p>
            <a:pPr algn="ctr">
              <a:lnSpc>
                <a:spcPts val="3347"/>
              </a:lnSpc>
              <a:spcBef>
                <a:spcPct val="0"/>
              </a:spcBef>
            </a:pPr>
            <a:r>
              <a:rPr lang="en-US" sz="2699" b="1">
                <a:solidFill>
                  <a:srgbClr val="2E2C2B"/>
                </a:solidFill>
                <a:latin typeface="Agenda Bold"/>
                <a:ea typeface="Agenda Bold"/>
                <a:cs typeface="Agenda Bold"/>
                <a:sym typeface="Agenda Bold"/>
              </a:rPr>
              <a:t>MAJOR ADVANTAGES OF JOINING AS EVEREST DRIVER :</a:t>
            </a:r>
          </a:p>
        </p:txBody>
      </p:sp>
      <p:sp>
        <p:nvSpPr>
          <p:cNvPr id="29" name="TextBox 29"/>
          <p:cNvSpPr txBox="1"/>
          <p:nvPr/>
        </p:nvSpPr>
        <p:spPr>
          <a:xfrm>
            <a:off x="5542461" y="7293704"/>
            <a:ext cx="2471508" cy="1992122"/>
          </a:xfrm>
          <a:prstGeom prst="rect">
            <a:avLst/>
          </a:prstGeom>
        </p:spPr>
        <p:txBody>
          <a:bodyPr lIns="0" tIns="0" rIns="0" bIns="0" rtlCol="0" anchor="t">
            <a:spAutoFit/>
          </a:bodyPr>
          <a:lstStyle/>
          <a:p>
            <a:pPr algn="ctr">
              <a:lnSpc>
                <a:spcPts val="1983"/>
              </a:lnSpc>
              <a:spcBef>
                <a:spcPct val="0"/>
              </a:spcBef>
            </a:pPr>
            <a:r>
              <a:rPr lang="en-US" sz="1599" b="1">
                <a:solidFill>
                  <a:srgbClr val="FFFFFF"/>
                </a:solidFill>
                <a:latin typeface="Agenda Bold"/>
                <a:ea typeface="Agenda Bold"/>
                <a:cs typeface="Agenda Bold"/>
                <a:sym typeface="Agenda Bold"/>
              </a:rPr>
              <a:t>Specialized Training:</a:t>
            </a:r>
            <a:r>
              <a:rPr lang="en-US" sz="1599">
                <a:solidFill>
                  <a:srgbClr val="FFFFFF"/>
                </a:solidFill>
                <a:latin typeface="Agenda Medium"/>
                <a:ea typeface="Agenda Medium"/>
                <a:cs typeface="Agenda Medium"/>
                <a:sym typeface="Agenda Medium"/>
              </a:rPr>
              <a:t> Rani benefited significantly fr</a:t>
            </a:r>
            <a:r>
              <a:rPr lang="en-US" sz="1599" b="1">
                <a:solidFill>
                  <a:srgbClr val="FFFFFF"/>
                </a:solidFill>
                <a:latin typeface="Agenda Medium"/>
                <a:ea typeface="Agenda Medium"/>
                <a:cs typeface="Agenda Medium"/>
                <a:sym typeface="Agenda Medium"/>
              </a:rPr>
              <a:t>om specialized training programs tailored to enhance her driving skills, safety knowledge, and customer service expertise.</a:t>
            </a:r>
          </a:p>
          <a:p>
            <a:pPr algn="ctr">
              <a:lnSpc>
                <a:spcPts val="1983"/>
              </a:lnSpc>
              <a:spcBef>
                <a:spcPct val="0"/>
              </a:spcBef>
            </a:pPr>
            <a:endParaRPr lang="en-US" sz="1599" b="1">
              <a:solidFill>
                <a:srgbClr val="FFFFFF"/>
              </a:solidFill>
              <a:latin typeface="Agenda Medium"/>
              <a:ea typeface="Agenda Medium"/>
              <a:cs typeface="Agenda Medium"/>
              <a:sym typeface="Agenda Medium"/>
            </a:endParaRPr>
          </a:p>
        </p:txBody>
      </p:sp>
      <p:sp>
        <p:nvSpPr>
          <p:cNvPr id="30" name="TextBox 30"/>
          <p:cNvSpPr txBox="1"/>
          <p:nvPr/>
        </p:nvSpPr>
        <p:spPr>
          <a:xfrm>
            <a:off x="15436485" y="6379146"/>
            <a:ext cx="966073" cy="212471"/>
          </a:xfrm>
          <a:prstGeom prst="rect">
            <a:avLst/>
          </a:prstGeom>
        </p:spPr>
        <p:txBody>
          <a:bodyPr lIns="0" tIns="0" rIns="0" bIns="0" rtlCol="0" anchor="t">
            <a:spAutoFit/>
          </a:bodyPr>
          <a:lstStyle/>
          <a:p>
            <a:pPr algn="ctr">
              <a:lnSpc>
                <a:spcPts val="1611"/>
              </a:lnSpc>
              <a:spcBef>
                <a:spcPct val="0"/>
              </a:spcBef>
            </a:pPr>
            <a:r>
              <a:rPr lang="en-US" sz="1299">
                <a:solidFill>
                  <a:srgbClr val="FFFFFF"/>
                </a:solidFill>
                <a:latin typeface="Agenda Medium"/>
                <a:ea typeface="Agenda Medium"/>
                <a:cs typeface="Agenda Medium"/>
                <a:sym typeface="Agenda Medium"/>
              </a:rPr>
              <a:t>TAP ON THE P</a:t>
            </a:r>
          </a:p>
        </p:txBody>
      </p:sp>
      <p:sp>
        <p:nvSpPr>
          <p:cNvPr id="31" name="TextBox 31"/>
          <p:cNvSpPr txBox="1"/>
          <p:nvPr/>
        </p:nvSpPr>
        <p:spPr>
          <a:xfrm>
            <a:off x="14534816" y="5994910"/>
            <a:ext cx="3291721" cy="249555"/>
          </a:xfrm>
          <a:prstGeom prst="rect">
            <a:avLst/>
          </a:prstGeom>
        </p:spPr>
        <p:txBody>
          <a:bodyPr lIns="0" tIns="0" rIns="0" bIns="0" rtlCol="0" anchor="t">
            <a:spAutoFit/>
          </a:bodyPr>
          <a:lstStyle/>
          <a:p>
            <a:pPr algn="ctr">
              <a:lnSpc>
                <a:spcPts val="1859"/>
              </a:lnSpc>
              <a:spcBef>
                <a:spcPct val="0"/>
              </a:spcBef>
            </a:pPr>
            <a:r>
              <a:rPr lang="en-US" sz="1499" b="1">
                <a:solidFill>
                  <a:srgbClr val="000000"/>
                </a:solidFill>
                <a:latin typeface="Agenda Bold"/>
                <a:ea typeface="Agenda Bold"/>
                <a:cs typeface="Agenda Bold"/>
                <a:sym typeface="Agenda Bold"/>
              </a:rPr>
              <a:t>TAP THE IMAGE TO HEAR RANI’S STORY</a:t>
            </a:r>
          </a:p>
        </p:txBody>
      </p:sp>
      <p:sp>
        <p:nvSpPr>
          <p:cNvPr id="32" name="Freeform 32"/>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6"/>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1039104" y="-4140173"/>
            <a:ext cx="22574745" cy="19414281"/>
          </a:xfrm>
          <a:custGeom>
            <a:avLst/>
            <a:gdLst/>
            <a:ahLst/>
            <a:cxnLst/>
            <a:rect l="l" t="t" r="r" b="b"/>
            <a:pathLst>
              <a:path w="22574745" h="19414281">
                <a:moveTo>
                  <a:pt x="0" y="0"/>
                </a:moveTo>
                <a:lnTo>
                  <a:pt x="22574745" y="0"/>
                </a:lnTo>
                <a:lnTo>
                  <a:pt x="22574745" y="19414281"/>
                </a:lnTo>
                <a:lnTo>
                  <a:pt x="0" y="19414281"/>
                </a:lnTo>
                <a:lnTo>
                  <a:pt x="0" y="0"/>
                </a:lnTo>
                <a:close/>
              </a:path>
            </a:pathLst>
          </a:custGeom>
          <a:blipFill>
            <a:blip r:embed="rId2">
              <a:alphaModFix amt="5000"/>
            </a:blip>
            <a:stretch>
              <a:fillRect/>
            </a:stretch>
          </a:blipFill>
        </p:spPr>
      </p:sp>
      <p:grpSp>
        <p:nvGrpSpPr>
          <p:cNvPr id="3" name="Group 3"/>
          <p:cNvGrpSpPr/>
          <p:nvPr/>
        </p:nvGrpSpPr>
        <p:grpSpPr>
          <a:xfrm>
            <a:off x="0" y="-202590"/>
            <a:ext cx="4504232" cy="10287000"/>
            <a:chOff x="0" y="0"/>
            <a:chExt cx="1186300" cy="2709333"/>
          </a:xfrm>
        </p:grpSpPr>
        <p:sp>
          <p:nvSpPr>
            <p:cNvPr id="4" name="Freeform 4"/>
            <p:cNvSpPr/>
            <p:nvPr/>
          </p:nvSpPr>
          <p:spPr>
            <a:xfrm>
              <a:off x="0" y="0"/>
              <a:ext cx="1186300" cy="2709333"/>
            </a:xfrm>
            <a:custGeom>
              <a:avLst/>
              <a:gdLst/>
              <a:ahLst/>
              <a:cxnLst/>
              <a:rect l="l" t="t" r="r" b="b"/>
              <a:pathLst>
                <a:path w="1186300" h="2709333">
                  <a:moveTo>
                    <a:pt x="0" y="0"/>
                  </a:moveTo>
                  <a:lnTo>
                    <a:pt x="1186300" y="0"/>
                  </a:lnTo>
                  <a:lnTo>
                    <a:pt x="1186300" y="2709333"/>
                  </a:lnTo>
                  <a:lnTo>
                    <a:pt x="0" y="2709333"/>
                  </a:lnTo>
                  <a:close/>
                </a:path>
              </a:pathLst>
            </a:custGeom>
            <a:solidFill>
              <a:srgbClr val="062F50"/>
            </a:solidFill>
          </p:spPr>
        </p:sp>
        <p:sp>
          <p:nvSpPr>
            <p:cNvPr id="5" name="TextBox 5"/>
            <p:cNvSpPr txBox="1"/>
            <p:nvPr/>
          </p:nvSpPr>
          <p:spPr>
            <a:xfrm>
              <a:off x="0" y="-19050"/>
              <a:ext cx="1186300" cy="2728383"/>
            </a:xfrm>
            <a:prstGeom prst="rect">
              <a:avLst/>
            </a:prstGeom>
          </p:spPr>
          <p:txBody>
            <a:bodyPr lIns="50800" tIns="50800" rIns="50800" bIns="50800" rtlCol="0" anchor="ctr"/>
            <a:lstStyle/>
            <a:p>
              <a:pPr algn="ctr">
                <a:lnSpc>
                  <a:spcPts val="1983"/>
                </a:lnSpc>
              </a:pPr>
              <a:endParaRPr/>
            </a:p>
          </p:txBody>
        </p:sp>
      </p:grpSp>
      <p:sp>
        <p:nvSpPr>
          <p:cNvPr id="6" name="Freeform 6" descr="Upscale Image"/>
          <p:cNvSpPr/>
          <p:nvPr/>
        </p:nvSpPr>
        <p:spPr>
          <a:xfrm>
            <a:off x="5171597" y="985430"/>
            <a:ext cx="4317355" cy="2010834"/>
          </a:xfrm>
          <a:custGeom>
            <a:avLst/>
            <a:gdLst/>
            <a:ahLst/>
            <a:cxnLst/>
            <a:rect l="l" t="t" r="r" b="b"/>
            <a:pathLst>
              <a:path w="4317355" h="2010834">
                <a:moveTo>
                  <a:pt x="0" y="0"/>
                </a:moveTo>
                <a:lnTo>
                  <a:pt x="4317355" y="0"/>
                </a:lnTo>
                <a:lnTo>
                  <a:pt x="4317355" y="2010834"/>
                </a:lnTo>
                <a:lnTo>
                  <a:pt x="0" y="2010834"/>
                </a:lnTo>
                <a:lnTo>
                  <a:pt x="0" y="0"/>
                </a:lnTo>
                <a:close/>
              </a:path>
            </a:pathLst>
          </a:custGeom>
          <a:blipFill>
            <a:blip r:embed="rId3"/>
            <a:stretch>
              <a:fillRect t="-15672"/>
            </a:stretch>
          </a:blipFill>
        </p:spPr>
      </p:sp>
      <p:grpSp>
        <p:nvGrpSpPr>
          <p:cNvPr id="7" name="Group 7"/>
          <p:cNvGrpSpPr>
            <a:grpSpLocks noChangeAspect="1"/>
          </p:cNvGrpSpPr>
          <p:nvPr/>
        </p:nvGrpSpPr>
        <p:grpSpPr>
          <a:xfrm>
            <a:off x="821538" y="193421"/>
            <a:ext cx="2401466" cy="3018181"/>
            <a:chOff x="0" y="0"/>
            <a:chExt cx="6062980" cy="7620000"/>
          </a:xfrm>
        </p:grpSpPr>
        <p:sp>
          <p:nvSpPr>
            <p:cNvPr id="8" name="Freeform 8" descr="Upscale Image"/>
            <p:cNvSpPr/>
            <p:nvPr/>
          </p:nvSpPr>
          <p:spPr>
            <a:xfrm>
              <a:off x="84641" y="97753"/>
              <a:ext cx="5893699" cy="7424494"/>
            </a:xfrm>
            <a:custGeom>
              <a:avLst/>
              <a:gdLst/>
              <a:ahLst/>
              <a:cxnLst/>
              <a:rect l="l" t="t" r="r" b="b"/>
              <a:pathLst>
                <a:path w="5893699" h="7424494">
                  <a:moveTo>
                    <a:pt x="2946849" y="37"/>
                  </a:moveTo>
                  <a:cubicBezTo>
                    <a:pt x="1895613" y="-5912"/>
                    <a:pt x="922214" y="700327"/>
                    <a:pt x="395234" y="1851333"/>
                  </a:cubicBezTo>
                  <a:cubicBezTo>
                    <a:pt x="-131745" y="3002339"/>
                    <a:pt x="-131745" y="4422155"/>
                    <a:pt x="395234" y="5573161"/>
                  </a:cubicBezTo>
                  <a:cubicBezTo>
                    <a:pt x="922214" y="6724166"/>
                    <a:pt x="1895613" y="7430405"/>
                    <a:pt x="2946849" y="7424457"/>
                  </a:cubicBezTo>
                  <a:cubicBezTo>
                    <a:pt x="3998085" y="7430405"/>
                    <a:pt x="4971484" y="6724166"/>
                    <a:pt x="5498464" y="5573161"/>
                  </a:cubicBezTo>
                  <a:cubicBezTo>
                    <a:pt x="6025443" y="4422155"/>
                    <a:pt x="6025443" y="3002339"/>
                    <a:pt x="5498464" y="1851333"/>
                  </a:cubicBezTo>
                  <a:cubicBezTo>
                    <a:pt x="4971484" y="700328"/>
                    <a:pt x="3998085" y="-5912"/>
                    <a:pt x="2946849" y="37"/>
                  </a:cubicBezTo>
                  <a:close/>
                </a:path>
              </a:pathLst>
            </a:custGeom>
            <a:blipFill>
              <a:blip r:embed="rId4"/>
              <a:stretch>
                <a:fillRect l="-6237" r="-6237"/>
              </a:stretch>
            </a:blipFill>
          </p:spPr>
        </p:sp>
        <p:sp>
          <p:nvSpPr>
            <p:cNvPr id="9" name="Freeform 9"/>
            <p:cNvSpPr/>
            <p:nvPr/>
          </p:nvSpPr>
          <p:spPr>
            <a:xfrm>
              <a:off x="0" y="0"/>
              <a:ext cx="6062980" cy="7620000"/>
            </a:xfrm>
            <a:custGeom>
              <a:avLst/>
              <a:gdLst/>
              <a:ahLst/>
              <a:cxnLst/>
              <a:rect l="l" t="t" r="r" b="b"/>
              <a:pathLst>
                <a:path w="6062980" h="7620000">
                  <a:moveTo>
                    <a:pt x="3031490" y="7620000"/>
                  </a:moveTo>
                  <a:cubicBezTo>
                    <a:pt x="1360170" y="7620000"/>
                    <a:pt x="0" y="5910580"/>
                    <a:pt x="0" y="3810000"/>
                  </a:cubicBezTo>
                  <a:cubicBezTo>
                    <a:pt x="0" y="1709420"/>
                    <a:pt x="1360170" y="0"/>
                    <a:pt x="3031490" y="0"/>
                  </a:cubicBezTo>
                  <a:cubicBezTo>
                    <a:pt x="4702810" y="0"/>
                    <a:pt x="6062980" y="1709420"/>
                    <a:pt x="6062980" y="3810000"/>
                  </a:cubicBezTo>
                  <a:cubicBezTo>
                    <a:pt x="6062980" y="5910580"/>
                    <a:pt x="4702810" y="7620000"/>
                    <a:pt x="3031490" y="7620000"/>
                  </a:cubicBezTo>
                  <a:close/>
                  <a:moveTo>
                    <a:pt x="3031490" y="196850"/>
                  </a:moveTo>
                  <a:cubicBezTo>
                    <a:pt x="1468120" y="196850"/>
                    <a:pt x="196850" y="1817370"/>
                    <a:pt x="196850" y="3810000"/>
                  </a:cubicBezTo>
                  <a:cubicBezTo>
                    <a:pt x="196850" y="5802630"/>
                    <a:pt x="1468120" y="7423150"/>
                    <a:pt x="3031490" y="7423150"/>
                  </a:cubicBezTo>
                  <a:cubicBezTo>
                    <a:pt x="4594860" y="7423150"/>
                    <a:pt x="5866130" y="5802630"/>
                    <a:pt x="5866130" y="3810000"/>
                  </a:cubicBezTo>
                  <a:cubicBezTo>
                    <a:pt x="5866130" y="1817370"/>
                    <a:pt x="4594860" y="196850"/>
                    <a:pt x="3031490" y="196850"/>
                  </a:cubicBezTo>
                  <a:close/>
                </a:path>
              </a:pathLst>
            </a:custGeom>
            <a:solidFill>
              <a:srgbClr val="89D532"/>
            </a:solidFill>
          </p:spPr>
        </p:sp>
      </p:grpSp>
      <p:grpSp>
        <p:nvGrpSpPr>
          <p:cNvPr id="10" name="Group 10"/>
          <p:cNvGrpSpPr/>
          <p:nvPr/>
        </p:nvGrpSpPr>
        <p:grpSpPr>
          <a:xfrm>
            <a:off x="9741435" y="871130"/>
            <a:ext cx="8020312" cy="2340472"/>
            <a:chOff x="0" y="0"/>
            <a:chExt cx="2112346" cy="616421"/>
          </a:xfrm>
        </p:grpSpPr>
        <p:sp>
          <p:nvSpPr>
            <p:cNvPr id="11" name="Freeform 11"/>
            <p:cNvSpPr/>
            <p:nvPr/>
          </p:nvSpPr>
          <p:spPr>
            <a:xfrm>
              <a:off x="0" y="0"/>
              <a:ext cx="2112346" cy="616421"/>
            </a:xfrm>
            <a:custGeom>
              <a:avLst/>
              <a:gdLst/>
              <a:ahLst/>
              <a:cxnLst/>
              <a:rect l="l" t="t" r="r" b="b"/>
              <a:pathLst>
                <a:path w="2112346" h="616421">
                  <a:moveTo>
                    <a:pt x="0" y="0"/>
                  </a:moveTo>
                  <a:lnTo>
                    <a:pt x="2112346" y="0"/>
                  </a:lnTo>
                  <a:lnTo>
                    <a:pt x="2112346" y="616421"/>
                  </a:lnTo>
                  <a:lnTo>
                    <a:pt x="0" y="616421"/>
                  </a:lnTo>
                  <a:close/>
                </a:path>
              </a:pathLst>
            </a:custGeom>
            <a:solidFill>
              <a:srgbClr val="63707D"/>
            </a:solidFill>
          </p:spPr>
        </p:sp>
        <p:sp>
          <p:nvSpPr>
            <p:cNvPr id="12" name="TextBox 12"/>
            <p:cNvSpPr txBox="1"/>
            <p:nvPr/>
          </p:nvSpPr>
          <p:spPr>
            <a:xfrm>
              <a:off x="0" y="-19050"/>
              <a:ext cx="2112346" cy="635471"/>
            </a:xfrm>
            <a:prstGeom prst="rect">
              <a:avLst/>
            </a:prstGeom>
          </p:spPr>
          <p:txBody>
            <a:bodyPr lIns="50800" tIns="50800" rIns="50800" bIns="50800" rtlCol="0" anchor="ctr"/>
            <a:lstStyle/>
            <a:p>
              <a:pPr algn="ctr">
                <a:lnSpc>
                  <a:spcPts val="1983"/>
                </a:lnSpc>
              </a:pPr>
              <a:endParaRPr/>
            </a:p>
          </p:txBody>
        </p:sp>
      </p:grpSp>
      <p:grpSp>
        <p:nvGrpSpPr>
          <p:cNvPr id="13" name="Group 13"/>
          <p:cNvGrpSpPr/>
          <p:nvPr/>
        </p:nvGrpSpPr>
        <p:grpSpPr>
          <a:xfrm>
            <a:off x="5406152" y="3653489"/>
            <a:ext cx="9876093" cy="1098025"/>
            <a:chOff x="0" y="0"/>
            <a:chExt cx="2601111" cy="289192"/>
          </a:xfrm>
        </p:grpSpPr>
        <p:sp>
          <p:nvSpPr>
            <p:cNvPr id="14" name="Freeform 14"/>
            <p:cNvSpPr/>
            <p:nvPr/>
          </p:nvSpPr>
          <p:spPr>
            <a:xfrm>
              <a:off x="0" y="0"/>
              <a:ext cx="2601111" cy="289192"/>
            </a:xfrm>
            <a:custGeom>
              <a:avLst/>
              <a:gdLst/>
              <a:ahLst/>
              <a:cxnLst/>
              <a:rect l="l" t="t" r="r" b="b"/>
              <a:pathLst>
                <a:path w="2601111" h="289192">
                  <a:moveTo>
                    <a:pt x="0" y="0"/>
                  </a:moveTo>
                  <a:lnTo>
                    <a:pt x="2601111" y="0"/>
                  </a:lnTo>
                  <a:lnTo>
                    <a:pt x="2601111" y="289192"/>
                  </a:lnTo>
                  <a:lnTo>
                    <a:pt x="0" y="289192"/>
                  </a:lnTo>
                  <a:close/>
                </a:path>
              </a:pathLst>
            </a:custGeom>
            <a:solidFill>
              <a:srgbClr val="006DB8"/>
            </a:solidFill>
          </p:spPr>
        </p:sp>
        <p:sp>
          <p:nvSpPr>
            <p:cNvPr id="15" name="TextBox 15"/>
            <p:cNvSpPr txBox="1"/>
            <p:nvPr/>
          </p:nvSpPr>
          <p:spPr>
            <a:xfrm>
              <a:off x="0" y="-19050"/>
              <a:ext cx="2601111" cy="308242"/>
            </a:xfrm>
            <a:prstGeom prst="rect">
              <a:avLst/>
            </a:prstGeom>
          </p:spPr>
          <p:txBody>
            <a:bodyPr lIns="50800" tIns="50800" rIns="50800" bIns="50800" rtlCol="0" anchor="ctr"/>
            <a:lstStyle/>
            <a:p>
              <a:pPr algn="ctr">
                <a:lnSpc>
                  <a:spcPts val="1983"/>
                </a:lnSpc>
              </a:pPr>
              <a:endParaRPr/>
            </a:p>
          </p:txBody>
        </p:sp>
      </p:grpSp>
      <p:sp>
        <p:nvSpPr>
          <p:cNvPr id="16" name="TextBox 16"/>
          <p:cNvSpPr txBox="1"/>
          <p:nvPr/>
        </p:nvSpPr>
        <p:spPr>
          <a:xfrm>
            <a:off x="6475215" y="164846"/>
            <a:ext cx="8308896" cy="460121"/>
          </a:xfrm>
          <a:prstGeom prst="rect">
            <a:avLst/>
          </a:prstGeom>
        </p:spPr>
        <p:txBody>
          <a:bodyPr lIns="0" tIns="0" rIns="0" bIns="0" rtlCol="0" anchor="t">
            <a:spAutoFit/>
          </a:bodyPr>
          <a:lstStyle/>
          <a:p>
            <a:pPr algn="ctr">
              <a:lnSpc>
                <a:spcPts val="3471"/>
              </a:lnSpc>
              <a:spcBef>
                <a:spcPct val="0"/>
              </a:spcBef>
            </a:pPr>
            <a:r>
              <a:rPr lang="en-US" sz="2799" b="1">
                <a:solidFill>
                  <a:srgbClr val="000000"/>
                </a:solidFill>
                <a:latin typeface="Agenda Bold"/>
                <a:ea typeface="Agenda Bold"/>
                <a:cs typeface="Agenda Bold"/>
                <a:sym typeface="Agenda Bold"/>
              </a:rPr>
              <a:t>FROM DRIVER TO EXPERT TRAINER: MEET LAKSHMAN </a:t>
            </a:r>
          </a:p>
        </p:txBody>
      </p:sp>
      <p:sp>
        <p:nvSpPr>
          <p:cNvPr id="17" name="TextBox 17"/>
          <p:cNvSpPr txBox="1"/>
          <p:nvPr/>
        </p:nvSpPr>
        <p:spPr>
          <a:xfrm>
            <a:off x="401394" y="3433607"/>
            <a:ext cx="3701444" cy="5047615"/>
          </a:xfrm>
          <a:prstGeom prst="rect">
            <a:avLst/>
          </a:prstGeom>
        </p:spPr>
        <p:txBody>
          <a:bodyPr lIns="0" tIns="0" rIns="0" bIns="0" rtlCol="0" anchor="t">
            <a:spAutoFit/>
          </a:bodyPr>
          <a:lstStyle/>
          <a:p>
            <a:pPr algn="l">
              <a:lnSpc>
                <a:spcPts val="2479"/>
              </a:lnSpc>
              <a:spcBef>
                <a:spcPct val="0"/>
              </a:spcBef>
            </a:pPr>
            <a:r>
              <a:rPr lang="en-US" sz="1999" b="1">
                <a:solidFill>
                  <a:srgbClr val="FFFFFF"/>
                </a:solidFill>
                <a:latin typeface="Agenda Medium"/>
                <a:ea typeface="Agenda Medium"/>
                <a:cs typeface="Agenda Medium"/>
                <a:sym typeface="Agenda Medium"/>
              </a:rPr>
              <a:t>Before joining Everest, he worked with Ola as a leasing executive, where he adeptly managed a fleet of 200-500 vehicles over a span of three years. This role honed his skills in vehicle management, operational efficiency, and customer service. Coming from a close-knit family of five, including his brother, sister, father, and wife, Lakshman understands the importance of responsibility and teamwork. His educational journey culminated in completing his 2nd PUC, providing him with a solid foundation of knowledge</a:t>
            </a:r>
          </a:p>
        </p:txBody>
      </p:sp>
      <p:sp>
        <p:nvSpPr>
          <p:cNvPr id="18" name="TextBox 18"/>
          <p:cNvSpPr txBox="1"/>
          <p:nvPr/>
        </p:nvSpPr>
        <p:spPr>
          <a:xfrm>
            <a:off x="10156316" y="1332579"/>
            <a:ext cx="7190551" cy="1388999"/>
          </a:xfrm>
          <a:prstGeom prst="rect">
            <a:avLst/>
          </a:prstGeom>
        </p:spPr>
        <p:txBody>
          <a:bodyPr lIns="0" tIns="0" rIns="0" bIns="0" rtlCol="0" anchor="t">
            <a:spAutoFit/>
          </a:bodyPr>
          <a:lstStyle/>
          <a:p>
            <a:pPr algn="l">
              <a:lnSpc>
                <a:spcPts val="2727"/>
              </a:lnSpc>
              <a:spcBef>
                <a:spcPct val="0"/>
              </a:spcBef>
            </a:pPr>
            <a:r>
              <a:rPr lang="en-US" sz="2199" b="1">
                <a:solidFill>
                  <a:srgbClr val="FFFFFF"/>
                </a:solidFill>
                <a:latin typeface="Agenda Medium"/>
                <a:ea typeface="Agenda Medium"/>
                <a:cs typeface="Agenda Medium"/>
                <a:sym typeface="Agenda Medium"/>
              </a:rPr>
              <a:t>At Everest, Lakshman leverages his extensive experience and skills to train and mentor new drivers, ensuring they are well-equipped to excel in their roles and uphold the company's standards of excellence.</a:t>
            </a:r>
          </a:p>
        </p:txBody>
      </p:sp>
      <p:sp>
        <p:nvSpPr>
          <p:cNvPr id="19" name="TextBox 19"/>
          <p:cNvSpPr txBox="1"/>
          <p:nvPr/>
        </p:nvSpPr>
        <p:spPr>
          <a:xfrm>
            <a:off x="5700619" y="3855411"/>
            <a:ext cx="9338307" cy="665607"/>
          </a:xfrm>
          <a:prstGeom prst="rect">
            <a:avLst/>
          </a:prstGeom>
        </p:spPr>
        <p:txBody>
          <a:bodyPr lIns="0" tIns="0" rIns="0" bIns="0" rtlCol="0" anchor="t">
            <a:spAutoFit/>
          </a:bodyPr>
          <a:lstStyle/>
          <a:p>
            <a:pPr algn="l">
              <a:lnSpc>
                <a:spcPts val="2603"/>
              </a:lnSpc>
              <a:spcBef>
                <a:spcPct val="0"/>
              </a:spcBef>
            </a:pPr>
            <a:r>
              <a:rPr lang="en-US" sz="2099" b="1">
                <a:solidFill>
                  <a:srgbClr val="FFFFFF"/>
                </a:solidFill>
                <a:latin typeface="Agenda Medium"/>
                <a:ea typeface="Agenda Medium"/>
                <a:cs typeface="Agenda Medium"/>
                <a:sym typeface="Agenda Medium"/>
              </a:rPr>
              <a:t>“I work 7-8 Hours a day and now have time for my family, meditation and myself. I feel a sense of fulfilment and achievement like never before”</a:t>
            </a:r>
          </a:p>
        </p:txBody>
      </p:sp>
      <p:sp>
        <p:nvSpPr>
          <p:cNvPr id="20" name="TextBox 20"/>
          <p:cNvSpPr txBox="1"/>
          <p:nvPr/>
        </p:nvSpPr>
        <p:spPr>
          <a:xfrm>
            <a:off x="9139238" y="5027739"/>
            <a:ext cx="9525" cy="212471"/>
          </a:xfrm>
          <a:prstGeom prst="rect">
            <a:avLst/>
          </a:prstGeom>
        </p:spPr>
        <p:txBody>
          <a:bodyPr lIns="0" tIns="0" rIns="0" bIns="0" rtlCol="0" anchor="t">
            <a:spAutoFit/>
          </a:bodyPr>
          <a:lstStyle/>
          <a:p>
            <a:pPr algn="ctr">
              <a:lnSpc>
                <a:spcPts val="1611"/>
              </a:lnSpc>
              <a:spcBef>
                <a:spcPct val="0"/>
              </a:spcBef>
            </a:pPr>
            <a:endParaRPr/>
          </a:p>
        </p:txBody>
      </p:sp>
      <p:sp>
        <p:nvSpPr>
          <p:cNvPr id="21" name="TextBox 21"/>
          <p:cNvSpPr txBox="1"/>
          <p:nvPr/>
        </p:nvSpPr>
        <p:spPr>
          <a:xfrm>
            <a:off x="6975174" y="7020751"/>
            <a:ext cx="3786188" cy="378841"/>
          </a:xfrm>
          <a:prstGeom prst="rect">
            <a:avLst/>
          </a:prstGeom>
        </p:spPr>
        <p:txBody>
          <a:bodyPr lIns="0" tIns="0" rIns="0" bIns="0" rtlCol="0" anchor="t">
            <a:spAutoFit/>
          </a:bodyPr>
          <a:lstStyle/>
          <a:p>
            <a:pPr algn="ctr">
              <a:lnSpc>
                <a:spcPts val="2851"/>
              </a:lnSpc>
              <a:spcBef>
                <a:spcPct val="0"/>
              </a:spcBef>
            </a:pPr>
            <a:r>
              <a:rPr lang="en-US" sz="2299" b="1">
                <a:solidFill>
                  <a:srgbClr val="000000"/>
                </a:solidFill>
                <a:latin typeface="Agenda Bold"/>
                <a:ea typeface="Agenda Bold"/>
                <a:cs typeface="Agenda Bold"/>
                <a:sym typeface="Agenda Bold"/>
              </a:rPr>
              <a:t>HIS ACHIEVEMENTS SO FAR.....</a:t>
            </a:r>
          </a:p>
        </p:txBody>
      </p:sp>
      <p:grpSp>
        <p:nvGrpSpPr>
          <p:cNvPr id="22" name="Group 22"/>
          <p:cNvGrpSpPr/>
          <p:nvPr/>
        </p:nvGrpSpPr>
        <p:grpSpPr>
          <a:xfrm>
            <a:off x="5275801" y="7775768"/>
            <a:ext cx="8931267" cy="745056"/>
            <a:chOff x="0" y="0"/>
            <a:chExt cx="2352268" cy="196229"/>
          </a:xfrm>
        </p:grpSpPr>
        <p:sp>
          <p:nvSpPr>
            <p:cNvPr id="23" name="Freeform 23"/>
            <p:cNvSpPr/>
            <p:nvPr/>
          </p:nvSpPr>
          <p:spPr>
            <a:xfrm>
              <a:off x="0" y="0"/>
              <a:ext cx="2352268" cy="196229"/>
            </a:xfrm>
            <a:custGeom>
              <a:avLst/>
              <a:gdLst/>
              <a:ahLst/>
              <a:cxnLst/>
              <a:rect l="l" t="t" r="r" b="b"/>
              <a:pathLst>
                <a:path w="2352268" h="196229">
                  <a:moveTo>
                    <a:pt x="0" y="0"/>
                  </a:moveTo>
                  <a:lnTo>
                    <a:pt x="2352268" y="0"/>
                  </a:lnTo>
                  <a:lnTo>
                    <a:pt x="2352268" y="196229"/>
                  </a:lnTo>
                  <a:lnTo>
                    <a:pt x="0" y="196229"/>
                  </a:lnTo>
                  <a:close/>
                </a:path>
              </a:pathLst>
            </a:custGeom>
            <a:solidFill>
              <a:srgbClr val="63707D"/>
            </a:solidFill>
          </p:spPr>
        </p:sp>
        <p:sp>
          <p:nvSpPr>
            <p:cNvPr id="24" name="TextBox 24"/>
            <p:cNvSpPr txBox="1"/>
            <p:nvPr/>
          </p:nvSpPr>
          <p:spPr>
            <a:xfrm>
              <a:off x="0" y="-28575"/>
              <a:ext cx="2352268" cy="224804"/>
            </a:xfrm>
            <a:prstGeom prst="rect">
              <a:avLst/>
            </a:prstGeom>
          </p:spPr>
          <p:txBody>
            <a:bodyPr lIns="50800" tIns="50800" rIns="50800" bIns="50800" rtlCol="0" anchor="ctr"/>
            <a:lstStyle/>
            <a:p>
              <a:pPr algn="ctr">
                <a:lnSpc>
                  <a:spcPts val="2479"/>
                </a:lnSpc>
              </a:pPr>
              <a:r>
                <a:rPr lang="en-US" sz="1999">
                  <a:solidFill>
                    <a:srgbClr val="FFFFFF"/>
                  </a:solidFill>
                  <a:latin typeface="Agenda Medium"/>
                  <a:ea typeface="Agenda Medium"/>
                  <a:cs typeface="Agenda Medium"/>
                  <a:sym typeface="Agenda Medium"/>
                </a:rPr>
                <a:t>He has total 9 years of experience including Everest fleet </a:t>
              </a:r>
            </a:p>
          </p:txBody>
        </p:sp>
      </p:grpSp>
      <p:grpSp>
        <p:nvGrpSpPr>
          <p:cNvPr id="25" name="Group 25"/>
          <p:cNvGrpSpPr/>
          <p:nvPr/>
        </p:nvGrpSpPr>
        <p:grpSpPr>
          <a:xfrm>
            <a:off x="5275801" y="8737344"/>
            <a:ext cx="8931267" cy="745056"/>
            <a:chOff x="0" y="0"/>
            <a:chExt cx="2352268" cy="196229"/>
          </a:xfrm>
        </p:grpSpPr>
        <p:sp>
          <p:nvSpPr>
            <p:cNvPr id="26" name="Freeform 26"/>
            <p:cNvSpPr/>
            <p:nvPr/>
          </p:nvSpPr>
          <p:spPr>
            <a:xfrm>
              <a:off x="0" y="0"/>
              <a:ext cx="2352268" cy="196229"/>
            </a:xfrm>
            <a:custGeom>
              <a:avLst/>
              <a:gdLst/>
              <a:ahLst/>
              <a:cxnLst/>
              <a:rect l="l" t="t" r="r" b="b"/>
              <a:pathLst>
                <a:path w="2352268" h="196229">
                  <a:moveTo>
                    <a:pt x="0" y="0"/>
                  </a:moveTo>
                  <a:lnTo>
                    <a:pt x="2352268" y="0"/>
                  </a:lnTo>
                  <a:lnTo>
                    <a:pt x="2352268" y="196229"/>
                  </a:lnTo>
                  <a:lnTo>
                    <a:pt x="0" y="196229"/>
                  </a:lnTo>
                  <a:close/>
                </a:path>
              </a:pathLst>
            </a:custGeom>
            <a:solidFill>
              <a:srgbClr val="63707D"/>
            </a:solidFill>
          </p:spPr>
        </p:sp>
        <p:sp>
          <p:nvSpPr>
            <p:cNvPr id="27" name="TextBox 27"/>
            <p:cNvSpPr txBox="1"/>
            <p:nvPr/>
          </p:nvSpPr>
          <p:spPr>
            <a:xfrm>
              <a:off x="0" y="-28575"/>
              <a:ext cx="2352268" cy="224804"/>
            </a:xfrm>
            <a:prstGeom prst="rect">
              <a:avLst/>
            </a:prstGeom>
          </p:spPr>
          <p:txBody>
            <a:bodyPr lIns="50800" tIns="50800" rIns="50800" bIns="50800" rtlCol="0" anchor="ctr"/>
            <a:lstStyle/>
            <a:p>
              <a:pPr algn="ctr">
                <a:lnSpc>
                  <a:spcPts val="2479"/>
                </a:lnSpc>
              </a:pPr>
              <a:r>
                <a:rPr lang="en-US" sz="1999">
                  <a:solidFill>
                    <a:srgbClr val="FFFFFF"/>
                  </a:solidFill>
                  <a:latin typeface="Agenda Medium"/>
                  <a:ea typeface="Agenda Medium"/>
                  <a:cs typeface="Agenda Medium"/>
                  <a:sym typeface="Agenda Medium"/>
                </a:rPr>
                <a:t>He was the winner of EPL and got promoted to SDM</a:t>
              </a:r>
            </a:p>
          </p:txBody>
        </p:sp>
      </p:grpSp>
      <p:grpSp>
        <p:nvGrpSpPr>
          <p:cNvPr id="28" name="Group 28"/>
          <p:cNvGrpSpPr/>
          <p:nvPr/>
        </p:nvGrpSpPr>
        <p:grpSpPr>
          <a:xfrm>
            <a:off x="5232199" y="5199742"/>
            <a:ext cx="10275146" cy="1192359"/>
            <a:chOff x="0" y="0"/>
            <a:chExt cx="2706211" cy="314037"/>
          </a:xfrm>
        </p:grpSpPr>
        <p:sp>
          <p:nvSpPr>
            <p:cNvPr id="29" name="Freeform 29"/>
            <p:cNvSpPr/>
            <p:nvPr/>
          </p:nvSpPr>
          <p:spPr>
            <a:xfrm>
              <a:off x="0" y="0"/>
              <a:ext cx="2706211" cy="314037"/>
            </a:xfrm>
            <a:custGeom>
              <a:avLst/>
              <a:gdLst/>
              <a:ahLst/>
              <a:cxnLst/>
              <a:rect l="l" t="t" r="r" b="b"/>
              <a:pathLst>
                <a:path w="2706211" h="314037">
                  <a:moveTo>
                    <a:pt x="0" y="0"/>
                  </a:moveTo>
                  <a:lnTo>
                    <a:pt x="2706211" y="0"/>
                  </a:lnTo>
                  <a:lnTo>
                    <a:pt x="2706211" y="314037"/>
                  </a:lnTo>
                  <a:lnTo>
                    <a:pt x="0" y="314037"/>
                  </a:lnTo>
                  <a:close/>
                </a:path>
              </a:pathLst>
            </a:custGeom>
            <a:solidFill>
              <a:srgbClr val="006DB8"/>
            </a:solidFill>
          </p:spPr>
        </p:sp>
        <p:sp>
          <p:nvSpPr>
            <p:cNvPr id="30" name="TextBox 30"/>
            <p:cNvSpPr txBox="1"/>
            <p:nvPr/>
          </p:nvSpPr>
          <p:spPr>
            <a:xfrm>
              <a:off x="0" y="-19050"/>
              <a:ext cx="2706211" cy="333087"/>
            </a:xfrm>
            <a:prstGeom prst="rect">
              <a:avLst/>
            </a:prstGeom>
          </p:spPr>
          <p:txBody>
            <a:bodyPr lIns="50800" tIns="50800" rIns="50800" bIns="50800" rtlCol="0" anchor="ctr"/>
            <a:lstStyle/>
            <a:p>
              <a:pPr algn="ctr">
                <a:lnSpc>
                  <a:spcPts val="1983"/>
                </a:lnSpc>
              </a:pPr>
              <a:endParaRPr/>
            </a:p>
          </p:txBody>
        </p:sp>
      </p:grpSp>
      <p:sp>
        <p:nvSpPr>
          <p:cNvPr id="31" name="TextBox 31"/>
          <p:cNvSpPr txBox="1"/>
          <p:nvPr/>
        </p:nvSpPr>
        <p:spPr>
          <a:xfrm>
            <a:off x="5406152" y="5381625"/>
            <a:ext cx="9525803" cy="961390"/>
          </a:xfrm>
          <a:prstGeom prst="rect">
            <a:avLst/>
          </a:prstGeom>
        </p:spPr>
        <p:txBody>
          <a:bodyPr lIns="0" tIns="0" rIns="0" bIns="0" rtlCol="0" anchor="t">
            <a:spAutoFit/>
          </a:bodyPr>
          <a:lstStyle/>
          <a:p>
            <a:pPr algn="ctr">
              <a:lnSpc>
                <a:spcPts val="2479"/>
              </a:lnSpc>
              <a:spcBef>
                <a:spcPct val="0"/>
              </a:spcBef>
            </a:pPr>
            <a:r>
              <a:rPr lang="en-US" sz="1999">
                <a:solidFill>
                  <a:srgbClr val="FFFFFF"/>
                </a:solidFill>
                <a:latin typeface="Agenda Medium"/>
                <a:ea typeface="Agenda Medium"/>
                <a:cs typeface="Agenda Medium"/>
                <a:sym typeface="Agenda Medium"/>
              </a:rPr>
              <a:t>Everest has invested its time and resources in upskilling us, especially people who have switched from different work streams. Their constant support and prioritizing driver well-being is the biggest asset for us.</a:t>
            </a:r>
          </a:p>
        </p:txBody>
      </p:sp>
      <p:sp>
        <p:nvSpPr>
          <p:cNvPr id="32" name="Freeform 32"/>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5"/>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descr="Upscale Image"/>
          <p:cNvSpPr/>
          <p:nvPr/>
        </p:nvSpPr>
        <p:spPr>
          <a:xfrm>
            <a:off x="380540" y="445462"/>
            <a:ext cx="5095533" cy="2185839"/>
          </a:xfrm>
          <a:custGeom>
            <a:avLst/>
            <a:gdLst/>
            <a:ahLst/>
            <a:cxnLst/>
            <a:rect l="l" t="t" r="r" b="b"/>
            <a:pathLst>
              <a:path w="5095533" h="2185839">
                <a:moveTo>
                  <a:pt x="0" y="0"/>
                </a:moveTo>
                <a:lnTo>
                  <a:pt x="5095534" y="0"/>
                </a:lnTo>
                <a:lnTo>
                  <a:pt x="5095534" y="2185839"/>
                </a:lnTo>
                <a:lnTo>
                  <a:pt x="0" y="2185839"/>
                </a:lnTo>
                <a:lnTo>
                  <a:pt x="0" y="0"/>
                </a:lnTo>
                <a:close/>
              </a:path>
            </a:pathLst>
          </a:custGeom>
          <a:blipFill>
            <a:blip r:embed="rId2"/>
            <a:stretch>
              <a:fillRect l="-12720" b="-36530"/>
            </a:stretch>
          </a:blipFill>
        </p:spPr>
      </p:sp>
      <p:grpSp>
        <p:nvGrpSpPr>
          <p:cNvPr id="3" name="Group 3"/>
          <p:cNvGrpSpPr/>
          <p:nvPr/>
        </p:nvGrpSpPr>
        <p:grpSpPr>
          <a:xfrm>
            <a:off x="380540" y="2914487"/>
            <a:ext cx="4907146" cy="7062099"/>
            <a:chOff x="0" y="0"/>
            <a:chExt cx="1292417" cy="1859977"/>
          </a:xfrm>
        </p:grpSpPr>
        <p:sp>
          <p:nvSpPr>
            <p:cNvPr id="4" name="Freeform 4"/>
            <p:cNvSpPr/>
            <p:nvPr/>
          </p:nvSpPr>
          <p:spPr>
            <a:xfrm>
              <a:off x="0" y="0"/>
              <a:ext cx="1292417" cy="1859977"/>
            </a:xfrm>
            <a:custGeom>
              <a:avLst/>
              <a:gdLst/>
              <a:ahLst/>
              <a:cxnLst/>
              <a:rect l="l" t="t" r="r" b="b"/>
              <a:pathLst>
                <a:path w="1292417" h="1859977">
                  <a:moveTo>
                    <a:pt x="0" y="0"/>
                  </a:moveTo>
                  <a:lnTo>
                    <a:pt x="1292417" y="0"/>
                  </a:lnTo>
                  <a:lnTo>
                    <a:pt x="1292417" y="1859977"/>
                  </a:lnTo>
                  <a:lnTo>
                    <a:pt x="0" y="1859977"/>
                  </a:lnTo>
                  <a:close/>
                </a:path>
              </a:pathLst>
            </a:custGeom>
            <a:solidFill>
              <a:srgbClr val="63707D"/>
            </a:solidFill>
          </p:spPr>
        </p:sp>
        <p:sp>
          <p:nvSpPr>
            <p:cNvPr id="5" name="TextBox 5"/>
            <p:cNvSpPr txBox="1"/>
            <p:nvPr/>
          </p:nvSpPr>
          <p:spPr>
            <a:xfrm>
              <a:off x="0" y="-19050"/>
              <a:ext cx="1292417" cy="1879027"/>
            </a:xfrm>
            <a:prstGeom prst="rect">
              <a:avLst/>
            </a:prstGeom>
          </p:spPr>
          <p:txBody>
            <a:bodyPr lIns="50800" tIns="50800" rIns="50800" bIns="50800" rtlCol="0" anchor="ctr"/>
            <a:lstStyle/>
            <a:p>
              <a:pPr algn="ctr">
                <a:lnSpc>
                  <a:spcPts val="1983"/>
                </a:lnSpc>
              </a:pPr>
              <a:endParaRPr/>
            </a:p>
          </p:txBody>
        </p:sp>
      </p:grpSp>
      <p:sp>
        <p:nvSpPr>
          <p:cNvPr id="6" name="TextBox 6"/>
          <p:cNvSpPr txBox="1"/>
          <p:nvPr/>
        </p:nvSpPr>
        <p:spPr>
          <a:xfrm>
            <a:off x="6998548" y="1913241"/>
            <a:ext cx="5050688" cy="6476111"/>
          </a:xfrm>
          <a:prstGeom prst="rect">
            <a:avLst/>
          </a:prstGeom>
        </p:spPr>
        <p:txBody>
          <a:bodyPr lIns="0" tIns="0" rIns="0" bIns="0" rtlCol="0" anchor="t">
            <a:spAutoFit/>
          </a:bodyPr>
          <a:lstStyle/>
          <a:p>
            <a:pPr algn="l">
              <a:lnSpc>
                <a:spcPts val="2479"/>
              </a:lnSpc>
            </a:pPr>
            <a:r>
              <a:rPr lang="en-US" sz="1999" b="1">
                <a:solidFill>
                  <a:srgbClr val="000000"/>
                </a:solidFill>
                <a:latin typeface="Agenda Bold"/>
                <a:ea typeface="Agenda Bold"/>
                <a:cs typeface="Agenda Bold"/>
                <a:sym typeface="Agenda Bold"/>
              </a:rPr>
              <a:t>                         HIS STORY</a:t>
            </a:r>
          </a:p>
          <a:p>
            <a:pPr algn="l">
              <a:lnSpc>
                <a:spcPts val="2479"/>
              </a:lnSpc>
            </a:pPr>
            <a:endParaRPr lang="en-US" sz="1999" b="1">
              <a:solidFill>
                <a:srgbClr val="000000"/>
              </a:solidFill>
              <a:latin typeface="Agenda Bold"/>
              <a:ea typeface="Agenda Bold"/>
              <a:cs typeface="Agenda Bold"/>
              <a:sym typeface="Agenda Bold"/>
            </a:endParaRPr>
          </a:p>
          <a:p>
            <a:pPr algn="l">
              <a:lnSpc>
                <a:spcPts val="2603"/>
              </a:lnSpc>
              <a:spcBef>
                <a:spcPct val="0"/>
              </a:spcBef>
            </a:pPr>
            <a:r>
              <a:rPr lang="en-US" sz="2099">
                <a:solidFill>
                  <a:srgbClr val="000000"/>
                </a:solidFill>
                <a:latin typeface="Agenda Medium"/>
                <a:ea typeface="Agenda Medium"/>
                <a:cs typeface="Agenda Medium"/>
                <a:sym typeface="Agenda Medium"/>
              </a:rPr>
              <a:t>Shaik Uaiz's journey at Everest Fleet Company is a testament to the transformative power of dedication and opportunity. Starting as a driver manager, Shaik displayed exceptional leadership and operational acumen, earning him a promotion to Assistant Operations Manager. His commitment to excellence and innovative problem-solving skills led to streamlined processes, improved driver performance, and enhanced customer satisfaction. Shaik's rapid career progression not only reflects Everest's commitment to nurturing talent but also underscores his ability to adapt, learn, and thrive in a dynamic environment. His story inspires others to seize opportunities, embrace challenges, and pursue professional growth with determination and passion.</a:t>
            </a:r>
          </a:p>
        </p:txBody>
      </p:sp>
      <p:sp>
        <p:nvSpPr>
          <p:cNvPr id="7" name="TextBox 7"/>
          <p:cNvSpPr txBox="1"/>
          <p:nvPr/>
        </p:nvSpPr>
        <p:spPr>
          <a:xfrm>
            <a:off x="704620" y="2964467"/>
            <a:ext cx="4258987" cy="6304915"/>
          </a:xfrm>
          <a:prstGeom prst="rect">
            <a:avLst/>
          </a:prstGeom>
        </p:spPr>
        <p:txBody>
          <a:bodyPr lIns="0" tIns="0" rIns="0" bIns="0" rtlCol="0" anchor="t">
            <a:spAutoFit/>
          </a:bodyPr>
          <a:lstStyle/>
          <a:p>
            <a:pPr algn="l">
              <a:lnSpc>
                <a:spcPts val="2479"/>
              </a:lnSpc>
              <a:spcBef>
                <a:spcPct val="0"/>
              </a:spcBef>
            </a:pPr>
            <a:r>
              <a:rPr lang="en-US" sz="1999">
                <a:solidFill>
                  <a:srgbClr val="FFFFFF"/>
                </a:solidFill>
                <a:latin typeface="Agenda Medium"/>
                <a:ea typeface="Agenda Medium"/>
                <a:cs typeface="Agenda Medium"/>
                <a:sym typeface="Agenda Medium"/>
              </a:rPr>
              <a:t>Before joining Everest, he worked with Ola as a leasing executive, where he adeptly managed a fleet of 200-500 vehicles over a span of three years. This role honed his skills in vehicle management, operational efficiency, and customer service. Coming from a close-knit family of five, including his brother, sister, father, and wife, Lakshman understands the importance of responsibility and teamwork. His educational journey culminated in completing his 2nd PUC, providing him with a solid foundation of knowledge. At Everest, Lakshman leverages his extensive experience and skills to train and mentor new drivers, ensuring they are well-equipped to excel in their roles and uphold the company's standards of excellence.</a:t>
            </a:r>
          </a:p>
        </p:txBody>
      </p:sp>
      <p:grpSp>
        <p:nvGrpSpPr>
          <p:cNvPr id="8" name="Group 8"/>
          <p:cNvGrpSpPr/>
          <p:nvPr/>
        </p:nvGrpSpPr>
        <p:grpSpPr>
          <a:xfrm>
            <a:off x="288115" y="-1631367"/>
            <a:ext cx="17711770" cy="15232122"/>
            <a:chOff x="0" y="0"/>
            <a:chExt cx="23615693" cy="20309496"/>
          </a:xfrm>
        </p:grpSpPr>
        <p:sp>
          <p:nvSpPr>
            <p:cNvPr id="9" name="Freeform 9"/>
            <p:cNvSpPr/>
            <p:nvPr/>
          </p:nvSpPr>
          <p:spPr>
            <a:xfrm>
              <a:off x="0" y="0"/>
              <a:ext cx="23615693" cy="20309496"/>
            </a:xfrm>
            <a:custGeom>
              <a:avLst/>
              <a:gdLst/>
              <a:ahLst/>
              <a:cxnLst/>
              <a:rect l="l" t="t" r="r" b="b"/>
              <a:pathLst>
                <a:path w="23615693" h="20309496">
                  <a:moveTo>
                    <a:pt x="0" y="0"/>
                  </a:moveTo>
                  <a:lnTo>
                    <a:pt x="23615693" y="0"/>
                  </a:lnTo>
                  <a:lnTo>
                    <a:pt x="23615693" y="20309496"/>
                  </a:lnTo>
                  <a:lnTo>
                    <a:pt x="0" y="20309496"/>
                  </a:lnTo>
                  <a:lnTo>
                    <a:pt x="0" y="0"/>
                  </a:lnTo>
                  <a:close/>
                </a:path>
              </a:pathLst>
            </a:custGeom>
            <a:blipFill>
              <a:blip r:embed="rId3">
                <a:alphaModFix amt="5000"/>
              </a:blip>
              <a:stretch>
                <a:fillRect/>
              </a:stretch>
            </a:blipFill>
          </p:spPr>
        </p:sp>
        <p:sp>
          <p:nvSpPr>
            <p:cNvPr id="10" name="Freeform 10"/>
            <p:cNvSpPr/>
            <p:nvPr/>
          </p:nvSpPr>
          <p:spPr>
            <a:xfrm>
              <a:off x="19018339" y="8420340"/>
              <a:ext cx="1171293" cy="1171293"/>
            </a:xfrm>
            <a:custGeom>
              <a:avLst/>
              <a:gdLst/>
              <a:ahLst/>
              <a:cxnLst/>
              <a:rect l="l" t="t" r="r" b="b"/>
              <a:pathLst>
                <a:path w="1171293" h="1171293">
                  <a:moveTo>
                    <a:pt x="0" y="0"/>
                  </a:moveTo>
                  <a:lnTo>
                    <a:pt x="1171293" y="0"/>
                  </a:lnTo>
                  <a:lnTo>
                    <a:pt x="1171293" y="1171293"/>
                  </a:lnTo>
                  <a:lnTo>
                    <a:pt x="0" y="117129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1" name="Freeform 11"/>
            <p:cNvSpPr/>
            <p:nvPr/>
          </p:nvSpPr>
          <p:spPr>
            <a:xfrm>
              <a:off x="19018339" y="12143610"/>
              <a:ext cx="1171293" cy="1171293"/>
            </a:xfrm>
            <a:custGeom>
              <a:avLst/>
              <a:gdLst/>
              <a:ahLst/>
              <a:cxnLst/>
              <a:rect l="l" t="t" r="r" b="b"/>
              <a:pathLst>
                <a:path w="1171293" h="1171293">
                  <a:moveTo>
                    <a:pt x="0" y="0"/>
                  </a:moveTo>
                  <a:lnTo>
                    <a:pt x="1171293" y="0"/>
                  </a:lnTo>
                  <a:lnTo>
                    <a:pt x="1171293" y="1171293"/>
                  </a:lnTo>
                  <a:lnTo>
                    <a:pt x="0" y="1171293"/>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nvGrpSpPr>
            <p:cNvPr id="12" name="Group 12"/>
            <p:cNvGrpSpPr/>
            <p:nvPr/>
          </p:nvGrpSpPr>
          <p:grpSpPr>
            <a:xfrm>
              <a:off x="18131993" y="13705188"/>
              <a:ext cx="3236569" cy="1618285"/>
              <a:chOff x="0" y="0"/>
              <a:chExt cx="812800" cy="406400"/>
            </a:xfrm>
          </p:grpSpPr>
          <p:sp>
            <p:nvSpPr>
              <p:cNvPr id="13" name="Freeform 13"/>
              <p:cNvSpPr/>
              <p:nvPr/>
            </p:nvSpPr>
            <p:spPr>
              <a:xfrm>
                <a:off x="0" y="0"/>
                <a:ext cx="812800" cy="406400"/>
              </a:xfrm>
              <a:custGeom>
                <a:avLst/>
                <a:gdLst/>
                <a:ahLst/>
                <a:cxnLst/>
                <a:rect l="l" t="t" r="r" b="b"/>
                <a:pathLst>
                  <a:path w="812800" h="406400">
                    <a:moveTo>
                      <a:pt x="812800" y="0"/>
                    </a:moveTo>
                    <a:lnTo>
                      <a:pt x="0" y="0"/>
                    </a:lnTo>
                    <a:lnTo>
                      <a:pt x="101600" y="203200"/>
                    </a:lnTo>
                    <a:lnTo>
                      <a:pt x="0" y="406400"/>
                    </a:lnTo>
                    <a:lnTo>
                      <a:pt x="812800" y="406400"/>
                    </a:lnTo>
                    <a:lnTo>
                      <a:pt x="711200" y="203200"/>
                    </a:lnTo>
                    <a:lnTo>
                      <a:pt x="812800" y="0"/>
                    </a:lnTo>
                    <a:close/>
                  </a:path>
                </a:pathLst>
              </a:custGeom>
              <a:solidFill>
                <a:srgbClr val="A03F97">
                  <a:alpha val="70980"/>
                </a:srgbClr>
              </a:solidFill>
            </p:spPr>
          </p:sp>
          <p:sp>
            <p:nvSpPr>
              <p:cNvPr id="14" name="TextBox 14"/>
              <p:cNvSpPr txBox="1"/>
              <p:nvPr/>
            </p:nvSpPr>
            <p:spPr>
              <a:xfrm>
                <a:off x="88900" y="-19050"/>
                <a:ext cx="635000" cy="425450"/>
              </a:xfrm>
              <a:prstGeom prst="rect">
                <a:avLst/>
              </a:prstGeom>
            </p:spPr>
            <p:txBody>
              <a:bodyPr lIns="50800" tIns="50800" rIns="50800" bIns="50800" rtlCol="0" anchor="ctr"/>
              <a:lstStyle/>
              <a:p>
                <a:pPr algn="ctr">
                  <a:lnSpc>
                    <a:spcPts val="1983"/>
                  </a:lnSpc>
                </a:pPr>
                <a:r>
                  <a:rPr lang="en-US" sz="1599" b="1">
                    <a:solidFill>
                      <a:srgbClr val="000000">
                        <a:alpha val="70980"/>
                      </a:srgbClr>
                    </a:solidFill>
                    <a:latin typeface="Agenda Bold"/>
                    <a:ea typeface="Agenda Bold"/>
                    <a:cs typeface="Agenda Bold"/>
                    <a:sym typeface="Agenda Bold"/>
                  </a:rPr>
                  <a:t>FULFILLING LIFE THROUGH REWARDING JOB</a:t>
                </a:r>
              </a:p>
            </p:txBody>
          </p:sp>
        </p:grpSp>
        <p:grpSp>
          <p:nvGrpSpPr>
            <p:cNvPr id="15" name="Group 15"/>
            <p:cNvGrpSpPr/>
            <p:nvPr/>
          </p:nvGrpSpPr>
          <p:grpSpPr>
            <a:xfrm>
              <a:off x="18131993" y="9921833"/>
              <a:ext cx="3236569" cy="1618285"/>
              <a:chOff x="0" y="0"/>
              <a:chExt cx="812800" cy="406400"/>
            </a:xfrm>
          </p:grpSpPr>
          <p:sp>
            <p:nvSpPr>
              <p:cNvPr id="16" name="Freeform 16"/>
              <p:cNvSpPr/>
              <p:nvPr/>
            </p:nvSpPr>
            <p:spPr>
              <a:xfrm>
                <a:off x="0" y="0"/>
                <a:ext cx="812800" cy="406400"/>
              </a:xfrm>
              <a:custGeom>
                <a:avLst/>
                <a:gdLst/>
                <a:ahLst/>
                <a:cxnLst/>
                <a:rect l="l" t="t" r="r" b="b"/>
                <a:pathLst>
                  <a:path w="812800" h="406400">
                    <a:moveTo>
                      <a:pt x="812800" y="0"/>
                    </a:moveTo>
                    <a:lnTo>
                      <a:pt x="0" y="0"/>
                    </a:lnTo>
                    <a:lnTo>
                      <a:pt x="101600" y="203200"/>
                    </a:lnTo>
                    <a:lnTo>
                      <a:pt x="0" y="406400"/>
                    </a:lnTo>
                    <a:lnTo>
                      <a:pt x="812800" y="406400"/>
                    </a:lnTo>
                    <a:lnTo>
                      <a:pt x="711200" y="203200"/>
                    </a:lnTo>
                    <a:lnTo>
                      <a:pt x="812800" y="0"/>
                    </a:lnTo>
                    <a:close/>
                  </a:path>
                </a:pathLst>
              </a:custGeom>
              <a:solidFill>
                <a:srgbClr val="006DB8">
                  <a:alpha val="69804"/>
                </a:srgbClr>
              </a:solidFill>
            </p:spPr>
          </p:sp>
          <p:sp>
            <p:nvSpPr>
              <p:cNvPr id="17" name="TextBox 17"/>
              <p:cNvSpPr txBox="1"/>
              <p:nvPr/>
            </p:nvSpPr>
            <p:spPr>
              <a:xfrm>
                <a:off x="88900" y="-19050"/>
                <a:ext cx="635000" cy="425450"/>
              </a:xfrm>
              <a:prstGeom prst="rect">
                <a:avLst/>
              </a:prstGeom>
            </p:spPr>
            <p:txBody>
              <a:bodyPr lIns="50800" tIns="50800" rIns="50800" bIns="50800" rtlCol="0" anchor="ctr"/>
              <a:lstStyle/>
              <a:p>
                <a:pPr algn="ctr">
                  <a:lnSpc>
                    <a:spcPts val="1983"/>
                  </a:lnSpc>
                </a:pPr>
                <a:r>
                  <a:rPr lang="en-US" sz="1599" b="1">
                    <a:solidFill>
                      <a:srgbClr val="000000">
                        <a:alpha val="69804"/>
                      </a:srgbClr>
                    </a:solidFill>
                    <a:latin typeface="Agenda Bold"/>
                    <a:ea typeface="Agenda Bold"/>
                    <a:cs typeface="Agenda Bold"/>
                    <a:sym typeface="Agenda Bold"/>
                  </a:rPr>
                  <a:t>CAREER DEVELOPMENT OPPURTUNITES</a:t>
                </a:r>
              </a:p>
            </p:txBody>
          </p:sp>
        </p:grpSp>
        <p:grpSp>
          <p:nvGrpSpPr>
            <p:cNvPr id="18" name="Group 18"/>
            <p:cNvGrpSpPr/>
            <p:nvPr/>
          </p:nvGrpSpPr>
          <p:grpSpPr>
            <a:xfrm>
              <a:off x="18131993" y="6263111"/>
              <a:ext cx="2943985" cy="1471993"/>
              <a:chOff x="0" y="0"/>
              <a:chExt cx="812800" cy="406400"/>
            </a:xfrm>
          </p:grpSpPr>
          <p:sp>
            <p:nvSpPr>
              <p:cNvPr id="19" name="Freeform 19"/>
              <p:cNvSpPr/>
              <p:nvPr/>
            </p:nvSpPr>
            <p:spPr>
              <a:xfrm>
                <a:off x="0" y="0"/>
                <a:ext cx="812800" cy="406400"/>
              </a:xfrm>
              <a:custGeom>
                <a:avLst/>
                <a:gdLst/>
                <a:ahLst/>
                <a:cxnLst/>
                <a:rect l="l" t="t" r="r" b="b"/>
                <a:pathLst>
                  <a:path w="812800" h="406400">
                    <a:moveTo>
                      <a:pt x="812800" y="0"/>
                    </a:moveTo>
                    <a:lnTo>
                      <a:pt x="0" y="0"/>
                    </a:lnTo>
                    <a:lnTo>
                      <a:pt x="101600" y="203200"/>
                    </a:lnTo>
                    <a:lnTo>
                      <a:pt x="0" y="406400"/>
                    </a:lnTo>
                    <a:lnTo>
                      <a:pt x="812800" y="406400"/>
                    </a:lnTo>
                    <a:lnTo>
                      <a:pt x="711200" y="203200"/>
                    </a:lnTo>
                    <a:lnTo>
                      <a:pt x="812800" y="0"/>
                    </a:lnTo>
                    <a:close/>
                  </a:path>
                </a:pathLst>
              </a:custGeom>
              <a:solidFill>
                <a:srgbClr val="89D532">
                  <a:alpha val="69804"/>
                </a:srgbClr>
              </a:solidFill>
            </p:spPr>
          </p:sp>
          <p:sp>
            <p:nvSpPr>
              <p:cNvPr id="20" name="TextBox 20"/>
              <p:cNvSpPr txBox="1"/>
              <p:nvPr/>
            </p:nvSpPr>
            <p:spPr>
              <a:xfrm>
                <a:off x="88900" y="-19050"/>
                <a:ext cx="635000" cy="425450"/>
              </a:xfrm>
              <a:prstGeom prst="rect">
                <a:avLst/>
              </a:prstGeom>
            </p:spPr>
            <p:txBody>
              <a:bodyPr lIns="50800" tIns="50800" rIns="50800" bIns="50800" rtlCol="0" anchor="ctr"/>
              <a:lstStyle/>
              <a:p>
                <a:pPr algn="ctr">
                  <a:lnSpc>
                    <a:spcPts val="1983"/>
                  </a:lnSpc>
                </a:pPr>
                <a:r>
                  <a:rPr lang="en-US" sz="1599" b="1">
                    <a:solidFill>
                      <a:srgbClr val="000000">
                        <a:alpha val="69804"/>
                      </a:srgbClr>
                    </a:solidFill>
                    <a:latin typeface="Agenda Bold"/>
                    <a:ea typeface="Agenda Bold"/>
                    <a:cs typeface="Agenda Bold"/>
                    <a:sym typeface="Agenda Bold"/>
                  </a:rPr>
                  <a:t>UPSKILLING</a:t>
                </a:r>
              </a:p>
            </p:txBody>
          </p:sp>
        </p:grpSp>
        <p:grpSp>
          <p:nvGrpSpPr>
            <p:cNvPr id="21" name="Group 21"/>
            <p:cNvGrpSpPr/>
            <p:nvPr/>
          </p:nvGrpSpPr>
          <p:grpSpPr>
            <a:xfrm>
              <a:off x="17952986" y="2993337"/>
              <a:ext cx="2830409" cy="1415204"/>
              <a:chOff x="0" y="0"/>
              <a:chExt cx="812800" cy="406400"/>
            </a:xfrm>
          </p:grpSpPr>
          <p:sp>
            <p:nvSpPr>
              <p:cNvPr id="22" name="Freeform 22"/>
              <p:cNvSpPr/>
              <p:nvPr/>
            </p:nvSpPr>
            <p:spPr>
              <a:xfrm>
                <a:off x="0" y="0"/>
                <a:ext cx="812800" cy="406400"/>
              </a:xfrm>
              <a:custGeom>
                <a:avLst/>
                <a:gdLst/>
                <a:ahLst/>
                <a:cxnLst/>
                <a:rect l="l" t="t" r="r" b="b"/>
                <a:pathLst>
                  <a:path w="812800" h="406400">
                    <a:moveTo>
                      <a:pt x="812800" y="0"/>
                    </a:moveTo>
                    <a:lnTo>
                      <a:pt x="0" y="0"/>
                    </a:lnTo>
                    <a:lnTo>
                      <a:pt x="101600" y="203200"/>
                    </a:lnTo>
                    <a:lnTo>
                      <a:pt x="0" y="406400"/>
                    </a:lnTo>
                    <a:lnTo>
                      <a:pt x="812800" y="406400"/>
                    </a:lnTo>
                    <a:lnTo>
                      <a:pt x="711200" y="203200"/>
                    </a:lnTo>
                    <a:lnTo>
                      <a:pt x="812800" y="0"/>
                    </a:lnTo>
                    <a:close/>
                  </a:path>
                </a:pathLst>
              </a:custGeom>
              <a:solidFill>
                <a:srgbClr val="F1D614">
                  <a:alpha val="69804"/>
                </a:srgbClr>
              </a:solidFill>
            </p:spPr>
          </p:sp>
          <p:sp>
            <p:nvSpPr>
              <p:cNvPr id="23" name="TextBox 23"/>
              <p:cNvSpPr txBox="1"/>
              <p:nvPr/>
            </p:nvSpPr>
            <p:spPr>
              <a:xfrm>
                <a:off x="88900" y="-19050"/>
                <a:ext cx="635000" cy="425450"/>
              </a:xfrm>
              <a:prstGeom prst="rect">
                <a:avLst/>
              </a:prstGeom>
            </p:spPr>
            <p:txBody>
              <a:bodyPr lIns="50800" tIns="50800" rIns="50800" bIns="50800" rtlCol="0" anchor="ctr"/>
              <a:lstStyle/>
              <a:p>
                <a:pPr algn="ctr">
                  <a:lnSpc>
                    <a:spcPts val="1983"/>
                  </a:lnSpc>
                </a:pPr>
                <a:r>
                  <a:rPr lang="en-US" sz="1599" b="1">
                    <a:solidFill>
                      <a:srgbClr val="000000">
                        <a:alpha val="69804"/>
                      </a:srgbClr>
                    </a:solidFill>
                    <a:latin typeface="Agenda Bold"/>
                    <a:ea typeface="Agenda Bold"/>
                    <a:cs typeface="Agenda Bold"/>
                    <a:sym typeface="Agenda Bold"/>
                  </a:rPr>
                  <a:t>STRENGTH IN UNCERTAIN</a:t>
                </a:r>
              </a:p>
              <a:p>
                <a:pPr algn="ctr">
                  <a:lnSpc>
                    <a:spcPts val="1983"/>
                  </a:lnSpc>
                </a:pPr>
                <a:r>
                  <a:rPr lang="en-US" sz="1599" b="1">
                    <a:solidFill>
                      <a:srgbClr val="000000">
                        <a:alpha val="69804"/>
                      </a:srgbClr>
                    </a:solidFill>
                    <a:latin typeface="Roboto Bold"/>
                    <a:ea typeface="Roboto Bold"/>
                    <a:cs typeface="Roboto Bold"/>
                    <a:sym typeface="Roboto Bold"/>
                  </a:rPr>
                  <a:t>TIMES</a:t>
                </a:r>
              </a:p>
            </p:txBody>
          </p:sp>
        </p:grpSp>
        <p:sp>
          <p:nvSpPr>
            <p:cNvPr id="24" name="Freeform 24"/>
            <p:cNvSpPr/>
            <p:nvPr/>
          </p:nvSpPr>
          <p:spPr>
            <a:xfrm>
              <a:off x="19018339" y="4609496"/>
              <a:ext cx="1171293" cy="1171293"/>
            </a:xfrm>
            <a:custGeom>
              <a:avLst/>
              <a:gdLst/>
              <a:ahLst/>
              <a:cxnLst/>
              <a:rect l="l" t="t" r="r" b="b"/>
              <a:pathLst>
                <a:path w="1171293" h="1171293">
                  <a:moveTo>
                    <a:pt x="0" y="0"/>
                  </a:moveTo>
                  <a:lnTo>
                    <a:pt x="1171293" y="0"/>
                  </a:lnTo>
                  <a:lnTo>
                    <a:pt x="1171293" y="1171293"/>
                  </a:lnTo>
                  <a:lnTo>
                    <a:pt x="0" y="1171293"/>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sp>
        <p:nvSpPr>
          <p:cNvPr id="25" name="TextBox 25"/>
          <p:cNvSpPr txBox="1"/>
          <p:nvPr/>
        </p:nvSpPr>
        <p:spPr>
          <a:xfrm>
            <a:off x="7198578" y="1000125"/>
            <a:ext cx="3890844" cy="469138"/>
          </a:xfrm>
          <a:prstGeom prst="rect">
            <a:avLst/>
          </a:prstGeom>
        </p:spPr>
        <p:txBody>
          <a:bodyPr lIns="0" tIns="0" rIns="0" bIns="0" rtlCol="0" anchor="t">
            <a:spAutoFit/>
          </a:bodyPr>
          <a:lstStyle/>
          <a:p>
            <a:pPr algn="ctr">
              <a:lnSpc>
                <a:spcPts val="3595"/>
              </a:lnSpc>
              <a:spcBef>
                <a:spcPct val="0"/>
              </a:spcBef>
            </a:pPr>
            <a:r>
              <a:rPr lang="en-US" sz="2899" b="1">
                <a:solidFill>
                  <a:srgbClr val="000000"/>
                </a:solidFill>
                <a:latin typeface="Agenda Bold"/>
                <a:ea typeface="Agenda Bold"/>
                <a:cs typeface="Agenda Bold"/>
                <a:sym typeface="Agenda Bold"/>
              </a:rPr>
              <a:t>STORY OF SHAIKH UAIZ </a:t>
            </a:r>
          </a:p>
        </p:txBody>
      </p:sp>
      <p:sp>
        <p:nvSpPr>
          <p:cNvPr id="26" name="Freeform 26"/>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5"/>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0DFDB"/>
        </a:solidFill>
        <a:effectLst/>
      </p:bgPr>
    </p:bg>
    <p:spTree>
      <p:nvGrpSpPr>
        <p:cNvPr id="1" name=""/>
        <p:cNvGrpSpPr/>
        <p:nvPr/>
      </p:nvGrpSpPr>
      <p:grpSpPr>
        <a:xfrm>
          <a:off x="0" y="0"/>
          <a:ext cx="0" cy="0"/>
          <a:chOff x="0" y="0"/>
          <a:chExt cx="0" cy="0"/>
        </a:xfrm>
      </p:grpSpPr>
      <p:grpSp>
        <p:nvGrpSpPr>
          <p:cNvPr id="2" name="Group 2"/>
          <p:cNvGrpSpPr/>
          <p:nvPr/>
        </p:nvGrpSpPr>
        <p:grpSpPr>
          <a:xfrm>
            <a:off x="250489" y="1938705"/>
            <a:ext cx="17757502" cy="7657245"/>
            <a:chOff x="0" y="0"/>
            <a:chExt cx="23676670" cy="10209660"/>
          </a:xfrm>
        </p:grpSpPr>
        <p:sp>
          <p:nvSpPr>
            <p:cNvPr id="3" name="Freeform 3"/>
            <p:cNvSpPr/>
            <p:nvPr/>
          </p:nvSpPr>
          <p:spPr>
            <a:xfrm>
              <a:off x="8555345" y="0"/>
              <a:ext cx="7641253" cy="10209660"/>
            </a:xfrm>
            <a:custGeom>
              <a:avLst/>
              <a:gdLst/>
              <a:ahLst/>
              <a:cxnLst/>
              <a:rect l="l" t="t" r="r" b="b"/>
              <a:pathLst>
                <a:path w="7641253" h="10209660">
                  <a:moveTo>
                    <a:pt x="0" y="0"/>
                  </a:moveTo>
                  <a:lnTo>
                    <a:pt x="7641252" y="0"/>
                  </a:lnTo>
                  <a:lnTo>
                    <a:pt x="7641252" y="10209660"/>
                  </a:lnTo>
                  <a:lnTo>
                    <a:pt x="0" y="10209660"/>
                  </a:lnTo>
                  <a:lnTo>
                    <a:pt x="0" y="0"/>
                  </a:lnTo>
                  <a:close/>
                </a:path>
              </a:pathLst>
            </a:custGeom>
            <a:blipFill>
              <a:blip r:embed="rId2"/>
              <a:stretch>
                <a:fillRect l="-2306" t="-14509" r="-2306"/>
              </a:stretch>
            </a:blipFill>
          </p:spPr>
        </p:sp>
        <p:sp>
          <p:nvSpPr>
            <p:cNvPr id="4" name="Freeform 4"/>
            <p:cNvSpPr/>
            <p:nvPr/>
          </p:nvSpPr>
          <p:spPr>
            <a:xfrm>
              <a:off x="0" y="0"/>
              <a:ext cx="8555345" cy="10209660"/>
            </a:xfrm>
            <a:custGeom>
              <a:avLst/>
              <a:gdLst/>
              <a:ahLst/>
              <a:cxnLst/>
              <a:rect l="l" t="t" r="r" b="b"/>
              <a:pathLst>
                <a:path w="8555345" h="10209660">
                  <a:moveTo>
                    <a:pt x="0" y="0"/>
                  </a:moveTo>
                  <a:lnTo>
                    <a:pt x="8555345" y="0"/>
                  </a:lnTo>
                  <a:lnTo>
                    <a:pt x="8555345" y="10209660"/>
                  </a:lnTo>
                  <a:lnTo>
                    <a:pt x="0" y="10209660"/>
                  </a:lnTo>
                  <a:lnTo>
                    <a:pt x="0" y="0"/>
                  </a:lnTo>
                  <a:close/>
                </a:path>
              </a:pathLst>
            </a:custGeom>
            <a:blipFill>
              <a:blip r:embed="rId3"/>
              <a:stretch>
                <a:fillRect t="-11664" b="-10889"/>
              </a:stretch>
            </a:blipFill>
          </p:spPr>
        </p:sp>
        <p:sp>
          <p:nvSpPr>
            <p:cNvPr id="5" name="Freeform 5"/>
            <p:cNvSpPr/>
            <p:nvPr/>
          </p:nvSpPr>
          <p:spPr>
            <a:xfrm>
              <a:off x="16196597" y="0"/>
              <a:ext cx="7480072" cy="10209660"/>
            </a:xfrm>
            <a:custGeom>
              <a:avLst/>
              <a:gdLst/>
              <a:ahLst/>
              <a:cxnLst/>
              <a:rect l="l" t="t" r="r" b="b"/>
              <a:pathLst>
                <a:path w="7480072" h="10209660">
                  <a:moveTo>
                    <a:pt x="0" y="0"/>
                  </a:moveTo>
                  <a:lnTo>
                    <a:pt x="7480073" y="0"/>
                  </a:lnTo>
                  <a:lnTo>
                    <a:pt x="7480073" y="10209660"/>
                  </a:lnTo>
                  <a:lnTo>
                    <a:pt x="0" y="10209660"/>
                  </a:lnTo>
                  <a:lnTo>
                    <a:pt x="0" y="0"/>
                  </a:lnTo>
                  <a:close/>
                </a:path>
              </a:pathLst>
            </a:custGeom>
            <a:blipFill>
              <a:blip r:embed="rId4"/>
              <a:stretch>
                <a:fillRect l="-4560" t="-14509" r="-2306"/>
              </a:stretch>
            </a:blipFill>
          </p:spPr>
        </p:sp>
      </p:grpSp>
      <p:sp>
        <p:nvSpPr>
          <p:cNvPr id="6" name="Freeform 6"/>
          <p:cNvSpPr/>
          <p:nvPr/>
        </p:nvSpPr>
        <p:spPr>
          <a:xfrm>
            <a:off x="3544785" y="178372"/>
            <a:ext cx="2324483" cy="1432462"/>
          </a:xfrm>
          <a:custGeom>
            <a:avLst/>
            <a:gdLst/>
            <a:ahLst/>
            <a:cxnLst/>
            <a:rect l="l" t="t" r="r" b="b"/>
            <a:pathLst>
              <a:path w="2324483" h="1432462">
                <a:moveTo>
                  <a:pt x="0" y="0"/>
                </a:moveTo>
                <a:lnTo>
                  <a:pt x="2324483" y="0"/>
                </a:lnTo>
                <a:lnTo>
                  <a:pt x="2324483" y="1432462"/>
                </a:lnTo>
                <a:lnTo>
                  <a:pt x="0" y="1432462"/>
                </a:lnTo>
                <a:lnTo>
                  <a:pt x="0" y="0"/>
                </a:lnTo>
                <a:close/>
              </a:path>
            </a:pathLst>
          </a:custGeom>
          <a:blipFill>
            <a:blip r:embed="rId5"/>
            <a:stretch>
              <a:fillRect/>
            </a:stretch>
          </a:blipFill>
        </p:spPr>
      </p:sp>
      <p:sp>
        <p:nvSpPr>
          <p:cNvPr id="7" name="TextBox 7"/>
          <p:cNvSpPr txBox="1"/>
          <p:nvPr/>
        </p:nvSpPr>
        <p:spPr>
          <a:xfrm>
            <a:off x="6224605" y="649556"/>
            <a:ext cx="6103858" cy="469138"/>
          </a:xfrm>
          <a:prstGeom prst="rect">
            <a:avLst/>
          </a:prstGeom>
        </p:spPr>
        <p:txBody>
          <a:bodyPr lIns="0" tIns="0" rIns="0" bIns="0" rtlCol="0" anchor="t">
            <a:spAutoFit/>
          </a:bodyPr>
          <a:lstStyle/>
          <a:p>
            <a:pPr algn="ctr">
              <a:lnSpc>
                <a:spcPts val="3595"/>
              </a:lnSpc>
              <a:spcBef>
                <a:spcPct val="0"/>
              </a:spcBef>
            </a:pPr>
            <a:r>
              <a:rPr lang="en-US" sz="2899" b="1">
                <a:solidFill>
                  <a:srgbClr val="000000"/>
                </a:solidFill>
                <a:latin typeface="Agenda Bold"/>
                <a:ea typeface="Agenda Bold"/>
                <a:cs typeface="Agenda Bold"/>
                <a:sym typeface="Agenda Bold"/>
              </a:rPr>
              <a:t>ATMA KATHA: STORIES FROM WITHIN</a:t>
            </a:r>
          </a:p>
        </p:txBody>
      </p:sp>
      <p:sp>
        <p:nvSpPr>
          <p:cNvPr id="8" name="Freeform 8"/>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6"/>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19050" y="0"/>
            <a:ext cx="18288000" cy="12801600"/>
          </a:xfrm>
          <a:custGeom>
            <a:avLst/>
            <a:gdLst/>
            <a:ahLst/>
            <a:cxnLst/>
            <a:rect l="l" t="t" r="r" b="b"/>
            <a:pathLst>
              <a:path w="18288000" h="12801600">
                <a:moveTo>
                  <a:pt x="0" y="0"/>
                </a:moveTo>
                <a:lnTo>
                  <a:pt x="18288000" y="0"/>
                </a:lnTo>
                <a:lnTo>
                  <a:pt x="18288000" y="12801600"/>
                </a:lnTo>
                <a:lnTo>
                  <a:pt x="0" y="12801600"/>
                </a:lnTo>
                <a:lnTo>
                  <a:pt x="0" y="0"/>
                </a:lnTo>
                <a:close/>
              </a:path>
            </a:pathLst>
          </a:custGeom>
          <a:blipFill>
            <a:blip r:embed="rId2"/>
            <a:stretch>
              <a:fillRect/>
            </a:stretch>
          </a:blipFill>
        </p:spPr>
      </p:sp>
      <p:grpSp>
        <p:nvGrpSpPr>
          <p:cNvPr id="3" name="Group 3"/>
          <p:cNvGrpSpPr/>
          <p:nvPr/>
        </p:nvGrpSpPr>
        <p:grpSpPr>
          <a:xfrm>
            <a:off x="487778" y="250544"/>
            <a:ext cx="6350056" cy="1241171"/>
            <a:chOff x="0" y="0"/>
            <a:chExt cx="1672443" cy="326893"/>
          </a:xfrm>
        </p:grpSpPr>
        <p:sp>
          <p:nvSpPr>
            <p:cNvPr id="4" name="Freeform 4"/>
            <p:cNvSpPr/>
            <p:nvPr/>
          </p:nvSpPr>
          <p:spPr>
            <a:xfrm>
              <a:off x="0" y="0"/>
              <a:ext cx="1672443" cy="326893"/>
            </a:xfrm>
            <a:custGeom>
              <a:avLst/>
              <a:gdLst/>
              <a:ahLst/>
              <a:cxnLst/>
              <a:rect l="l" t="t" r="r" b="b"/>
              <a:pathLst>
                <a:path w="1672443" h="326893">
                  <a:moveTo>
                    <a:pt x="1469243" y="0"/>
                  </a:moveTo>
                  <a:lnTo>
                    <a:pt x="0" y="0"/>
                  </a:lnTo>
                  <a:lnTo>
                    <a:pt x="0" y="326893"/>
                  </a:lnTo>
                  <a:lnTo>
                    <a:pt x="1469243" y="326893"/>
                  </a:lnTo>
                  <a:lnTo>
                    <a:pt x="1672443" y="163446"/>
                  </a:lnTo>
                  <a:lnTo>
                    <a:pt x="1469243" y="0"/>
                  </a:lnTo>
                  <a:close/>
                </a:path>
              </a:pathLst>
            </a:custGeom>
            <a:solidFill>
              <a:srgbClr val="B0DFDB"/>
            </a:solidFill>
          </p:spPr>
        </p:sp>
        <p:sp>
          <p:nvSpPr>
            <p:cNvPr id="5" name="TextBox 5"/>
            <p:cNvSpPr txBox="1"/>
            <p:nvPr/>
          </p:nvSpPr>
          <p:spPr>
            <a:xfrm>
              <a:off x="0" y="-38100"/>
              <a:ext cx="1558143" cy="364993"/>
            </a:xfrm>
            <a:prstGeom prst="rect">
              <a:avLst/>
            </a:prstGeom>
          </p:spPr>
          <p:txBody>
            <a:bodyPr lIns="50800" tIns="50800" rIns="50800" bIns="50800" rtlCol="0" anchor="ctr"/>
            <a:lstStyle/>
            <a:p>
              <a:pPr algn="ctr">
                <a:lnSpc>
                  <a:spcPts val="4340"/>
                </a:lnSpc>
              </a:pPr>
              <a:r>
                <a:rPr lang="en-US" sz="3500" b="1">
                  <a:solidFill>
                    <a:srgbClr val="000000"/>
                  </a:solidFill>
                  <a:latin typeface="Agenda Bold"/>
                  <a:ea typeface="Agenda Bold"/>
                  <a:cs typeface="Agenda Bold"/>
                  <a:sym typeface="Agenda Bold"/>
                </a:rPr>
                <a:t>DISCLOSURES AND STANDARDS</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317018" y="1028700"/>
          <a:ext cx="17707501" cy="8980224"/>
        </p:xfrm>
        <a:graphic>
          <a:graphicData uri="http://schemas.openxmlformats.org/drawingml/2006/table">
            <a:tbl>
              <a:tblPr/>
              <a:tblGrid>
                <a:gridCol w="3025940">
                  <a:extLst>
                    <a:ext uri="{9D8B030D-6E8A-4147-A177-3AD203B41FA5}">
                      <a16:colId xmlns:a16="http://schemas.microsoft.com/office/drawing/2014/main" val="20000"/>
                    </a:ext>
                  </a:extLst>
                </a:gridCol>
                <a:gridCol w="2485356">
                  <a:extLst>
                    <a:ext uri="{9D8B030D-6E8A-4147-A177-3AD203B41FA5}">
                      <a16:colId xmlns:a16="http://schemas.microsoft.com/office/drawing/2014/main" val="20001"/>
                    </a:ext>
                  </a:extLst>
                </a:gridCol>
                <a:gridCol w="12196205">
                  <a:extLst>
                    <a:ext uri="{9D8B030D-6E8A-4147-A177-3AD203B41FA5}">
                      <a16:colId xmlns:a16="http://schemas.microsoft.com/office/drawing/2014/main" val="20002"/>
                    </a:ext>
                  </a:extLst>
                </a:gridCol>
              </a:tblGrid>
              <a:tr h="945133">
                <a:tc>
                  <a:txBody>
                    <a:bodyPr/>
                    <a:lstStyle/>
                    <a:p>
                      <a:pPr algn="ctr">
                        <a:lnSpc>
                          <a:spcPts val="3499"/>
                        </a:lnSpc>
                        <a:defRPr/>
                      </a:pPr>
                      <a:r>
                        <a:rPr lang="en-US" sz="2499" b="1">
                          <a:solidFill>
                            <a:srgbClr val="FFFFFF"/>
                          </a:solidFill>
                          <a:latin typeface="Agenda Bold"/>
                          <a:ea typeface="Agenda Bold"/>
                          <a:cs typeface="Agenda Bold"/>
                          <a:sym typeface="Agenda Bold"/>
                        </a:rPr>
                        <a:t>GRI STANDARD</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499"/>
                        </a:lnSpc>
                        <a:defRPr/>
                      </a:pPr>
                      <a:r>
                        <a:rPr lang="en-US" sz="2499" b="1">
                          <a:solidFill>
                            <a:srgbClr val="FFFFFF"/>
                          </a:solidFill>
                          <a:latin typeface="Agenda Bold"/>
                          <a:ea typeface="Agenda Bold"/>
                          <a:cs typeface="Agenda Bold"/>
                          <a:sym typeface="Agenda Bold"/>
                        </a:rPr>
                        <a:t>DISCLOSURES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499"/>
                        </a:lnSpc>
                        <a:defRPr/>
                      </a:pPr>
                      <a:r>
                        <a:rPr lang="en-US" sz="2499" b="1">
                          <a:solidFill>
                            <a:srgbClr val="FFFFFF"/>
                          </a:solidFill>
                          <a:latin typeface="Agenda Bold"/>
                          <a:ea typeface="Agenda Bold"/>
                          <a:cs typeface="Agenda Bold"/>
                          <a:sym typeface="Agenda Bold"/>
                        </a:rPr>
                        <a:t>DETAILS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extLst>
                  <a:ext uri="{0D108BD9-81ED-4DB2-BD59-A6C34878D82A}">
                    <a16:rowId xmlns:a16="http://schemas.microsoft.com/office/drawing/2014/main" val="10000"/>
                  </a:ext>
                </a:extLst>
              </a:tr>
              <a:tr h="1061780">
                <a:tc>
                  <a:txBody>
                    <a:bodyPr/>
                    <a:lstStyle/>
                    <a:p>
                      <a:pPr algn="ctr">
                        <a:lnSpc>
                          <a:spcPts val="2519"/>
                        </a:lnSpc>
                        <a:defRPr/>
                      </a:pPr>
                      <a:r>
                        <a:rPr lang="en-US" sz="1799" b="1">
                          <a:solidFill>
                            <a:srgbClr val="000000"/>
                          </a:solidFill>
                          <a:latin typeface="Agenda Bold"/>
                          <a:ea typeface="Agenda Bold"/>
                          <a:cs typeface="Agenda Bold"/>
                          <a:sym typeface="Agenda Bold"/>
                        </a:rPr>
                        <a:t>GRI 2: General Disclosures 2021</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2-7 Employees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just">
                        <a:lnSpc>
                          <a:spcPts val="2519"/>
                        </a:lnSpc>
                        <a:defRPr/>
                      </a:pPr>
                      <a:r>
                        <a:rPr lang="en-US" sz="1799">
                          <a:solidFill>
                            <a:srgbClr val="000000"/>
                          </a:solidFill>
                          <a:latin typeface="Agenda Medium"/>
                          <a:ea typeface="Agenda Medium"/>
                          <a:cs typeface="Agenda Medium"/>
                          <a:sym typeface="Agenda Medium"/>
                        </a:rPr>
                        <a:t>As of the reporting period, our total workforce comprises 4,265 individuals across various employment statuses and locations in India. </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1061780">
                <a:tc>
                  <a:txBody>
                    <a:bodyPr/>
                    <a:lstStyle/>
                    <a:p>
                      <a:pPr algn="ctr">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20"/>
                        </a:lnSpc>
                        <a:defRPr/>
                      </a:pPr>
                      <a:r>
                        <a:rPr lang="en-US" sz="1800" b="1">
                          <a:solidFill>
                            <a:srgbClr val="000000"/>
                          </a:solidFill>
                          <a:latin typeface="Agenda Bold"/>
                          <a:ea typeface="Agenda Bold"/>
                          <a:cs typeface="Agenda Bold"/>
                          <a:sym typeface="Agenda Bold"/>
                        </a:rPr>
                        <a:t>2-8 Workers who are not employees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16 on Xpheno (13 Male and 3 Female) Third party role, 81 Housekeeping, 94 security Guard, 6 Bouncer in Admin on Third Party </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2640101">
                <a:tc>
                  <a:txBody>
                    <a:bodyPr/>
                    <a:lstStyle/>
                    <a:p>
                      <a:pPr algn="ctr">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2-9 Governance structure and composition</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The organization’s governance structure includes dedicated committees like the Internal Complaints Committee (POSH), Grievance Redressal Committee, and Whistleblower Committee, with oversight from senior leadership and external representation where required. Clear escalation protocols, anonymous reporting channels, and independent oversight (e.g., Audit Committee) ensure accountability. The Code of Conduct is enforced across levels, supported by regular training. Performance appraisals follow a structured process led by supervisors and HR. The Diversity &amp; Inclusion framework is monitored by HR, promoting equitable practices. These mechanisms ensure responsible governance, ethical conduct, and alignment with ESG principles.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r h="3271430">
                <a:tc>
                  <a:txBody>
                    <a:bodyPr/>
                    <a:lstStyle/>
                    <a:p>
                      <a:pPr algn="ctr">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2-10 Nomination and selection of the highest governance body</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just">
                        <a:lnSpc>
                          <a:spcPts val="2519"/>
                        </a:lnSpc>
                        <a:defRPr/>
                      </a:pPr>
                      <a:r>
                        <a:rPr lang="en-US" sz="1799" b="1">
                          <a:solidFill>
                            <a:srgbClr val="000000"/>
                          </a:solidFill>
                          <a:latin typeface="Agenda Medium"/>
                          <a:ea typeface="Agenda Medium"/>
                          <a:cs typeface="Agenda Medium"/>
                          <a:sym typeface="Agenda Medium"/>
                        </a:rPr>
                        <a:t> 1 Whistle Blowing;</a:t>
                      </a:r>
                      <a:endParaRPr lang="en-US" sz="1100"/>
                    </a:p>
                    <a:p>
                      <a:pPr algn="just">
                        <a:lnSpc>
                          <a:spcPts val="2519"/>
                        </a:lnSpc>
                      </a:pPr>
                      <a:r>
                        <a:rPr lang="en-US" sz="1799">
                          <a:solidFill>
                            <a:srgbClr val="000000"/>
                          </a:solidFill>
                          <a:latin typeface="Agenda Medium"/>
                          <a:ea typeface="Agenda Medium"/>
                          <a:cs typeface="Agenda Medium"/>
                          <a:sym typeface="Agenda Medium"/>
                        </a:rPr>
                        <a:t>The members of the Whistle Blowing Audit Committee as per policy are as follows: -</a:t>
                      </a:r>
                    </a:p>
                    <a:p>
                      <a:pPr algn="just">
                        <a:lnSpc>
                          <a:spcPts val="2519"/>
                        </a:lnSpc>
                      </a:pPr>
                      <a:r>
                        <a:rPr lang="en-US" sz="1799" b="1">
                          <a:solidFill>
                            <a:srgbClr val="000000"/>
                          </a:solidFill>
                          <a:latin typeface="Agenda Medium"/>
                          <a:ea typeface="Agenda Medium"/>
                          <a:cs typeface="Agenda Medium"/>
                          <a:sym typeface="Agenda Medium"/>
                        </a:rPr>
                        <a:t>i. Mr. Anand Chheda (Chairperson)</a:t>
                      </a:r>
                    </a:p>
                    <a:p>
                      <a:pPr algn="just">
                        <a:lnSpc>
                          <a:spcPts val="2519"/>
                        </a:lnSpc>
                      </a:pPr>
                      <a:r>
                        <a:rPr lang="en-US" sz="1799">
                          <a:solidFill>
                            <a:srgbClr val="000000"/>
                          </a:solidFill>
                          <a:latin typeface="Agenda Medium"/>
                          <a:ea typeface="Agenda Medium"/>
                          <a:cs typeface="Agenda Medium"/>
                          <a:sym typeface="Agenda Medium"/>
                        </a:rPr>
                        <a:t>ii. Mr. Shivang Unadkat (Secretary)</a:t>
                      </a:r>
                    </a:p>
                    <a:p>
                      <a:pPr algn="just">
                        <a:lnSpc>
                          <a:spcPts val="2519"/>
                        </a:lnSpc>
                      </a:pPr>
                      <a:r>
                        <a:rPr lang="en-US" sz="1799">
                          <a:solidFill>
                            <a:srgbClr val="000000"/>
                          </a:solidFill>
                          <a:latin typeface="Agenda Medium"/>
                          <a:ea typeface="Agenda Medium"/>
                          <a:cs typeface="Agenda Medium"/>
                          <a:sym typeface="Agenda Medium"/>
                        </a:rPr>
                        <a:t>iii. Mrs. Himani Ladsariya (Member)</a:t>
                      </a:r>
                    </a:p>
                    <a:p>
                      <a:pPr algn="just">
                        <a:lnSpc>
                          <a:spcPts val="2519"/>
                        </a:lnSpc>
                      </a:pPr>
                      <a:r>
                        <a:rPr lang="en-US" sz="1799" b="1">
                          <a:solidFill>
                            <a:srgbClr val="000000"/>
                          </a:solidFill>
                          <a:latin typeface="Agenda Medium"/>
                          <a:ea typeface="Agenda Medium"/>
                          <a:cs typeface="Agenda Medium"/>
                          <a:sym typeface="Agenda Medium"/>
                        </a:rPr>
                        <a:t>iV. CHRO</a:t>
                      </a:r>
                    </a:p>
                    <a:p>
                      <a:pPr algn="just">
                        <a:lnSpc>
                          <a:spcPts val="2519"/>
                        </a:lnSpc>
                      </a:pPr>
                      <a:r>
                        <a:rPr lang="en-US" sz="1799">
                          <a:solidFill>
                            <a:srgbClr val="000000"/>
                          </a:solidFill>
                          <a:latin typeface="Agenda Medium"/>
                          <a:ea typeface="Agenda Medium"/>
                          <a:cs typeface="Agenda Medium"/>
                          <a:sym typeface="Agenda Medium"/>
                        </a:rPr>
                        <a:t>2. Posh Committee</a:t>
                      </a:r>
                    </a:p>
                    <a:p>
                      <a:pPr algn="l">
                        <a:lnSpc>
                          <a:spcPts val="2519"/>
                        </a:lnSpc>
                      </a:pPr>
                      <a:endParaRPr lang="en-US" sz="1799">
                        <a:solidFill>
                          <a:srgbClr val="000000"/>
                        </a:solidFill>
                        <a:latin typeface="Agenda Medium"/>
                        <a:ea typeface="Agenda Medium"/>
                        <a:cs typeface="Agenda Medium"/>
                        <a:sym typeface="Agenda Medium"/>
                      </a:endParaRPr>
                    </a:p>
                    <a:p>
                      <a:pPr algn="l">
                        <a:lnSpc>
                          <a:spcPts val="2519"/>
                        </a:lnSpc>
                      </a:pPr>
                      <a:endParaRPr lang="en-US" sz="1799">
                        <a:solidFill>
                          <a:srgbClr val="000000"/>
                        </a:solidFill>
                        <a:latin typeface="Agenda Medium"/>
                        <a:ea typeface="Agenda Medium"/>
                        <a:cs typeface="Agenda Medium"/>
                        <a:sym typeface="Agenda Medium"/>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5546241" y="237415"/>
            <a:ext cx="6425684" cy="517144"/>
          </a:xfrm>
          <a:prstGeom prst="rect">
            <a:avLst/>
          </a:prstGeom>
        </p:spPr>
        <p:txBody>
          <a:bodyPr lIns="0" tIns="0" rIns="0" bIns="0" rtlCol="0" anchor="t">
            <a:spAutoFit/>
          </a:bodyPr>
          <a:lstStyle/>
          <a:p>
            <a:pPr algn="ctr">
              <a:lnSpc>
                <a:spcPts val="3967"/>
              </a:lnSpc>
              <a:spcBef>
                <a:spcPct val="0"/>
              </a:spcBef>
            </a:pPr>
            <a:r>
              <a:rPr lang="en-US" sz="3199" b="1">
                <a:solidFill>
                  <a:srgbClr val="000000"/>
                </a:solidFill>
                <a:latin typeface="Agenda Bold"/>
                <a:ea typeface="Agenda Bold"/>
                <a:cs typeface="Agenda Bold"/>
                <a:sym typeface="Agenda Bold"/>
              </a:rPr>
              <a:t>GRI: DISCLOSURES AND STANDARDS</a:t>
            </a:r>
          </a:p>
        </p:txBody>
      </p:sp>
      <p:sp>
        <p:nvSpPr>
          <p:cNvPr id="4" name="Freeform 4"/>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2"/>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47668" y="175640"/>
          <a:ext cx="17792665" cy="10048875"/>
        </p:xfrm>
        <a:graphic>
          <a:graphicData uri="http://schemas.openxmlformats.org/drawingml/2006/table">
            <a:tbl>
              <a:tblPr/>
              <a:tblGrid>
                <a:gridCol w="3099154">
                  <a:extLst>
                    <a:ext uri="{9D8B030D-6E8A-4147-A177-3AD203B41FA5}">
                      <a16:colId xmlns:a16="http://schemas.microsoft.com/office/drawing/2014/main" val="20000"/>
                    </a:ext>
                  </a:extLst>
                </a:gridCol>
                <a:gridCol w="2624241">
                  <a:extLst>
                    <a:ext uri="{9D8B030D-6E8A-4147-A177-3AD203B41FA5}">
                      <a16:colId xmlns:a16="http://schemas.microsoft.com/office/drawing/2014/main" val="20001"/>
                    </a:ext>
                  </a:extLst>
                </a:gridCol>
                <a:gridCol w="12069270">
                  <a:extLst>
                    <a:ext uri="{9D8B030D-6E8A-4147-A177-3AD203B41FA5}">
                      <a16:colId xmlns:a16="http://schemas.microsoft.com/office/drawing/2014/main" val="20002"/>
                    </a:ext>
                  </a:extLst>
                </a:gridCol>
              </a:tblGrid>
              <a:tr h="870074">
                <a:tc>
                  <a:txBody>
                    <a:bodyPr/>
                    <a:lstStyle/>
                    <a:p>
                      <a:pPr algn="ctr">
                        <a:lnSpc>
                          <a:spcPts val="3499"/>
                        </a:lnSpc>
                        <a:defRPr/>
                      </a:pPr>
                      <a:r>
                        <a:rPr lang="en-US" sz="2499" b="1">
                          <a:solidFill>
                            <a:srgbClr val="FFFFFF"/>
                          </a:solidFill>
                          <a:latin typeface="Agenda Bold"/>
                          <a:ea typeface="Agenda Bold"/>
                          <a:cs typeface="Agenda Bold"/>
                          <a:sym typeface="Agenda Bold"/>
                        </a:rPr>
                        <a:t>GRI STANDARD</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499"/>
                        </a:lnSpc>
                        <a:defRPr/>
                      </a:pPr>
                      <a:r>
                        <a:rPr lang="en-US" sz="2499" b="1">
                          <a:solidFill>
                            <a:srgbClr val="FFFFFF"/>
                          </a:solidFill>
                          <a:latin typeface="Agenda Bold"/>
                          <a:ea typeface="Agenda Bold"/>
                          <a:cs typeface="Agenda Bold"/>
                          <a:sym typeface="Agenda Bold"/>
                        </a:rPr>
                        <a:t>DISCLOSURES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499"/>
                        </a:lnSpc>
                        <a:defRPr/>
                      </a:pPr>
                      <a:r>
                        <a:rPr lang="en-US" sz="2499" b="1">
                          <a:solidFill>
                            <a:srgbClr val="FFFFFF"/>
                          </a:solidFill>
                          <a:latin typeface="Agenda Bold"/>
                          <a:ea typeface="Agenda Bold"/>
                          <a:cs typeface="Agenda Bold"/>
                          <a:sym typeface="Agenda Bold"/>
                        </a:rPr>
                        <a:t>DETAILS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extLst>
                  <a:ext uri="{0D108BD9-81ED-4DB2-BD59-A6C34878D82A}">
                    <a16:rowId xmlns:a16="http://schemas.microsoft.com/office/drawing/2014/main" val="10000"/>
                  </a:ext>
                </a:extLst>
              </a:tr>
              <a:tr h="6109640">
                <a:tc>
                  <a:txBody>
                    <a:bodyPr/>
                    <a:lstStyle/>
                    <a:p>
                      <a:pPr algn="ctr">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just">
                        <a:lnSpc>
                          <a:spcPts val="2519"/>
                        </a:lnSpc>
                        <a:defRPr/>
                      </a:pPr>
                      <a:r>
                        <a:rPr lang="en-US" sz="1799">
                          <a:solidFill>
                            <a:srgbClr val="000000"/>
                          </a:solidFill>
                          <a:latin typeface="Agenda Medium"/>
                          <a:ea typeface="Agenda Medium"/>
                          <a:cs typeface="Agenda Medium"/>
                          <a:sym typeface="Agenda Medium"/>
                        </a:rPr>
                        <a:t>3. Grievance </a:t>
                      </a:r>
                      <a:endParaRPr lang="en-US" sz="1100"/>
                    </a:p>
                    <a:p>
                      <a:pPr algn="just">
                        <a:lnSpc>
                          <a:spcPts val="2519"/>
                        </a:lnSpc>
                      </a:pPr>
                      <a:r>
                        <a:rPr lang="en-US" sz="1799">
                          <a:solidFill>
                            <a:srgbClr val="000000"/>
                          </a:solidFill>
                          <a:latin typeface="Agenda Medium"/>
                          <a:ea typeface="Agenda Medium"/>
                          <a:cs typeface="Agenda Medium"/>
                          <a:sym typeface="Agenda Medium"/>
                        </a:rPr>
                        <a:t> - In case, the grievance involves the manager, then the employee needs to approach the City Leads.‘’</a:t>
                      </a:r>
                    </a:p>
                    <a:p>
                      <a:pPr algn="just">
                        <a:lnSpc>
                          <a:spcPts val="2519"/>
                        </a:lnSpc>
                      </a:pPr>
                      <a:r>
                        <a:rPr lang="en-US" sz="1799">
                          <a:solidFill>
                            <a:srgbClr val="000000"/>
                          </a:solidFill>
                          <a:latin typeface="Agenda Medium"/>
                          <a:ea typeface="Agenda Medium"/>
                          <a:cs typeface="Agenda Medium"/>
                          <a:sym typeface="Agenda Medium"/>
                        </a:rPr>
                        <a:t>- In the case of a Head wishing to raise a grievance, he/she should do so verbally with Founders and Co-Founders whose action or decision has given rise to the complaint</a:t>
                      </a:r>
                    </a:p>
                    <a:p>
                      <a:pPr algn="just">
                        <a:lnSpc>
                          <a:spcPts val="2519"/>
                        </a:lnSpc>
                      </a:pPr>
                      <a:r>
                        <a:rPr lang="en-US" sz="1799">
                          <a:solidFill>
                            <a:srgbClr val="000000"/>
                          </a:solidFill>
                          <a:latin typeface="Agenda Medium"/>
                          <a:ea typeface="Agenda Medium"/>
                          <a:cs typeface="Agenda Medium"/>
                          <a:sym typeface="Agenda Medium"/>
                        </a:rPr>
                        <a:t>- In absence of successful resolution of the grievance through discussion, a formal written complaint can be filed to Grievance Redressal Committee as the case may be copying the Head HR.</a:t>
                      </a:r>
                    </a:p>
                    <a:p>
                      <a:pPr algn="just">
                        <a:lnSpc>
                          <a:spcPts val="2519"/>
                        </a:lnSpc>
                      </a:pPr>
                      <a:endParaRPr lang="en-US" sz="1799">
                        <a:solidFill>
                          <a:srgbClr val="000000"/>
                        </a:solidFill>
                        <a:latin typeface="Agenda Medium"/>
                        <a:ea typeface="Agenda Medium"/>
                        <a:cs typeface="Agenda Medium"/>
                        <a:sym typeface="Agenda Medium"/>
                      </a:endParaRPr>
                    </a:p>
                    <a:p>
                      <a:pPr algn="just">
                        <a:lnSpc>
                          <a:spcPts val="2519"/>
                        </a:lnSpc>
                      </a:pPr>
                      <a:r>
                        <a:rPr lang="en-US" sz="1799" b="1">
                          <a:solidFill>
                            <a:srgbClr val="000000"/>
                          </a:solidFill>
                          <a:latin typeface="Agenda Bold"/>
                          <a:ea typeface="Agenda Bold"/>
                          <a:cs typeface="Agenda Bold"/>
                          <a:sym typeface="Agenda Bold"/>
                        </a:rPr>
                        <a:t>Level 2</a:t>
                      </a:r>
                    </a:p>
                    <a:p>
                      <a:pPr algn="just">
                        <a:lnSpc>
                          <a:spcPts val="2519"/>
                        </a:lnSpc>
                      </a:pPr>
                      <a:r>
                        <a:rPr lang="en-US" sz="1799">
                          <a:solidFill>
                            <a:srgbClr val="000000"/>
                          </a:solidFill>
                          <a:latin typeface="Agenda Medium"/>
                          <a:ea typeface="Agenda Medium"/>
                          <a:cs typeface="Agenda Medium"/>
                          <a:sym typeface="Agenda Medium"/>
                        </a:rPr>
                        <a:t>If the concerned employee is not satisfied with the above response from his/her immediate supervisor he/she can submit the grievance either written or through email complaints.everest@gmail.com along with the reply to the Grievance Officer. He/she would hear out the grievances of individuals and counsel them. Acknowledgement of the receipt of the grievance will be issued to the concerned employee. The Grievance Officer should redress If the grievance still persists, a formal grievance would be lodged and forwarded to the Grievance Redressal Committee. </a:t>
                      </a:r>
                    </a:p>
                    <a:p>
                      <a:pPr algn="just">
                        <a:lnSpc>
                          <a:spcPts val="2519"/>
                        </a:lnSpc>
                      </a:pPr>
                      <a:r>
                        <a:rPr lang="en-US" sz="1799">
                          <a:solidFill>
                            <a:srgbClr val="000000"/>
                          </a:solidFill>
                          <a:latin typeface="Agenda Medium"/>
                          <a:ea typeface="Agenda Medium"/>
                          <a:cs typeface="Agenda Medium"/>
                          <a:sym typeface="Agenda Medium"/>
                        </a:rPr>
                        <a:t>Grievance Redressal Committee will comprise of: </a:t>
                      </a:r>
                    </a:p>
                    <a:p>
                      <a:pPr algn="just">
                        <a:lnSpc>
                          <a:spcPts val="2519"/>
                        </a:lnSpc>
                      </a:pPr>
                      <a:r>
                        <a:rPr lang="en-US" sz="1799">
                          <a:solidFill>
                            <a:srgbClr val="000000"/>
                          </a:solidFill>
                          <a:latin typeface="Agenda Medium"/>
                          <a:ea typeface="Agenda Medium"/>
                          <a:cs typeface="Agenda Medium"/>
                          <a:sym typeface="Agenda Medium"/>
                        </a:rPr>
                        <a:t>a. Any one member from Senior Management – Co-Founder/City Leads. </a:t>
                      </a:r>
                    </a:p>
                    <a:p>
                      <a:pPr algn="just">
                        <a:lnSpc>
                          <a:spcPts val="2519"/>
                        </a:lnSpc>
                      </a:pPr>
                      <a:r>
                        <a:rPr lang="en-US" sz="1799">
                          <a:solidFill>
                            <a:srgbClr val="000000"/>
                          </a:solidFill>
                          <a:latin typeface="Agenda Medium"/>
                          <a:ea typeface="Agenda Medium"/>
                          <a:cs typeface="Agenda Medium"/>
                          <a:sym typeface="Agenda Medium"/>
                        </a:rPr>
                        <a:t>b. Head of Finance;</a:t>
                      </a:r>
                    </a:p>
                    <a:p>
                      <a:pPr algn="just">
                        <a:lnSpc>
                          <a:spcPts val="2519"/>
                        </a:lnSpc>
                      </a:pPr>
                      <a:r>
                        <a:rPr lang="en-US" sz="1799">
                          <a:solidFill>
                            <a:srgbClr val="000000"/>
                          </a:solidFill>
                          <a:latin typeface="Agenda Medium"/>
                          <a:ea typeface="Agenda Medium"/>
                          <a:cs typeface="Agenda Medium"/>
                          <a:sym typeface="Agenda Medium"/>
                        </a:rPr>
                        <a:t>c. Head of HR; </a:t>
                      </a:r>
                    </a:p>
                    <a:p>
                      <a:pPr algn="just">
                        <a:lnSpc>
                          <a:spcPts val="2519"/>
                        </a:lnSpc>
                      </a:pPr>
                      <a:r>
                        <a:rPr lang="en-US" sz="1799">
                          <a:solidFill>
                            <a:srgbClr val="000000"/>
                          </a:solidFill>
                          <a:latin typeface="Agenda Medium"/>
                          <a:ea typeface="Agenda Medium"/>
                          <a:cs typeface="Agenda Medium"/>
                          <a:sym typeface="Agenda Medium"/>
                        </a:rPr>
                        <a:t>d. Any other member as nominated</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1376820">
                <a:tc>
                  <a:txBody>
                    <a:bodyPr/>
                    <a:lstStyle/>
                    <a:p>
                      <a:pPr algn="ctr">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20"/>
                        </a:lnSpc>
                        <a:defRPr/>
                      </a:pPr>
                      <a:r>
                        <a:rPr lang="en-US" sz="1800" b="1">
                          <a:solidFill>
                            <a:srgbClr val="000000"/>
                          </a:solidFill>
                          <a:latin typeface="Agenda Bold"/>
                          <a:ea typeface="Agenda Bold"/>
                          <a:cs typeface="Agenda Bold"/>
                          <a:sym typeface="Agenda Bold"/>
                        </a:rPr>
                        <a:t>2-15 Conflict of Interest</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20"/>
                        </a:lnSpc>
                        <a:defRPr/>
                      </a:pPr>
                      <a:r>
                        <a:rPr lang="en-US" sz="1800">
                          <a:solidFill>
                            <a:srgbClr val="000000"/>
                          </a:solidFill>
                          <a:latin typeface="Agenda Medium"/>
                          <a:ea typeface="Agenda Medium"/>
                          <a:cs typeface="Agenda Medium"/>
                          <a:sym typeface="Agenda Medium"/>
                        </a:rPr>
                        <a:t>The organization enforces transparency by requiring employees to disclose potential conflicts of interest, ensuring decisions are made objectively without personal gain, thereby upholding ethical standards and stakeholder trust.</a:t>
                      </a:r>
                      <a:endParaRPr lang="en-US" sz="1100"/>
                    </a:p>
                    <a:p>
                      <a:pPr algn="l">
                        <a:lnSpc>
                          <a:spcPts val="2520"/>
                        </a:lnSpc>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1692341">
                <a:tc>
                  <a:txBody>
                    <a:bodyPr/>
                    <a:lstStyle/>
                    <a:p>
                      <a:pPr algn="ctr">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2-19 Remuneration policies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The organization ensures fair remuneration through compliance with statutory requirements including minimum wages, maternity benefits, and social security, promoting equitable, transparent, and legally compliant compensation practices for all employees.</a:t>
                      </a:r>
                      <a:endParaRPr lang="en-US" sz="1100"/>
                    </a:p>
                    <a:p>
                      <a:pPr algn="l">
                        <a:lnSpc>
                          <a:spcPts val="2519"/>
                        </a:lnSpc>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234689" y="2525618"/>
            <a:ext cx="3805727" cy="3805727"/>
            <a:chOff x="0" y="0"/>
            <a:chExt cx="14840029" cy="14840029"/>
          </a:xfrm>
        </p:grpSpPr>
        <p:sp>
          <p:nvSpPr>
            <p:cNvPr id="3" name="Freeform 3"/>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sp>
        <p:sp>
          <p:nvSpPr>
            <p:cNvPr id="4" name="Freeform 4"/>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EDF5F9"/>
            </a:solidFill>
          </p:spPr>
        </p:sp>
        <p:sp>
          <p:nvSpPr>
            <p:cNvPr id="5" name="Freeform 5"/>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2"/>
              <a:stretch>
                <a:fillRect l="223" r="223"/>
              </a:stretch>
            </a:blipFill>
          </p:spPr>
        </p:sp>
      </p:grpSp>
      <p:sp>
        <p:nvSpPr>
          <p:cNvPr id="6" name="TextBox 6"/>
          <p:cNvSpPr txBox="1"/>
          <p:nvPr/>
        </p:nvSpPr>
        <p:spPr>
          <a:xfrm>
            <a:off x="330889" y="317238"/>
            <a:ext cx="9716822" cy="509905"/>
          </a:xfrm>
          <a:prstGeom prst="rect">
            <a:avLst/>
          </a:prstGeom>
        </p:spPr>
        <p:txBody>
          <a:bodyPr lIns="0" tIns="0" rIns="0" bIns="0" rtlCol="0" anchor="t">
            <a:spAutoFit/>
          </a:bodyPr>
          <a:lstStyle/>
          <a:p>
            <a:pPr algn="l">
              <a:lnSpc>
                <a:spcPts val="3739"/>
              </a:lnSpc>
            </a:pPr>
            <a:r>
              <a:rPr lang="en-US" sz="3399" b="1">
                <a:solidFill>
                  <a:srgbClr val="000000"/>
                </a:solidFill>
                <a:latin typeface="Agenda Bold"/>
                <a:ea typeface="Agenda Bold"/>
                <a:cs typeface="Agenda Bold"/>
                <a:sym typeface="Agenda Bold"/>
              </a:rPr>
              <a:t>A MESSAGE FROM OUR CEO</a:t>
            </a:r>
          </a:p>
        </p:txBody>
      </p:sp>
      <p:sp>
        <p:nvSpPr>
          <p:cNvPr id="7" name="TextBox 7"/>
          <p:cNvSpPr txBox="1"/>
          <p:nvPr/>
        </p:nvSpPr>
        <p:spPr>
          <a:xfrm>
            <a:off x="15162891" y="6570326"/>
            <a:ext cx="2105144" cy="1237773"/>
          </a:xfrm>
          <a:prstGeom prst="rect">
            <a:avLst/>
          </a:prstGeom>
        </p:spPr>
        <p:txBody>
          <a:bodyPr lIns="0" tIns="0" rIns="0" bIns="0" rtlCol="0" anchor="t">
            <a:spAutoFit/>
          </a:bodyPr>
          <a:lstStyle/>
          <a:p>
            <a:pPr algn="ctr">
              <a:lnSpc>
                <a:spcPts val="2441"/>
              </a:lnSpc>
              <a:spcBef>
                <a:spcPct val="0"/>
              </a:spcBef>
            </a:pPr>
            <a:r>
              <a:rPr lang="en-US" sz="1968" b="1">
                <a:solidFill>
                  <a:srgbClr val="3F6C8C"/>
                </a:solidFill>
                <a:latin typeface="Agenda Bold"/>
                <a:ea typeface="Agenda Bold"/>
                <a:cs typeface="Agenda Bold"/>
                <a:sym typeface="Agenda Bold"/>
              </a:rPr>
              <a:t>Siddharth Ladsariya</a:t>
            </a:r>
          </a:p>
          <a:p>
            <a:pPr algn="ctr">
              <a:lnSpc>
                <a:spcPts val="2441"/>
              </a:lnSpc>
              <a:spcBef>
                <a:spcPct val="0"/>
              </a:spcBef>
            </a:pPr>
            <a:r>
              <a:rPr lang="en-US" sz="1968" b="1">
                <a:solidFill>
                  <a:srgbClr val="3F6C8C"/>
                </a:solidFill>
                <a:latin typeface="Agenda Bold"/>
                <a:ea typeface="Agenda Bold"/>
                <a:cs typeface="Agenda Bold"/>
                <a:sym typeface="Agenda Bold"/>
              </a:rPr>
              <a:t> Founder &amp; CEO</a:t>
            </a:r>
          </a:p>
          <a:p>
            <a:pPr algn="ctr">
              <a:lnSpc>
                <a:spcPts val="2441"/>
              </a:lnSpc>
              <a:spcBef>
                <a:spcPct val="0"/>
              </a:spcBef>
            </a:pPr>
            <a:r>
              <a:rPr lang="en-US" sz="1968" b="1">
                <a:solidFill>
                  <a:srgbClr val="3F6C8C"/>
                </a:solidFill>
                <a:latin typeface="Agenda Bold"/>
                <a:ea typeface="Agenda Bold"/>
                <a:cs typeface="Agenda Bold"/>
                <a:sym typeface="Agenda Bold"/>
              </a:rPr>
              <a:t> Everest Fleet</a:t>
            </a:r>
          </a:p>
          <a:p>
            <a:pPr algn="ctr">
              <a:lnSpc>
                <a:spcPts val="2441"/>
              </a:lnSpc>
              <a:spcBef>
                <a:spcPct val="0"/>
              </a:spcBef>
            </a:pPr>
            <a:endParaRPr lang="en-US" sz="1968" b="1">
              <a:solidFill>
                <a:srgbClr val="3F6C8C"/>
              </a:solidFill>
              <a:latin typeface="Agenda Bold"/>
              <a:ea typeface="Agenda Bold"/>
              <a:cs typeface="Agenda Bold"/>
              <a:sym typeface="Agenda Bold"/>
            </a:endParaRPr>
          </a:p>
        </p:txBody>
      </p:sp>
      <p:grpSp>
        <p:nvGrpSpPr>
          <p:cNvPr id="8" name="Group 8"/>
          <p:cNvGrpSpPr/>
          <p:nvPr/>
        </p:nvGrpSpPr>
        <p:grpSpPr>
          <a:xfrm>
            <a:off x="-13027284" y="1028700"/>
            <a:ext cx="28111969" cy="23613784"/>
            <a:chOff x="0" y="0"/>
            <a:chExt cx="37482625" cy="31485046"/>
          </a:xfrm>
        </p:grpSpPr>
        <p:sp>
          <p:nvSpPr>
            <p:cNvPr id="9" name="Freeform 9"/>
            <p:cNvSpPr/>
            <p:nvPr/>
          </p:nvSpPr>
          <p:spPr>
            <a:xfrm rot="-214047">
              <a:off x="417570" y="879121"/>
              <a:ext cx="28702628" cy="14315436"/>
            </a:xfrm>
            <a:custGeom>
              <a:avLst/>
              <a:gdLst/>
              <a:ahLst/>
              <a:cxnLst/>
              <a:rect l="l" t="t" r="r" b="b"/>
              <a:pathLst>
                <a:path w="28702628" h="14315436">
                  <a:moveTo>
                    <a:pt x="0" y="0"/>
                  </a:moveTo>
                  <a:lnTo>
                    <a:pt x="28702627" y="0"/>
                  </a:lnTo>
                  <a:lnTo>
                    <a:pt x="28702627" y="14315435"/>
                  </a:lnTo>
                  <a:lnTo>
                    <a:pt x="0" y="14315435"/>
                  </a:lnTo>
                  <a:lnTo>
                    <a:pt x="0" y="0"/>
                  </a:lnTo>
                  <a:close/>
                </a:path>
              </a:pathLst>
            </a:custGeom>
            <a:blipFill>
              <a:blip>
                <a:alphaModFix amt="18999"/>
                <a:extLst>
                  <a:ext uri="{96DAC541-7B7A-43D3-8B79-37D633B846F1}">
                    <asvg:svgBlip xmlns:asvg="http://schemas.microsoft.com/office/drawing/2016/SVG/main" r:embed="rId3"/>
                  </a:ext>
                </a:extLst>
              </a:blip>
              <a:stretch>
                <a:fillRect/>
              </a:stretch>
            </a:blipFill>
          </p:spPr>
        </p:sp>
        <p:sp>
          <p:nvSpPr>
            <p:cNvPr id="10" name="Freeform 10"/>
            <p:cNvSpPr/>
            <p:nvPr/>
          </p:nvSpPr>
          <p:spPr>
            <a:xfrm rot="2268182">
              <a:off x="5941023" y="8823637"/>
              <a:ext cx="30099378" cy="15012065"/>
            </a:xfrm>
            <a:custGeom>
              <a:avLst/>
              <a:gdLst/>
              <a:ahLst/>
              <a:cxnLst/>
              <a:rect l="l" t="t" r="r" b="b"/>
              <a:pathLst>
                <a:path w="30099378" h="15012065">
                  <a:moveTo>
                    <a:pt x="0" y="0"/>
                  </a:moveTo>
                  <a:lnTo>
                    <a:pt x="30099379" y="0"/>
                  </a:lnTo>
                  <a:lnTo>
                    <a:pt x="30099379" y="15012065"/>
                  </a:lnTo>
                  <a:lnTo>
                    <a:pt x="0" y="15012065"/>
                  </a:lnTo>
                  <a:lnTo>
                    <a:pt x="0" y="0"/>
                  </a:lnTo>
                  <a:close/>
                </a:path>
              </a:pathLst>
            </a:custGeom>
            <a:blipFill>
              <a:blip>
                <a:alphaModFix amt="20999"/>
                <a:extLst>
                  <a:ext uri="{96DAC541-7B7A-43D3-8B79-37D633B846F1}">
                    <asvg:svgBlip xmlns:asvg="http://schemas.microsoft.com/office/drawing/2016/SVG/main" r:embed="rId4"/>
                  </a:ext>
                </a:extLst>
              </a:blip>
              <a:stretch>
                <a:fillRect/>
              </a:stretch>
            </a:blipFill>
          </p:spPr>
        </p:sp>
      </p:grpSp>
      <p:sp>
        <p:nvSpPr>
          <p:cNvPr id="11" name="TextBox 11"/>
          <p:cNvSpPr txBox="1"/>
          <p:nvPr/>
        </p:nvSpPr>
        <p:spPr>
          <a:xfrm>
            <a:off x="311839" y="861313"/>
            <a:ext cx="13575918" cy="9087741"/>
          </a:xfrm>
          <a:prstGeom prst="rect">
            <a:avLst/>
          </a:prstGeom>
        </p:spPr>
        <p:txBody>
          <a:bodyPr lIns="0" tIns="0" rIns="0" bIns="0" rtlCol="0" anchor="t">
            <a:spAutoFit/>
          </a:bodyPr>
          <a:lstStyle/>
          <a:p>
            <a:pPr algn="just">
              <a:lnSpc>
                <a:spcPts val="2107"/>
              </a:lnSpc>
              <a:spcBef>
                <a:spcPct val="0"/>
              </a:spcBef>
            </a:pPr>
            <a:endParaRPr/>
          </a:p>
          <a:p>
            <a:pPr algn="just">
              <a:lnSpc>
                <a:spcPts val="2107"/>
              </a:lnSpc>
              <a:spcBef>
                <a:spcPct val="0"/>
              </a:spcBef>
            </a:pPr>
            <a:r>
              <a:rPr lang="en-US" sz="1699" b="1">
                <a:solidFill>
                  <a:srgbClr val="000000"/>
                </a:solidFill>
                <a:latin typeface="Agenda Medium"/>
                <a:ea typeface="Agenda Medium"/>
                <a:cs typeface="Agenda Medium"/>
                <a:sym typeface="Agenda Medium"/>
              </a:rPr>
              <a:t>At Everest Fleet, our journey began with a simple mission — to transform shared mobility in India and empower those who drive it. Over the years, that mission has grown into a movement. Today, with over 18,500+ cars across seven cities and a strong focus on electric and CNG vehicles, we are proud to be at the forefront of sustainable, inclusive, and tech-driven mobility solutions.</a:t>
            </a:r>
          </a:p>
          <a:p>
            <a:pPr algn="just">
              <a:lnSpc>
                <a:spcPts val="2107"/>
              </a:lnSpc>
              <a:spcBef>
                <a:spcPct val="0"/>
              </a:spcBef>
            </a:pPr>
            <a:endParaRPr lang="en-US" sz="1699" b="1">
              <a:solidFill>
                <a:srgbClr val="000000"/>
              </a:solidFill>
              <a:latin typeface="Agenda Medium"/>
              <a:ea typeface="Agenda Medium"/>
              <a:cs typeface="Agenda Medium"/>
              <a:sym typeface="Agenda Medium"/>
            </a:endParaRPr>
          </a:p>
          <a:p>
            <a:pPr algn="just">
              <a:lnSpc>
                <a:spcPts val="2107"/>
              </a:lnSpc>
              <a:spcBef>
                <a:spcPct val="0"/>
              </a:spcBef>
            </a:pPr>
            <a:r>
              <a:rPr lang="en-US" sz="1699" b="1">
                <a:solidFill>
                  <a:srgbClr val="3F6C8C"/>
                </a:solidFill>
                <a:latin typeface="Agenda Bold"/>
                <a:ea typeface="Agenda Bold"/>
                <a:cs typeface="Agenda Bold"/>
                <a:sym typeface="Agenda Bold"/>
              </a:rPr>
              <a:t>DRIVING MOBILITY WITH PURPOSE</a:t>
            </a:r>
          </a:p>
          <a:p>
            <a:pPr algn="just">
              <a:lnSpc>
                <a:spcPts val="2107"/>
              </a:lnSpc>
              <a:spcBef>
                <a:spcPct val="0"/>
              </a:spcBef>
            </a:pPr>
            <a:r>
              <a:rPr lang="en-US" sz="1699" b="1">
                <a:solidFill>
                  <a:srgbClr val="000000"/>
                </a:solidFill>
                <a:latin typeface="Agenda Medium"/>
                <a:ea typeface="Agenda Medium"/>
                <a:cs typeface="Agenda Medium"/>
                <a:sym typeface="Agenda Medium"/>
              </a:rPr>
              <a:t>Our work goes far beyond fleet management. At the heart of Everest Fleet is a belief that mobility can be a force for good — creating income opportunities, reducing environmental impact, and powering cities forward. As we continue expanding across geographies, we focus on providing cleaner vehicles, safer rides, and a better quality of life for our driver partners and customers.</a:t>
            </a:r>
          </a:p>
          <a:p>
            <a:pPr algn="just">
              <a:lnSpc>
                <a:spcPts val="2107"/>
              </a:lnSpc>
              <a:spcBef>
                <a:spcPct val="0"/>
              </a:spcBef>
            </a:pPr>
            <a:r>
              <a:rPr lang="en-US" sz="1699" b="1">
                <a:solidFill>
                  <a:srgbClr val="000000"/>
                </a:solidFill>
                <a:latin typeface="Agenda Medium"/>
                <a:ea typeface="Agenda Medium"/>
                <a:cs typeface="Agenda Medium"/>
                <a:sym typeface="Agenda Medium"/>
              </a:rPr>
              <a:t>In 2025, we deepened our commitment to sustainability by accelerating the adoption of EVs in our fleet and building infrastructure to support a greener future. Our goal is not just to adapt to the future of mobility but to shape it.</a:t>
            </a:r>
          </a:p>
          <a:p>
            <a:pPr algn="just">
              <a:lnSpc>
                <a:spcPts val="2107"/>
              </a:lnSpc>
              <a:spcBef>
                <a:spcPct val="0"/>
              </a:spcBef>
            </a:pPr>
            <a:endParaRPr lang="en-US" sz="1699" b="1">
              <a:solidFill>
                <a:srgbClr val="000000"/>
              </a:solidFill>
              <a:latin typeface="Agenda Medium"/>
              <a:ea typeface="Agenda Medium"/>
              <a:cs typeface="Agenda Medium"/>
              <a:sym typeface="Agenda Medium"/>
            </a:endParaRPr>
          </a:p>
          <a:p>
            <a:pPr algn="just">
              <a:lnSpc>
                <a:spcPts val="2107"/>
              </a:lnSpc>
              <a:spcBef>
                <a:spcPct val="0"/>
              </a:spcBef>
            </a:pPr>
            <a:r>
              <a:rPr lang="en-US" sz="1699" b="1">
                <a:solidFill>
                  <a:srgbClr val="3F6C8C"/>
                </a:solidFill>
                <a:latin typeface="Agenda Bold"/>
                <a:ea typeface="Agenda Bold"/>
                <a:cs typeface="Agenda Bold"/>
                <a:sym typeface="Agenda Bold"/>
              </a:rPr>
              <a:t>EMPOWERING OUR DRIVERS</a:t>
            </a:r>
          </a:p>
          <a:p>
            <a:pPr algn="just">
              <a:lnSpc>
                <a:spcPts val="2107"/>
              </a:lnSpc>
              <a:spcBef>
                <a:spcPct val="0"/>
              </a:spcBef>
            </a:pPr>
            <a:r>
              <a:rPr lang="en-US" sz="1699" b="1">
                <a:solidFill>
                  <a:srgbClr val="000000"/>
                </a:solidFill>
                <a:latin typeface="Agenda Medium"/>
                <a:ea typeface="Agenda Medium"/>
                <a:cs typeface="Agenda Medium"/>
                <a:sym typeface="Agenda Medium"/>
              </a:rPr>
              <a:t>Every Everest Fleet vehicle is more than just a car — it’s a livelihood. We’ve taken bold steps to enhance financial inclusion through initiatives like our Drive to Own program, which allows driver-partners to move from renting to ownership. We also continue to invest in simple, tech-enabled onboarding and training processes, ensuring every partner is equipped to succeed.</a:t>
            </a:r>
          </a:p>
          <a:p>
            <a:pPr algn="just">
              <a:lnSpc>
                <a:spcPts val="2107"/>
              </a:lnSpc>
              <a:spcBef>
                <a:spcPct val="0"/>
              </a:spcBef>
            </a:pPr>
            <a:r>
              <a:rPr lang="en-US" sz="1699" b="1">
                <a:solidFill>
                  <a:srgbClr val="000000"/>
                </a:solidFill>
                <a:latin typeface="Agenda Medium"/>
                <a:ea typeface="Agenda Medium"/>
                <a:cs typeface="Agenda Medium"/>
                <a:sym typeface="Agenda Medium"/>
              </a:rPr>
              <a:t>We understand the everyday challenges of our driver community, many of whom come from modest backgrounds. That’s why we focus on long-term, meaningful support — whether it’s through flexible earning models, safety initiatives, or dedicated driver support teams on the ground.</a:t>
            </a:r>
          </a:p>
          <a:p>
            <a:pPr algn="just">
              <a:lnSpc>
                <a:spcPts val="2107"/>
              </a:lnSpc>
              <a:spcBef>
                <a:spcPct val="0"/>
              </a:spcBef>
            </a:pPr>
            <a:endParaRPr lang="en-US" sz="1699" b="1">
              <a:solidFill>
                <a:srgbClr val="000000"/>
              </a:solidFill>
              <a:latin typeface="Agenda Medium"/>
              <a:ea typeface="Agenda Medium"/>
              <a:cs typeface="Agenda Medium"/>
              <a:sym typeface="Agenda Medium"/>
            </a:endParaRPr>
          </a:p>
          <a:p>
            <a:pPr algn="just">
              <a:lnSpc>
                <a:spcPts val="2107"/>
              </a:lnSpc>
              <a:spcBef>
                <a:spcPct val="0"/>
              </a:spcBef>
            </a:pPr>
            <a:r>
              <a:rPr lang="en-US" sz="1699" b="1">
                <a:solidFill>
                  <a:srgbClr val="3F6C8C"/>
                </a:solidFill>
                <a:latin typeface="Agenda Bold"/>
                <a:ea typeface="Agenda Bold"/>
                <a:cs typeface="Agenda Bold"/>
                <a:sym typeface="Agenda Bold"/>
              </a:rPr>
              <a:t>BUILDING WITH INTEGRITY AND INNOVATION</a:t>
            </a:r>
          </a:p>
          <a:p>
            <a:pPr algn="just">
              <a:lnSpc>
                <a:spcPts val="2107"/>
              </a:lnSpc>
              <a:spcBef>
                <a:spcPct val="0"/>
              </a:spcBef>
            </a:pPr>
            <a:r>
              <a:rPr lang="en-US" sz="1699" b="1">
                <a:solidFill>
                  <a:srgbClr val="000000"/>
                </a:solidFill>
                <a:latin typeface="Agenda Medium"/>
                <a:ea typeface="Agenda Medium"/>
                <a:cs typeface="Agenda Medium"/>
                <a:sym typeface="Agenda Medium"/>
              </a:rPr>
              <a:t>As we scale, we stay grounded in our values — transparency, integrity, and innovation. We’re building not just a company but a platform that enables real, measurable impact. In the coming year, we’re doubling down on tech-driven operations, better data insights, and customer experience excellence.</a:t>
            </a:r>
          </a:p>
          <a:p>
            <a:pPr algn="just">
              <a:lnSpc>
                <a:spcPts val="2107"/>
              </a:lnSpc>
              <a:spcBef>
                <a:spcPct val="0"/>
              </a:spcBef>
            </a:pPr>
            <a:endParaRPr lang="en-US" sz="1699" b="1">
              <a:solidFill>
                <a:srgbClr val="000000"/>
              </a:solidFill>
              <a:latin typeface="Agenda Medium"/>
              <a:ea typeface="Agenda Medium"/>
              <a:cs typeface="Agenda Medium"/>
              <a:sym typeface="Agenda Medium"/>
            </a:endParaRPr>
          </a:p>
          <a:p>
            <a:pPr algn="just">
              <a:lnSpc>
                <a:spcPts val="2107"/>
              </a:lnSpc>
              <a:spcBef>
                <a:spcPct val="0"/>
              </a:spcBef>
            </a:pPr>
            <a:r>
              <a:rPr lang="en-US" sz="1699" b="1">
                <a:solidFill>
                  <a:srgbClr val="000000"/>
                </a:solidFill>
                <a:latin typeface="Agenda Medium"/>
                <a:ea typeface="Agenda Medium"/>
                <a:cs typeface="Agenda Medium"/>
                <a:sym typeface="Agenda Medium"/>
              </a:rPr>
              <a:t>We also recognize the importance of governance and accountability. Our teams are actively working on ESG-aligned frameworks that help us grow responsibly while contributing to India’s climate goals and inclusive economic development.</a:t>
            </a:r>
          </a:p>
          <a:p>
            <a:pPr algn="just">
              <a:lnSpc>
                <a:spcPts val="2107"/>
              </a:lnSpc>
              <a:spcBef>
                <a:spcPct val="0"/>
              </a:spcBef>
            </a:pPr>
            <a:endParaRPr lang="en-US" sz="1699" b="1">
              <a:solidFill>
                <a:srgbClr val="000000"/>
              </a:solidFill>
              <a:latin typeface="Agenda Medium"/>
              <a:ea typeface="Agenda Medium"/>
              <a:cs typeface="Agenda Medium"/>
              <a:sym typeface="Agenda Medium"/>
            </a:endParaRPr>
          </a:p>
          <a:p>
            <a:pPr algn="just">
              <a:lnSpc>
                <a:spcPts val="2107"/>
              </a:lnSpc>
              <a:spcBef>
                <a:spcPct val="0"/>
              </a:spcBef>
            </a:pPr>
            <a:r>
              <a:rPr lang="en-US" sz="1699" b="1">
                <a:solidFill>
                  <a:srgbClr val="3F6C8C"/>
                </a:solidFill>
                <a:latin typeface="Agenda Bold"/>
                <a:ea typeface="Agenda Bold"/>
                <a:cs typeface="Agenda Bold"/>
                <a:sym typeface="Agenda Bold"/>
              </a:rPr>
              <a:t>LOOKING AHEAD</a:t>
            </a:r>
          </a:p>
          <a:p>
            <a:pPr algn="just">
              <a:lnSpc>
                <a:spcPts val="2107"/>
              </a:lnSpc>
              <a:spcBef>
                <a:spcPct val="0"/>
              </a:spcBef>
            </a:pPr>
            <a:r>
              <a:rPr lang="en-US" sz="1699" b="1">
                <a:solidFill>
                  <a:srgbClr val="000000"/>
                </a:solidFill>
                <a:latin typeface="Agenda Medium"/>
                <a:ea typeface="Agenda Medium"/>
                <a:cs typeface="Agenda Medium"/>
                <a:sym typeface="Agenda Medium"/>
              </a:rPr>
              <a:t>2025 and beyond hold immense promise — not just for Everest Fleet, but for the future of urban mobility in India. We’re excited to continue working hand-in-hand with driver-partners, city governments, and platform partners to build a more efficient, eco-friendly, and equitable mobility ecosystem.</a:t>
            </a:r>
          </a:p>
          <a:p>
            <a:pPr algn="just">
              <a:lnSpc>
                <a:spcPts val="2107"/>
              </a:lnSpc>
              <a:spcBef>
                <a:spcPct val="0"/>
              </a:spcBef>
            </a:pPr>
            <a:endParaRPr lang="en-US" sz="1699" b="1">
              <a:solidFill>
                <a:srgbClr val="000000"/>
              </a:solidFill>
              <a:latin typeface="Agenda Medium"/>
              <a:ea typeface="Agenda Medium"/>
              <a:cs typeface="Agenda Medium"/>
              <a:sym typeface="Agenda Medium"/>
            </a:endParaRPr>
          </a:p>
          <a:p>
            <a:pPr algn="just">
              <a:lnSpc>
                <a:spcPts val="2107"/>
              </a:lnSpc>
              <a:spcBef>
                <a:spcPct val="0"/>
              </a:spcBef>
            </a:pPr>
            <a:r>
              <a:rPr lang="en-US" sz="1699" b="1">
                <a:solidFill>
                  <a:srgbClr val="000000"/>
                </a:solidFill>
                <a:latin typeface="Agenda Medium"/>
                <a:ea typeface="Agenda Medium"/>
                <a:cs typeface="Agenda Medium"/>
                <a:sym typeface="Agenda Medium"/>
              </a:rPr>
              <a:t>Thank you to our incredible team, our partners, and our drivers — you are the reason we keep moving forward.</a:t>
            </a:r>
          </a:p>
          <a:p>
            <a:pPr algn="just">
              <a:lnSpc>
                <a:spcPts val="2107"/>
              </a:lnSpc>
              <a:spcBef>
                <a:spcPct val="0"/>
              </a:spcBef>
            </a:pPr>
            <a:endParaRPr lang="en-US" sz="1699" b="1">
              <a:solidFill>
                <a:srgbClr val="000000"/>
              </a:solidFill>
              <a:latin typeface="Agenda Medium"/>
              <a:ea typeface="Agenda Medium"/>
              <a:cs typeface="Agenda Medium"/>
              <a:sym typeface="Agenda Medium"/>
            </a:endParaRPr>
          </a:p>
          <a:p>
            <a:pPr algn="just">
              <a:lnSpc>
                <a:spcPts val="2107"/>
              </a:lnSpc>
              <a:spcBef>
                <a:spcPct val="0"/>
              </a:spcBef>
            </a:pPr>
            <a:endParaRPr lang="en-US" sz="1699" b="1">
              <a:solidFill>
                <a:srgbClr val="000000"/>
              </a:solidFill>
              <a:latin typeface="Agenda Medium"/>
              <a:ea typeface="Agenda Medium"/>
              <a:cs typeface="Agenda Medium"/>
              <a:sym typeface="Agenda Medium"/>
            </a:endParaRPr>
          </a:p>
          <a:p>
            <a:pPr algn="just">
              <a:lnSpc>
                <a:spcPts val="2107"/>
              </a:lnSpc>
              <a:spcBef>
                <a:spcPct val="0"/>
              </a:spcBef>
            </a:pPr>
            <a:r>
              <a:rPr lang="en-US" sz="1699" b="1">
                <a:solidFill>
                  <a:srgbClr val="000000"/>
                </a:solidFill>
                <a:latin typeface="Agenda Medium"/>
                <a:ea typeface="Agenda Medium"/>
                <a:cs typeface="Agenda Medium"/>
                <a:sym typeface="Agenda Medium"/>
              </a:rPr>
              <a:t> </a:t>
            </a:r>
          </a:p>
        </p:txBody>
      </p:sp>
      <p:sp>
        <p:nvSpPr>
          <p:cNvPr id="12" name="Freeform 12"/>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5"/>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60609" y="302593"/>
          <a:ext cx="17966783" cy="9688932"/>
        </p:xfrm>
        <a:graphic>
          <a:graphicData uri="http://schemas.openxmlformats.org/drawingml/2006/table">
            <a:tbl>
              <a:tblPr/>
              <a:tblGrid>
                <a:gridCol w="3351921">
                  <a:extLst>
                    <a:ext uri="{9D8B030D-6E8A-4147-A177-3AD203B41FA5}">
                      <a16:colId xmlns:a16="http://schemas.microsoft.com/office/drawing/2014/main" val="20000"/>
                    </a:ext>
                  </a:extLst>
                </a:gridCol>
                <a:gridCol w="2533919">
                  <a:extLst>
                    <a:ext uri="{9D8B030D-6E8A-4147-A177-3AD203B41FA5}">
                      <a16:colId xmlns:a16="http://schemas.microsoft.com/office/drawing/2014/main" val="20001"/>
                    </a:ext>
                  </a:extLst>
                </a:gridCol>
                <a:gridCol w="12080943">
                  <a:extLst>
                    <a:ext uri="{9D8B030D-6E8A-4147-A177-3AD203B41FA5}">
                      <a16:colId xmlns:a16="http://schemas.microsoft.com/office/drawing/2014/main" val="20002"/>
                    </a:ext>
                  </a:extLst>
                </a:gridCol>
              </a:tblGrid>
              <a:tr h="870197">
                <a:tc>
                  <a:txBody>
                    <a:bodyPr/>
                    <a:lstStyle/>
                    <a:p>
                      <a:pPr algn="ctr">
                        <a:lnSpc>
                          <a:spcPts val="3499"/>
                        </a:lnSpc>
                        <a:defRPr/>
                      </a:pPr>
                      <a:r>
                        <a:rPr lang="en-US" sz="2499" b="1">
                          <a:solidFill>
                            <a:srgbClr val="FFFFFF"/>
                          </a:solidFill>
                          <a:latin typeface="Agenda Bold"/>
                          <a:ea typeface="Agenda Bold"/>
                          <a:cs typeface="Agenda Bold"/>
                          <a:sym typeface="Agenda Bold"/>
                        </a:rPr>
                        <a:t>GRI STANDARD</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499"/>
                        </a:lnSpc>
                        <a:defRPr/>
                      </a:pPr>
                      <a:r>
                        <a:rPr lang="en-US" sz="2499" b="1">
                          <a:solidFill>
                            <a:srgbClr val="FFFFFF"/>
                          </a:solidFill>
                          <a:latin typeface="Agenda Bold"/>
                          <a:ea typeface="Agenda Bold"/>
                          <a:cs typeface="Agenda Bold"/>
                          <a:sym typeface="Agenda Bold"/>
                        </a:rPr>
                        <a:t>DISCLOSURES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499"/>
                        </a:lnSpc>
                        <a:defRPr/>
                      </a:pPr>
                      <a:r>
                        <a:rPr lang="en-US" sz="2499" b="1">
                          <a:solidFill>
                            <a:srgbClr val="FFFFFF"/>
                          </a:solidFill>
                          <a:latin typeface="Agenda Bold"/>
                          <a:ea typeface="Agenda Bold"/>
                          <a:cs typeface="Agenda Bold"/>
                          <a:sym typeface="Agenda Bold"/>
                        </a:rPr>
                        <a:t>DETAILS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extLst>
                  <a:ext uri="{0D108BD9-81ED-4DB2-BD59-A6C34878D82A}">
                    <a16:rowId xmlns:a16="http://schemas.microsoft.com/office/drawing/2014/main" val="10000"/>
                  </a:ext>
                </a:extLst>
              </a:tr>
              <a:tr h="1396395">
                <a:tc>
                  <a:txBody>
                    <a:bodyPr/>
                    <a:lstStyle/>
                    <a:p>
                      <a:pPr algn="ctr">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2-25 Processes to remediate negative impacts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A structured grievance redressal mechanism enables employees to report concerns confidentially, ensuring fair resolution through multi-level escalation, committee reviews, and timely actions aligned with principles of transparency for all employees.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2036409">
                <a:tc>
                  <a:txBody>
                    <a:bodyPr/>
                    <a:lstStyle/>
                    <a:p>
                      <a:pPr algn="l">
                        <a:lnSpc>
                          <a:spcPts val="2519"/>
                        </a:lnSpc>
                        <a:defRPr/>
                      </a:pPr>
                      <a:r>
                        <a:rPr lang="en-US" sz="1799" b="1">
                          <a:solidFill>
                            <a:srgbClr val="000000"/>
                          </a:solidFill>
                          <a:latin typeface="Agenda Bold"/>
                          <a:ea typeface="Agenda Bold"/>
                          <a:cs typeface="Agenda Bold"/>
                          <a:sym typeface="Agenda Bold"/>
                        </a:rPr>
                        <a:t>GRI 204: Procurement Practices 2016</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205-2 Communication and training about anti-corruption policies and procedures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Anti corruption policies are communicated through a structured whistleblower framework, training employees and suppliers to report misconduct confidentially, ensuring ethical procurement practices, transparency, and compliance with company values and legal standards.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1843112">
                <a:tc>
                  <a:txBody>
                    <a:bodyPr/>
                    <a:lstStyle/>
                    <a:p>
                      <a:pPr algn="l">
                        <a:lnSpc>
                          <a:spcPts val="2519"/>
                        </a:lnSpc>
                        <a:defRPr/>
                      </a:pPr>
                      <a:r>
                        <a:rPr lang="en-US" sz="1799" b="1">
                          <a:solidFill>
                            <a:srgbClr val="000000"/>
                          </a:solidFill>
                          <a:latin typeface="Agenda Bold"/>
                          <a:ea typeface="Agenda Bold"/>
                          <a:cs typeface="Agenda Bold"/>
                          <a:sym typeface="Agenda Bold"/>
                        </a:rPr>
                        <a:t>GRI 401: Employment 2016</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401-1 New employee hires and employee turnover</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The company hired 2,111 new employees and recorded 2,239 attritions between Apr’24–Mar’25, reflecting dynamic workforce management with structured hiring, retention efforts, and responsive strategies to meet operational demands.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r h="2356416">
                <a:tc>
                  <a:txBody>
                    <a:bodyPr/>
                    <a:lstStyle/>
                    <a:p>
                      <a:pPr algn="ctr">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401-2 Benefits provided to full-time employees that are not provided to temporary or part-time employees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1. Mediclaim Insurance upto 2 Lakh p.a for Gross salary 21000 and above. </a:t>
                      </a:r>
                      <a:endParaRPr lang="en-US" sz="1100"/>
                    </a:p>
                    <a:p>
                      <a:pPr algn="l">
                        <a:lnSpc>
                          <a:spcPts val="2519"/>
                        </a:lnSpc>
                      </a:pPr>
                      <a:r>
                        <a:rPr lang="en-US" sz="1799">
                          <a:solidFill>
                            <a:srgbClr val="000000"/>
                          </a:solidFill>
                          <a:latin typeface="Agenda Medium"/>
                          <a:ea typeface="Agenda Medium"/>
                          <a:cs typeface="Agenda Medium"/>
                          <a:sym typeface="Agenda Medium"/>
                        </a:rPr>
                        <a:t>- Tie up with Bajaj and Better Place for Employee avail loan facility </a:t>
                      </a:r>
                    </a:p>
                    <a:p>
                      <a:pPr algn="l">
                        <a:lnSpc>
                          <a:spcPts val="2519"/>
                        </a:lnSpc>
                      </a:pPr>
                      <a:r>
                        <a:rPr lang="en-US" sz="1799">
                          <a:solidFill>
                            <a:srgbClr val="000000"/>
                          </a:solidFill>
                          <a:latin typeface="Agenda Medium"/>
                          <a:ea typeface="Agenda Medium"/>
                          <a:cs typeface="Agenda Medium"/>
                          <a:sym typeface="Agenda Medium"/>
                        </a:rPr>
                        <a:t>- Tie up with Jify for Salary Advance </a:t>
                      </a:r>
                    </a:p>
                    <a:p>
                      <a:pPr algn="l">
                        <a:lnSpc>
                          <a:spcPts val="2519"/>
                        </a:lnSpc>
                      </a:pPr>
                      <a:r>
                        <a:rPr lang="en-US" sz="1799">
                          <a:solidFill>
                            <a:srgbClr val="000000"/>
                          </a:solidFill>
                          <a:latin typeface="Agenda Medium"/>
                          <a:ea typeface="Agenda Medium"/>
                          <a:cs typeface="Agenda Medium"/>
                          <a:sym typeface="Agenda Medium"/>
                        </a:rPr>
                        <a:t>2. Discretionary Amount Spend: Each employee 200 per Month for team bonding. </a:t>
                      </a:r>
                    </a:p>
                    <a:p>
                      <a:pPr algn="l">
                        <a:lnSpc>
                          <a:spcPts val="2519"/>
                        </a:lnSpc>
                      </a:pPr>
                      <a:r>
                        <a:rPr lang="en-US" sz="1799">
                          <a:solidFill>
                            <a:srgbClr val="000000"/>
                          </a:solidFill>
                          <a:latin typeface="Agenda Medium"/>
                          <a:ea typeface="Agenda Medium"/>
                          <a:cs typeface="Agenda Medium"/>
                          <a:sym typeface="Agenda Medium"/>
                        </a:rPr>
                        <a:t>3. Marriage Gift: 5000 Rs</a:t>
                      </a:r>
                    </a:p>
                    <a:p>
                      <a:pPr algn="l">
                        <a:lnSpc>
                          <a:spcPts val="2519"/>
                        </a:lnSpc>
                      </a:pPr>
                      <a:r>
                        <a:rPr lang="en-US" sz="1799">
                          <a:solidFill>
                            <a:srgbClr val="000000"/>
                          </a:solidFill>
                          <a:latin typeface="Agenda Medium"/>
                          <a:ea typeface="Agenda Medium"/>
                          <a:cs typeface="Agenda Medium"/>
                          <a:sym typeface="Agenda Medium"/>
                        </a:rPr>
                        <a:t>4. New born Baby of Employees: Silver Coin</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4"/>
                  </a:ext>
                </a:extLst>
              </a:tr>
              <a:tr h="1186403">
                <a:tc>
                  <a:txBody>
                    <a:bodyPr/>
                    <a:lstStyle/>
                    <a:p>
                      <a:pPr algn="ctr">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401-3 Parental leave</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1. Maternity Leave: 182 days if 80 days completed of employment and other benefits as per Law. </a:t>
                      </a:r>
                      <a:endParaRPr lang="en-US" sz="1100"/>
                    </a:p>
                    <a:p>
                      <a:pPr algn="l">
                        <a:lnSpc>
                          <a:spcPts val="2519"/>
                        </a:lnSpc>
                      </a:pPr>
                      <a:r>
                        <a:rPr lang="en-US" sz="1799">
                          <a:solidFill>
                            <a:srgbClr val="000000"/>
                          </a:solidFill>
                          <a:latin typeface="Agenda Medium"/>
                          <a:ea typeface="Agenda Medium"/>
                          <a:cs typeface="Agenda Medium"/>
                          <a:sym typeface="Agenda Medium"/>
                        </a:rPr>
                        <a:t>2. Paternity Leave: 8 days for 2 Kids </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73545" y="261305"/>
          <a:ext cx="17740910" cy="9764390"/>
        </p:xfrm>
        <a:graphic>
          <a:graphicData uri="http://schemas.openxmlformats.org/drawingml/2006/table">
            <a:tbl>
              <a:tblPr/>
              <a:tblGrid>
                <a:gridCol w="2692124">
                  <a:extLst>
                    <a:ext uri="{9D8B030D-6E8A-4147-A177-3AD203B41FA5}">
                      <a16:colId xmlns:a16="http://schemas.microsoft.com/office/drawing/2014/main" val="20000"/>
                    </a:ext>
                  </a:extLst>
                </a:gridCol>
                <a:gridCol w="3031689">
                  <a:extLst>
                    <a:ext uri="{9D8B030D-6E8A-4147-A177-3AD203B41FA5}">
                      <a16:colId xmlns:a16="http://schemas.microsoft.com/office/drawing/2014/main" val="20001"/>
                    </a:ext>
                  </a:extLst>
                </a:gridCol>
                <a:gridCol w="12017097">
                  <a:extLst>
                    <a:ext uri="{9D8B030D-6E8A-4147-A177-3AD203B41FA5}">
                      <a16:colId xmlns:a16="http://schemas.microsoft.com/office/drawing/2014/main" val="20002"/>
                    </a:ext>
                  </a:extLst>
                </a:gridCol>
              </a:tblGrid>
              <a:tr h="1153999">
                <a:tc>
                  <a:txBody>
                    <a:bodyPr/>
                    <a:lstStyle/>
                    <a:p>
                      <a:pPr algn="ctr">
                        <a:lnSpc>
                          <a:spcPts val="3359"/>
                        </a:lnSpc>
                        <a:defRPr/>
                      </a:pPr>
                      <a:r>
                        <a:rPr lang="en-US" sz="2399" b="1">
                          <a:solidFill>
                            <a:srgbClr val="FFFFFF"/>
                          </a:solidFill>
                          <a:latin typeface="Agenda Bold"/>
                          <a:ea typeface="Agenda Bold"/>
                          <a:cs typeface="Agenda Bold"/>
                          <a:sym typeface="Agenda Bold"/>
                        </a:rPr>
                        <a:t>GRI STANDARD</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499"/>
                        </a:lnSpc>
                        <a:defRPr/>
                      </a:pPr>
                      <a:r>
                        <a:rPr lang="en-US" sz="2499" b="1">
                          <a:solidFill>
                            <a:srgbClr val="FFFFFF"/>
                          </a:solidFill>
                          <a:latin typeface="Agenda Bold"/>
                          <a:ea typeface="Agenda Bold"/>
                          <a:cs typeface="Agenda Bold"/>
                          <a:sym typeface="Agenda Bold"/>
                        </a:rPr>
                        <a:t>DISCLOSURES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499"/>
                        </a:lnSpc>
                        <a:defRPr/>
                      </a:pPr>
                      <a:r>
                        <a:rPr lang="en-US" sz="2499" b="1">
                          <a:solidFill>
                            <a:srgbClr val="FFFFFF"/>
                          </a:solidFill>
                          <a:latin typeface="Agenda Bold"/>
                          <a:ea typeface="Agenda Bold"/>
                          <a:cs typeface="Agenda Bold"/>
                          <a:sym typeface="Agenda Bold"/>
                        </a:rPr>
                        <a:t>DETAILS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extLst>
                  <a:ext uri="{0D108BD9-81ED-4DB2-BD59-A6C34878D82A}">
                    <a16:rowId xmlns:a16="http://schemas.microsoft.com/office/drawing/2014/main" val="10000"/>
                  </a:ext>
                </a:extLst>
              </a:tr>
              <a:tr h="1061417">
                <a:tc>
                  <a:txBody>
                    <a:bodyPr/>
                    <a:lstStyle/>
                    <a:p>
                      <a:pPr algn="l">
                        <a:lnSpc>
                          <a:spcPts val="2519"/>
                        </a:lnSpc>
                        <a:defRPr/>
                      </a:pPr>
                      <a:r>
                        <a:rPr lang="en-US" sz="1799" b="1">
                          <a:solidFill>
                            <a:srgbClr val="000000"/>
                          </a:solidFill>
                          <a:latin typeface="Agenda Bold"/>
                          <a:ea typeface="Agenda Bold"/>
                          <a:cs typeface="Agenda Bold"/>
                          <a:sym typeface="Agenda Bold"/>
                        </a:rPr>
                        <a:t>GRI 403: Occupational Health and Safety 2018</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20"/>
                        </a:lnSpc>
                        <a:defRPr/>
                      </a:pPr>
                      <a:r>
                        <a:rPr lang="en-US" sz="1800" b="1">
                          <a:solidFill>
                            <a:srgbClr val="000000"/>
                          </a:solidFill>
                          <a:latin typeface="Agenda Bold"/>
                          <a:ea typeface="Agenda Bold"/>
                          <a:cs typeface="Agenda Bold"/>
                          <a:sym typeface="Agenda Bold"/>
                        </a:rPr>
                        <a:t>403-3 Occupational health services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E cure free doctor consultation on call.</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2323642">
                <a:tc>
                  <a:txBody>
                    <a:bodyPr/>
                    <a:lstStyle/>
                    <a:p>
                      <a:pPr algn="l">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403-4 Worker participation, consultation, and communication on occupational health and safety</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Annual Health camp conducted</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1376973">
                <a:tc>
                  <a:txBody>
                    <a:bodyPr/>
                    <a:lstStyle/>
                    <a:p>
                      <a:pPr algn="l">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403-5 Worker training on occupational health and safety</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Fire safety drill and Repair safety guidelines shared by managers in quarterly workshops in hubs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r h="3848359">
                <a:tc>
                  <a:txBody>
                    <a:bodyPr/>
                    <a:lstStyle/>
                    <a:p>
                      <a:pPr algn="l">
                        <a:lnSpc>
                          <a:spcPts val="2519"/>
                        </a:lnSpc>
                        <a:defRPr/>
                      </a:pPr>
                      <a:r>
                        <a:rPr lang="en-US" sz="1799" b="1">
                          <a:solidFill>
                            <a:srgbClr val="000000"/>
                          </a:solidFill>
                          <a:latin typeface="Agenda Bold"/>
                          <a:ea typeface="Agenda Bold"/>
                          <a:cs typeface="Agenda Bold"/>
                          <a:sym typeface="Agenda Bold"/>
                        </a:rPr>
                        <a:t>GRI 404: Training and Education 2016</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404-1 Average hours of training per year per employee</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31640 hours (tele callers), 2240 (FSE started in Jan)</a:t>
                      </a:r>
                      <a:endParaRPr lang="en-US" sz="1100"/>
                    </a:p>
                    <a:p>
                      <a:pPr algn="l">
                        <a:lnSpc>
                          <a:spcPts val="2519"/>
                        </a:lnSpc>
                      </a:pPr>
                      <a:r>
                        <a:rPr lang="en-US" sz="1799">
                          <a:solidFill>
                            <a:srgbClr val="000000"/>
                          </a:solidFill>
                          <a:latin typeface="Agenda Medium"/>
                          <a:ea typeface="Agenda Medium"/>
                          <a:cs typeface="Agenda Medium"/>
                          <a:sym typeface="Agenda Medium"/>
                        </a:rPr>
                        <a:t>POSH awareness Training Quarterly for 1 hour</a:t>
                      </a:r>
                    </a:p>
                    <a:p>
                      <a:pPr algn="l">
                        <a:lnSpc>
                          <a:spcPts val="2519"/>
                        </a:lnSpc>
                      </a:pPr>
                      <a:r>
                        <a:rPr lang="en-US" sz="1799">
                          <a:solidFill>
                            <a:srgbClr val="000000"/>
                          </a:solidFill>
                          <a:latin typeface="Agenda Medium"/>
                          <a:ea typeface="Agenda Medium"/>
                          <a:cs typeface="Agenda Medium"/>
                          <a:sym typeface="Agenda Medium"/>
                        </a:rPr>
                        <a:t> </a:t>
                      </a:r>
                      <a:r>
                        <a:rPr lang="en-US" sz="1799" b="1">
                          <a:solidFill>
                            <a:srgbClr val="000000"/>
                          </a:solidFill>
                          <a:latin typeface="Agenda Bold"/>
                          <a:ea typeface="Agenda Bold"/>
                          <a:cs typeface="Agenda Bold"/>
                          <a:sym typeface="Agenda Bold"/>
                        </a:rPr>
                        <a:t>Posh awareness training:</a:t>
                      </a:r>
                    </a:p>
                    <a:p>
                      <a:pPr algn="l">
                        <a:lnSpc>
                          <a:spcPts val="2519"/>
                        </a:lnSpc>
                      </a:pPr>
                      <a:r>
                        <a:rPr lang="en-US" sz="1799">
                          <a:solidFill>
                            <a:srgbClr val="000000"/>
                          </a:solidFill>
                          <a:latin typeface="Agenda Medium"/>
                          <a:ea typeface="Agenda Medium"/>
                          <a:cs typeface="Agenda Medium"/>
                          <a:sym typeface="Agenda Medium"/>
                        </a:rPr>
                        <a:t> English session: July 199, Dec 130</a:t>
                      </a:r>
                    </a:p>
                    <a:p>
                      <a:pPr algn="l">
                        <a:lnSpc>
                          <a:spcPts val="2519"/>
                        </a:lnSpc>
                      </a:pPr>
                      <a:r>
                        <a:rPr lang="en-US" sz="1799">
                          <a:solidFill>
                            <a:srgbClr val="000000"/>
                          </a:solidFill>
                          <a:latin typeface="Agenda Medium"/>
                          <a:ea typeface="Agenda Medium"/>
                          <a:cs typeface="Agenda Medium"/>
                          <a:sym typeface="Agenda Medium"/>
                        </a:rPr>
                        <a:t> Hindi Session: July 135, Sep 39, Dec 113</a:t>
                      </a:r>
                    </a:p>
                    <a:p>
                      <a:pPr algn="l">
                        <a:lnSpc>
                          <a:spcPts val="2519"/>
                        </a:lnSpc>
                      </a:pPr>
                      <a:r>
                        <a:rPr lang="en-US" sz="1799">
                          <a:solidFill>
                            <a:srgbClr val="000000"/>
                          </a:solidFill>
                          <a:latin typeface="Agenda Medium"/>
                          <a:ea typeface="Agenda Medium"/>
                          <a:cs typeface="Agenda Medium"/>
                          <a:sym typeface="Agenda Medium"/>
                        </a:rPr>
                        <a:t> Posh online Training in Hindi was conducted in July, Sept, Dec 2024</a:t>
                      </a:r>
                    </a:p>
                    <a:p>
                      <a:pPr algn="l">
                        <a:lnSpc>
                          <a:spcPts val="2519"/>
                        </a:lnSpc>
                      </a:pPr>
                      <a:r>
                        <a:rPr lang="en-US" sz="1799">
                          <a:solidFill>
                            <a:srgbClr val="000000"/>
                          </a:solidFill>
                          <a:latin typeface="Agenda Medium"/>
                          <a:ea typeface="Agenda Medium"/>
                          <a:cs typeface="Agenda Medium"/>
                          <a:sym typeface="Agenda Medium"/>
                        </a:rPr>
                        <a:t> Posh online Training in English was conducted in Aug and Dec 2024. </a:t>
                      </a:r>
                    </a:p>
                    <a:p>
                      <a:pPr algn="l">
                        <a:lnSpc>
                          <a:spcPts val="2519"/>
                        </a:lnSpc>
                      </a:pPr>
                      <a:r>
                        <a:rPr lang="en-US" sz="1799">
                          <a:solidFill>
                            <a:srgbClr val="000000"/>
                          </a:solidFill>
                          <a:latin typeface="Agenda Medium"/>
                          <a:ea typeface="Agenda Medium"/>
                          <a:cs typeface="Agenda Medium"/>
                          <a:sym typeface="Agenda Medium"/>
                        </a:rPr>
                        <a:t> Online Posh Awareness Training Jan - March 2025 30 mins for around 700 employee</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59170" y="294130"/>
          <a:ext cx="17189579" cy="9685007"/>
        </p:xfrm>
        <a:graphic>
          <a:graphicData uri="http://schemas.openxmlformats.org/drawingml/2006/table">
            <a:tbl>
              <a:tblPr/>
              <a:tblGrid>
                <a:gridCol w="2912637">
                  <a:extLst>
                    <a:ext uri="{9D8B030D-6E8A-4147-A177-3AD203B41FA5}">
                      <a16:colId xmlns:a16="http://schemas.microsoft.com/office/drawing/2014/main" val="20000"/>
                    </a:ext>
                  </a:extLst>
                </a:gridCol>
                <a:gridCol w="3909082">
                  <a:extLst>
                    <a:ext uri="{9D8B030D-6E8A-4147-A177-3AD203B41FA5}">
                      <a16:colId xmlns:a16="http://schemas.microsoft.com/office/drawing/2014/main" val="20001"/>
                    </a:ext>
                  </a:extLst>
                </a:gridCol>
                <a:gridCol w="10367860">
                  <a:extLst>
                    <a:ext uri="{9D8B030D-6E8A-4147-A177-3AD203B41FA5}">
                      <a16:colId xmlns:a16="http://schemas.microsoft.com/office/drawing/2014/main" val="20002"/>
                    </a:ext>
                  </a:extLst>
                </a:gridCol>
              </a:tblGrid>
              <a:tr h="1113596">
                <a:tc>
                  <a:txBody>
                    <a:bodyPr/>
                    <a:lstStyle/>
                    <a:p>
                      <a:pPr algn="ctr">
                        <a:lnSpc>
                          <a:spcPts val="3499"/>
                        </a:lnSpc>
                        <a:defRPr/>
                      </a:pPr>
                      <a:r>
                        <a:rPr lang="en-US" sz="2499" b="1">
                          <a:solidFill>
                            <a:srgbClr val="FFFFFF"/>
                          </a:solidFill>
                          <a:latin typeface="Agenda Bold"/>
                          <a:ea typeface="Agenda Bold"/>
                          <a:cs typeface="Agenda Bold"/>
                          <a:sym typeface="Agenda Bold"/>
                        </a:rPr>
                        <a:t>GRI STANDARD</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359"/>
                        </a:lnSpc>
                        <a:defRPr/>
                      </a:pPr>
                      <a:r>
                        <a:rPr lang="en-US" sz="2400" b="1">
                          <a:solidFill>
                            <a:srgbClr val="FFFFFF"/>
                          </a:solidFill>
                          <a:latin typeface="Agenda Bold"/>
                          <a:ea typeface="Agenda Bold"/>
                          <a:cs typeface="Agenda Bold"/>
                          <a:sym typeface="Agenda Bold"/>
                        </a:rPr>
                        <a:t>DISCLOSURES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359"/>
                        </a:lnSpc>
                        <a:defRPr/>
                      </a:pPr>
                      <a:r>
                        <a:rPr lang="en-US" sz="2400" b="1">
                          <a:solidFill>
                            <a:srgbClr val="FFFFFF"/>
                          </a:solidFill>
                          <a:latin typeface="Agenda Bold"/>
                          <a:ea typeface="Agenda Bold"/>
                          <a:cs typeface="Agenda Bold"/>
                          <a:sym typeface="Agenda Bold"/>
                        </a:rPr>
                        <a:t>DETAILS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extLst>
                  <a:ext uri="{0D108BD9-81ED-4DB2-BD59-A6C34878D82A}">
                    <a16:rowId xmlns:a16="http://schemas.microsoft.com/office/drawing/2014/main" val="10000"/>
                  </a:ext>
                </a:extLst>
              </a:tr>
              <a:tr h="2100183">
                <a:tc>
                  <a:txBody>
                    <a:bodyPr/>
                    <a:lstStyle/>
                    <a:p>
                      <a:pPr algn="l">
                        <a:lnSpc>
                          <a:spcPts val="223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404-3 Percentage of employees receiving regular performance and career development reviews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a:solidFill>
                            <a:srgbClr val="000000"/>
                          </a:solidFill>
                          <a:latin typeface="Agenda Medium"/>
                          <a:ea typeface="Agenda Medium"/>
                          <a:cs typeface="Agenda Medium"/>
                          <a:sym typeface="Agenda Medium"/>
                        </a:rPr>
                        <a:t>100% Quarterly reviews and feedback of Active employees from Jan - Mar 2025, Annual appraisal team review in process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2954849">
                <a:tc>
                  <a:txBody>
                    <a:bodyPr/>
                    <a:lstStyle/>
                    <a:p>
                      <a:pPr algn="l">
                        <a:lnSpc>
                          <a:spcPts val="2519"/>
                        </a:lnSpc>
                        <a:defRPr/>
                      </a:pPr>
                      <a:r>
                        <a:rPr lang="en-US" sz="1799" b="1">
                          <a:solidFill>
                            <a:srgbClr val="000000"/>
                          </a:solidFill>
                          <a:latin typeface="Agenda Bold"/>
                          <a:ea typeface="Agenda Bold"/>
                          <a:cs typeface="Agenda Bold"/>
                          <a:sym typeface="Agenda Bold"/>
                        </a:rPr>
                        <a:t>GRI 405: Diversity and Equal Opportunity 2016</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405-1 Diversity of governance bodies and employees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Medium"/>
                          <a:ea typeface="Agenda Medium"/>
                          <a:cs typeface="Agenda Medium"/>
                          <a:sym typeface="Agenda Medium"/>
                        </a:rPr>
                        <a:t>Diversity Policy in Place:</a:t>
                      </a:r>
                      <a:endParaRPr lang="en-US" sz="1100"/>
                    </a:p>
                    <a:p>
                      <a:pPr algn="l">
                        <a:lnSpc>
                          <a:spcPts val="2519"/>
                        </a:lnSpc>
                      </a:pPr>
                      <a:r>
                        <a:rPr lang="en-US" sz="1799" b="1">
                          <a:solidFill>
                            <a:srgbClr val="000000"/>
                          </a:solidFill>
                          <a:latin typeface="Agenda Medium"/>
                          <a:ea typeface="Agenda Medium"/>
                          <a:cs typeface="Agenda Medium"/>
                          <a:sym typeface="Agenda Medium"/>
                        </a:rPr>
                        <a:t>Male - 1390</a:t>
                      </a:r>
                    </a:p>
                    <a:p>
                      <a:pPr algn="l">
                        <a:lnSpc>
                          <a:spcPts val="2519"/>
                        </a:lnSpc>
                      </a:pPr>
                      <a:r>
                        <a:rPr lang="en-US" sz="1799" b="1">
                          <a:solidFill>
                            <a:srgbClr val="000000"/>
                          </a:solidFill>
                          <a:latin typeface="Agenda Medium"/>
                          <a:ea typeface="Agenda Medium"/>
                          <a:cs typeface="Agenda Medium"/>
                          <a:sym typeface="Agenda Medium"/>
                        </a:rPr>
                        <a:t>Female - 286</a:t>
                      </a:r>
                    </a:p>
                    <a:p>
                      <a:pPr algn="l">
                        <a:lnSpc>
                          <a:spcPts val="2519"/>
                        </a:lnSpc>
                      </a:pPr>
                      <a:r>
                        <a:rPr lang="en-US" sz="1799" b="1">
                          <a:solidFill>
                            <a:srgbClr val="000000"/>
                          </a:solidFill>
                          <a:latin typeface="Agenda Medium"/>
                          <a:ea typeface="Agenda Medium"/>
                          <a:cs typeface="Agenda Medium"/>
                          <a:sym typeface="Agenda Medium"/>
                        </a:rPr>
                        <a:t>Specially Abled - 5</a:t>
                      </a:r>
                    </a:p>
                    <a:p>
                      <a:pPr algn="l">
                        <a:lnSpc>
                          <a:spcPts val="2519"/>
                        </a:lnSpc>
                      </a:pPr>
                      <a:r>
                        <a:rPr lang="en-US" sz="1799" b="1">
                          <a:solidFill>
                            <a:srgbClr val="000000"/>
                          </a:solidFill>
                          <a:latin typeface="Agenda Medium"/>
                          <a:ea typeface="Agenda Medium"/>
                          <a:cs typeface="Agenda Medium"/>
                          <a:sym typeface="Agenda Medium"/>
                        </a:rPr>
                        <a:t>This reflects our ongoing commitment to fostering a diverse and inclusive workplace that ensures equal opportunity and accessibility for all.</a:t>
                      </a:r>
                    </a:p>
                    <a:p>
                      <a:pPr algn="l">
                        <a:lnSpc>
                          <a:spcPts val="2519"/>
                        </a:lnSpc>
                      </a:pPr>
                      <a:endParaRPr lang="en-US" sz="1799" b="1">
                        <a:solidFill>
                          <a:srgbClr val="000000"/>
                        </a:solidFill>
                        <a:latin typeface="Agenda Medium"/>
                        <a:ea typeface="Agenda Medium"/>
                        <a:cs typeface="Agenda Medium"/>
                        <a:sym typeface="Agenda Medium"/>
                      </a:endParaRPr>
                    </a:p>
                    <a:p>
                      <a:pPr algn="l">
                        <a:lnSpc>
                          <a:spcPts val="2519"/>
                        </a:lnSpc>
                      </a:pPr>
                      <a:endParaRPr lang="en-US" sz="1799" b="1">
                        <a:solidFill>
                          <a:srgbClr val="000000"/>
                        </a:solidFill>
                        <a:latin typeface="Agenda Medium"/>
                        <a:ea typeface="Agenda Medium"/>
                        <a:cs typeface="Agenda Medium"/>
                        <a:sym typeface="Agenda Medium"/>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3516379">
                <a:tc>
                  <a:txBody>
                    <a:bodyPr/>
                    <a:lstStyle/>
                    <a:p>
                      <a:pPr algn="l">
                        <a:lnSpc>
                          <a:spcPts val="251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405-2 Ratio of basic salary and remuneration of women to men</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Medium"/>
                          <a:ea typeface="Agenda Medium"/>
                          <a:cs typeface="Agenda Medium"/>
                          <a:sym typeface="Agenda Medium"/>
                        </a:rPr>
                        <a:t>From April 2024 to March 2025, the average remuneration ratio of women to men stood at approximately 15.6% to 84.4%, while the average headcount ratio was 18.3% female to 81.7% male. The organization continues to monitor and address gender-based disparities in remuneration and representation.</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364654" y="375909"/>
          <a:ext cx="17558693" cy="9484270"/>
        </p:xfrm>
        <a:graphic>
          <a:graphicData uri="http://schemas.openxmlformats.org/drawingml/2006/table">
            <a:tbl>
              <a:tblPr/>
              <a:tblGrid>
                <a:gridCol w="3762431">
                  <a:extLst>
                    <a:ext uri="{9D8B030D-6E8A-4147-A177-3AD203B41FA5}">
                      <a16:colId xmlns:a16="http://schemas.microsoft.com/office/drawing/2014/main" val="20000"/>
                    </a:ext>
                  </a:extLst>
                </a:gridCol>
                <a:gridCol w="4800145">
                  <a:extLst>
                    <a:ext uri="{9D8B030D-6E8A-4147-A177-3AD203B41FA5}">
                      <a16:colId xmlns:a16="http://schemas.microsoft.com/office/drawing/2014/main" val="20001"/>
                    </a:ext>
                  </a:extLst>
                </a:gridCol>
                <a:gridCol w="8996117">
                  <a:extLst>
                    <a:ext uri="{9D8B030D-6E8A-4147-A177-3AD203B41FA5}">
                      <a16:colId xmlns:a16="http://schemas.microsoft.com/office/drawing/2014/main" val="20002"/>
                    </a:ext>
                  </a:extLst>
                </a:gridCol>
              </a:tblGrid>
              <a:tr h="1219182">
                <a:tc>
                  <a:txBody>
                    <a:bodyPr/>
                    <a:lstStyle/>
                    <a:p>
                      <a:pPr algn="ctr">
                        <a:lnSpc>
                          <a:spcPts val="3499"/>
                        </a:lnSpc>
                        <a:defRPr/>
                      </a:pPr>
                      <a:r>
                        <a:rPr lang="en-US" sz="2499" b="1">
                          <a:solidFill>
                            <a:srgbClr val="FFFFFF"/>
                          </a:solidFill>
                          <a:latin typeface="Agenda Bold"/>
                          <a:ea typeface="Agenda Bold"/>
                          <a:cs typeface="Agenda Bold"/>
                          <a:sym typeface="Agenda Bold"/>
                        </a:rPr>
                        <a:t>GRI STANDARD</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499"/>
                        </a:lnSpc>
                        <a:defRPr/>
                      </a:pPr>
                      <a:r>
                        <a:rPr lang="en-US" sz="2499" b="1">
                          <a:solidFill>
                            <a:srgbClr val="FFFFFF"/>
                          </a:solidFill>
                          <a:latin typeface="Agenda Bold"/>
                          <a:ea typeface="Agenda Bold"/>
                          <a:cs typeface="Agenda Bold"/>
                          <a:sym typeface="Agenda Bold"/>
                        </a:rPr>
                        <a:t>DISCLOSURES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tc>
                  <a:txBody>
                    <a:bodyPr/>
                    <a:lstStyle/>
                    <a:p>
                      <a:pPr algn="ctr">
                        <a:lnSpc>
                          <a:spcPts val="3499"/>
                        </a:lnSpc>
                        <a:defRPr/>
                      </a:pPr>
                      <a:r>
                        <a:rPr lang="en-US" sz="2499" b="1">
                          <a:solidFill>
                            <a:srgbClr val="FFFFFF"/>
                          </a:solidFill>
                          <a:latin typeface="Agenda Bold"/>
                          <a:ea typeface="Agenda Bold"/>
                          <a:cs typeface="Agenda Bold"/>
                          <a:sym typeface="Agenda Bold"/>
                        </a:rPr>
                        <a:t>DETAILS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006DB8"/>
                    </a:solidFill>
                  </a:tcPr>
                </a:tc>
                <a:extLst>
                  <a:ext uri="{0D108BD9-81ED-4DB2-BD59-A6C34878D82A}">
                    <a16:rowId xmlns:a16="http://schemas.microsoft.com/office/drawing/2014/main" val="10000"/>
                  </a:ext>
                </a:extLst>
              </a:tr>
              <a:tr h="4899543">
                <a:tc>
                  <a:txBody>
                    <a:bodyPr/>
                    <a:lstStyle/>
                    <a:p>
                      <a:pPr algn="l">
                        <a:lnSpc>
                          <a:spcPts val="2519"/>
                        </a:lnSpc>
                        <a:defRPr/>
                      </a:pPr>
                      <a:r>
                        <a:rPr lang="en-US" sz="1799" b="1">
                          <a:solidFill>
                            <a:srgbClr val="000000"/>
                          </a:solidFill>
                          <a:latin typeface="Agenda Bold"/>
                          <a:ea typeface="Agenda Bold"/>
                          <a:cs typeface="Agenda Bold"/>
                          <a:sym typeface="Agenda Bold"/>
                        </a:rPr>
                        <a:t>GRI 406: Non-discrimination 2016</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20"/>
                        </a:lnSpc>
                        <a:defRPr/>
                      </a:pPr>
                      <a:r>
                        <a:rPr lang="en-US" sz="1800" b="1">
                          <a:solidFill>
                            <a:srgbClr val="000000"/>
                          </a:solidFill>
                          <a:latin typeface="Agenda Bold"/>
                          <a:ea typeface="Agenda Bold"/>
                          <a:cs typeface="Agenda Bold"/>
                          <a:sym typeface="Agenda Bold"/>
                        </a:rPr>
                        <a:t>406-1 Incidents of discrimination and corrective actions taken</a:t>
                      </a:r>
                      <a:endParaRPr lang="en-US" sz="1100"/>
                    </a:p>
                    <a:p>
                      <a:pPr algn="l">
                        <a:lnSpc>
                          <a:spcPts val="2520"/>
                        </a:lnSpc>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Case 1:</a:t>
                      </a:r>
                      <a:r>
                        <a:rPr lang="en-US" sz="1799">
                          <a:solidFill>
                            <a:srgbClr val="000000"/>
                          </a:solidFill>
                          <a:latin typeface="Agenda Medium"/>
                          <a:ea typeface="Agenda Medium"/>
                          <a:cs typeface="Agenda Medium"/>
                          <a:sym typeface="Agenda Medium"/>
                        </a:rPr>
                        <a:t> Abrupt, discriminatory termination; lack of notice and dues.</a:t>
                      </a:r>
                      <a:endParaRPr lang="en-US" sz="1100"/>
                    </a:p>
                    <a:p>
                      <a:pPr algn="l">
                        <a:lnSpc>
                          <a:spcPts val="2519"/>
                        </a:lnSpc>
                      </a:pPr>
                      <a:r>
                        <a:rPr lang="en-US" sz="1799">
                          <a:solidFill>
                            <a:srgbClr val="000000"/>
                          </a:solidFill>
                          <a:latin typeface="Agenda Medium"/>
                          <a:ea typeface="Agenda Medium"/>
                          <a:cs typeface="Agenda Medium"/>
                          <a:sym typeface="Agenda Medium"/>
                        </a:rPr>
                        <a:t>Corrective Action - HR clarified the decision, settled the dues and improved the communication.</a:t>
                      </a:r>
                    </a:p>
                    <a:p>
                      <a:pPr algn="l">
                        <a:lnSpc>
                          <a:spcPts val="2519"/>
                        </a:lnSpc>
                      </a:pPr>
                      <a:r>
                        <a:rPr lang="en-US" sz="1799" b="1">
                          <a:solidFill>
                            <a:srgbClr val="000000"/>
                          </a:solidFill>
                          <a:latin typeface="Agenda Bold"/>
                          <a:ea typeface="Agenda Bold"/>
                          <a:cs typeface="Agenda Bold"/>
                          <a:sym typeface="Agenda Bold"/>
                        </a:rPr>
                        <a:t>Case 2:</a:t>
                      </a:r>
                      <a:r>
                        <a:rPr lang="en-US" sz="1799">
                          <a:solidFill>
                            <a:srgbClr val="000000"/>
                          </a:solidFill>
                          <a:latin typeface="Agenda Medium"/>
                          <a:ea typeface="Agenda Medium"/>
                          <a:cs typeface="Agenda Medium"/>
                          <a:sym typeface="Agenda Medium"/>
                        </a:rPr>
                        <a:t>  Bias and False feedback from the manager.</a:t>
                      </a:r>
                    </a:p>
                    <a:p>
                      <a:pPr algn="l">
                        <a:lnSpc>
                          <a:spcPts val="2519"/>
                        </a:lnSpc>
                      </a:pPr>
                      <a:r>
                        <a:rPr lang="en-US" sz="1799">
                          <a:solidFill>
                            <a:srgbClr val="000000"/>
                          </a:solidFill>
                          <a:latin typeface="Agenda Medium"/>
                          <a:ea typeface="Agenda Medium"/>
                          <a:cs typeface="Agenda Medium"/>
                          <a:sym typeface="Agenda Medium"/>
                        </a:rPr>
                        <a:t>Corrective Action - HR investigated, counselled leadership, and reinforced fair reinforced training.</a:t>
                      </a:r>
                    </a:p>
                    <a:p>
                      <a:pPr algn="l">
                        <a:lnSpc>
                          <a:spcPts val="2519"/>
                        </a:lnSpc>
                      </a:pPr>
                      <a:r>
                        <a:rPr lang="en-US" sz="1799" b="1">
                          <a:solidFill>
                            <a:srgbClr val="000000"/>
                          </a:solidFill>
                          <a:latin typeface="Agenda Bold"/>
                          <a:ea typeface="Agenda Bold"/>
                          <a:cs typeface="Agenda Bold"/>
                          <a:sym typeface="Agenda Bold"/>
                        </a:rPr>
                        <a:t>Case 3:</a:t>
                      </a:r>
                      <a:r>
                        <a:rPr lang="en-US" sz="1799">
                          <a:solidFill>
                            <a:srgbClr val="000000"/>
                          </a:solidFill>
                          <a:latin typeface="Agenda Medium"/>
                          <a:ea typeface="Agenda Medium"/>
                          <a:cs typeface="Agenda Medium"/>
                          <a:sym typeface="Agenda Medium"/>
                        </a:rPr>
                        <a:t> EV allocation bias and unequal support by locality/seniority.</a:t>
                      </a:r>
                    </a:p>
                    <a:p>
                      <a:pPr algn="l">
                        <a:lnSpc>
                          <a:spcPts val="2519"/>
                        </a:lnSpc>
                      </a:pPr>
                      <a:r>
                        <a:rPr lang="en-US" sz="1799">
                          <a:solidFill>
                            <a:srgbClr val="000000"/>
                          </a:solidFill>
                          <a:latin typeface="Agenda Medium"/>
                          <a:ea typeface="Agenda Medium"/>
                          <a:cs typeface="Agenda Medium"/>
                          <a:sym typeface="Agenda Medium"/>
                        </a:rPr>
                        <a:t> Corrective Action - SOP’s recommunicated; hub heads instructed to ensure uniform support</a:t>
                      </a:r>
                    </a:p>
                    <a:p>
                      <a:pPr algn="l">
                        <a:lnSpc>
                          <a:spcPts val="2519"/>
                        </a:lnSpc>
                      </a:pPr>
                      <a:r>
                        <a:rPr lang="en-US" sz="1799" b="1">
                          <a:solidFill>
                            <a:srgbClr val="000000"/>
                          </a:solidFill>
                          <a:latin typeface="Agenda Bold"/>
                          <a:ea typeface="Agenda Bold"/>
                          <a:cs typeface="Agenda Bold"/>
                          <a:sym typeface="Agenda Bold"/>
                        </a:rPr>
                        <a:t>Case 4:</a:t>
                      </a:r>
                      <a:r>
                        <a:rPr lang="en-US" sz="1799">
                          <a:solidFill>
                            <a:srgbClr val="000000"/>
                          </a:solidFill>
                          <a:latin typeface="Agenda Medium"/>
                          <a:ea typeface="Agenda Medium"/>
                          <a:cs typeface="Agenda Medium"/>
                          <a:sym typeface="Agenda Medium"/>
                        </a:rPr>
                        <a:t> Cultural exclusion during Iftar vs Other occasions</a:t>
                      </a:r>
                    </a:p>
                    <a:p>
                      <a:pPr algn="l">
                        <a:lnSpc>
                          <a:spcPts val="2519"/>
                        </a:lnSpc>
                      </a:pPr>
                      <a:r>
                        <a:rPr lang="en-US" sz="1799">
                          <a:solidFill>
                            <a:srgbClr val="000000"/>
                          </a:solidFill>
                          <a:latin typeface="Agenda Medium"/>
                          <a:ea typeface="Agenda Medium"/>
                          <a:cs typeface="Agenda Medium"/>
                          <a:sym typeface="Agenda Medium"/>
                        </a:rPr>
                        <a:t>Corrective Action: Inclusivity protocols introduced; regional event planning standardized</a:t>
                      </a:r>
                    </a:p>
                    <a:p>
                      <a:pPr algn="l">
                        <a:lnSpc>
                          <a:spcPts val="2519"/>
                        </a:lnSpc>
                      </a:pPr>
                      <a:endParaRPr lang="en-US" sz="1799">
                        <a:solidFill>
                          <a:srgbClr val="000000"/>
                        </a:solidFill>
                        <a:latin typeface="Agenda Medium"/>
                        <a:ea typeface="Agenda Medium"/>
                        <a:cs typeface="Agenda Medium"/>
                        <a:sym typeface="Agenda Medium"/>
                      </a:endParaRPr>
                    </a:p>
                    <a:p>
                      <a:pPr algn="l">
                        <a:lnSpc>
                          <a:spcPts val="2519"/>
                        </a:lnSpc>
                      </a:pPr>
                      <a:endParaRPr lang="en-US" sz="1799">
                        <a:solidFill>
                          <a:srgbClr val="000000"/>
                        </a:solidFill>
                        <a:latin typeface="Agenda Medium"/>
                        <a:ea typeface="Agenda Medium"/>
                        <a:cs typeface="Agenda Medium"/>
                        <a:sym typeface="Agenda Medium"/>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1739564">
                <a:tc>
                  <a:txBody>
                    <a:bodyPr/>
                    <a:lstStyle/>
                    <a:p>
                      <a:pPr algn="l">
                        <a:lnSpc>
                          <a:spcPts val="2519"/>
                        </a:lnSpc>
                        <a:defRPr/>
                      </a:pPr>
                      <a:r>
                        <a:rPr lang="en-US" sz="1799" b="1">
                          <a:solidFill>
                            <a:srgbClr val="000000"/>
                          </a:solidFill>
                          <a:latin typeface="Agenda Bold"/>
                          <a:ea typeface="Agenda Bold"/>
                          <a:cs typeface="Agenda Bold"/>
                          <a:sym typeface="Agenda Bold"/>
                        </a:rPr>
                        <a:t>GRI 410: Security Practices 2016</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Agenda Bold"/>
                          <a:ea typeface="Agenda Bold"/>
                          <a:cs typeface="Agenda Bold"/>
                          <a:sym typeface="Agenda Bold"/>
                        </a:rPr>
                        <a:t>GRI 410: Security Practices 2016</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20"/>
                        </a:lnSpc>
                        <a:defRPr/>
                      </a:pPr>
                      <a:r>
                        <a:rPr lang="en-US" sz="1800">
                          <a:solidFill>
                            <a:srgbClr val="000000"/>
                          </a:solidFill>
                          <a:latin typeface="Agenda Medium"/>
                          <a:ea typeface="Agenda Medium"/>
                          <a:cs typeface="Agenda Medium"/>
                          <a:sym typeface="Agenda Medium"/>
                        </a:rPr>
                        <a:t>13 Admin and HR personnel were trained and certified on Incident management reporting and investigation.</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1625981">
                <a:tc>
                  <a:txBody>
                    <a:bodyPr/>
                    <a:lstStyle/>
                    <a:p>
                      <a:pPr algn="l">
                        <a:lnSpc>
                          <a:spcPts val="251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19"/>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l">
                        <a:lnSpc>
                          <a:spcPts val="2520"/>
                        </a:lnSpc>
                        <a:defRPr/>
                      </a:pP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8" name="Group 8"/>
          <p:cNvGrpSpPr/>
          <p:nvPr/>
        </p:nvGrpSpPr>
        <p:grpSpPr>
          <a:xfrm>
            <a:off x="0" y="9258300"/>
            <a:ext cx="13500947" cy="1375279"/>
            <a:chOff x="0" y="0"/>
            <a:chExt cx="3555805" cy="362213"/>
          </a:xfrm>
        </p:grpSpPr>
        <p:sp>
          <p:nvSpPr>
            <p:cNvPr id="9" name="Freeform 9"/>
            <p:cNvSpPr/>
            <p:nvPr/>
          </p:nvSpPr>
          <p:spPr>
            <a:xfrm>
              <a:off x="0" y="0"/>
              <a:ext cx="3555805" cy="362213"/>
            </a:xfrm>
            <a:custGeom>
              <a:avLst/>
              <a:gdLst/>
              <a:ahLst/>
              <a:cxnLst/>
              <a:rect l="l" t="t" r="r" b="b"/>
              <a:pathLst>
                <a:path w="3555805" h="362213">
                  <a:moveTo>
                    <a:pt x="0" y="0"/>
                  </a:moveTo>
                  <a:lnTo>
                    <a:pt x="3555805" y="0"/>
                  </a:lnTo>
                  <a:lnTo>
                    <a:pt x="3555805" y="362213"/>
                  </a:lnTo>
                  <a:lnTo>
                    <a:pt x="0" y="362213"/>
                  </a:lnTo>
                  <a:close/>
                </a:path>
              </a:pathLst>
            </a:custGeom>
            <a:solidFill>
              <a:srgbClr val="EDF5F9"/>
            </a:solidFill>
          </p:spPr>
        </p:sp>
        <p:sp>
          <p:nvSpPr>
            <p:cNvPr id="10" name="TextBox 10"/>
            <p:cNvSpPr txBox="1"/>
            <p:nvPr/>
          </p:nvSpPr>
          <p:spPr>
            <a:xfrm>
              <a:off x="0" y="-19050"/>
              <a:ext cx="3555805" cy="381263"/>
            </a:xfrm>
            <a:prstGeom prst="rect">
              <a:avLst/>
            </a:prstGeom>
          </p:spPr>
          <p:txBody>
            <a:bodyPr lIns="50800" tIns="50800" rIns="50800" bIns="50800" rtlCol="0" anchor="ctr"/>
            <a:lstStyle/>
            <a:p>
              <a:pPr algn="ctr">
                <a:lnSpc>
                  <a:spcPts val="1983"/>
                </a:lnSpc>
              </a:pPr>
              <a:endParaRPr/>
            </a:p>
          </p:txBody>
        </p:sp>
      </p:grpSp>
      <p:sp>
        <p:nvSpPr>
          <p:cNvPr id="11" name="TextBox 11"/>
          <p:cNvSpPr txBox="1"/>
          <p:nvPr/>
        </p:nvSpPr>
        <p:spPr>
          <a:xfrm>
            <a:off x="5887761" y="3623180"/>
            <a:ext cx="108585" cy="618871"/>
          </a:xfrm>
          <a:prstGeom prst="rect">
            <a:avLst/>
          </a:prstGeom>
        </p:spPr>
        <p:txBody>
          <a:bodyPr lIns="0" tIns="0" rIns="0" bIns="0" rtlCol="0" anchor="t">
            <a:spAutoFit/>
          </a:bodyPr>
          <a:lstStyle/>
          <a:p>
            <a:pPr algn="ctr">
              <a:lnSpc>
                <a:spcPts val="4711"/>
              </a:lnSpc>
              <a:spcBef>
                <a:spcPct val="0"/>
              </a:spcBef>
            </a:pPr>
            <a:r>
              <a:rPr lang="en-US" sz="3799" b="1">
                <a:solidFill>
                  <a:srgbClr val="000000"/>
                </a:solidFill>
                <a:latin typeface="Agenda Bold"/>
                <a:ea typeface="Agenda Bold"/>
                <a:cs typeface="Agenda Bold"/>
                <a:sym typeface="Agenda Bold"/>
              </a:rPr>
              <a:t> </a:t>
            </a:r>
          </a:p>
        </p:txBody>
      </p:sp>
      <p:sp>
        <p:nvSpPr>
          <p:cNvPr id="12" name="TextBox 12"/>
          <p:cNvSpPr txBox="1"/>
          <p:nvPr/>
        </p:nvSpPr>
        <p:spPr>
          <a:xfrm>
            <a:off x="105088" y="9344088"/>
            <a:ext cx="13290771" cy="598434"/>
          </a:xfrm>
          <a:prstGeom prst="rect">
            <a:avLst/>
          </a:prstGeom>
        </p:spPr>
        <p:txBody>
          <a:bodyPr lIns="0" tIns="0" rIns="0" bIns="0" rtlCol="0" anchor="t">
            <a:spAutoFit/>
          </a:bodyPr>
          <a:lstStyle/>
          <a:p>
            <a:pPr algn="l">
              <a:lnSpc>
                <a:spcPts val="2355"/>
              </a:lnSpc>
              <a:spcBef>
                <a:spcPct val="0"/>
              </a:spcBef>
            </a:pPr>
            <a:endParaRPr lang="en-US" sz="1899" b="1" dirty="0">
              <a:solidFill>
                <a:srgbClr val="006DB8"/>
              </a:solidFill>
              <a:latin typeface="Agenda Bold"/>
              <a:ea typeface="Agenda Bold"/>
              <a:cs typeface="Agenda Bold"/>
              <a:sym typeface="Agenda Bold"/>
            </a:endParaRPr>
          </a:p>
          <a:p>
            <a:pPr algn="l">
              <a:lnSpc>
                <a:spcPts val="2355"/>
              </a:lnSpc>
              <a:spcBef>
                <a:spcPct val="0"/>
              </a:spcBef>
            </a:pPr>
            <a:endParaRPr lang="en-US" sz="1899" b="1" dirty="0">
              <a:solidFill>
                <a:srgbClr val="006DB8"/>
              </a:solidFill>
              <a:latin typeface="Agenda Bold"/>
              <a:ea typeface="Agenda Bold"/>
              <a:cs typeface="Agenda Bold"/>
              <a:sym typeface="Agenda Bold"/>
            </a:endParaRPr>
          </a:p>
        </p:txBody>
      </p:sp>
      <p:sp>
        <p:nvSpPr>
          <p:cNvPr id="13" name="TextBox 12">
            <a:extLst>
              <a:ext uri="{FF2B5EF4-FFF2-40B4-BE49-F238E27FC236}">
                <a16:creationId xmlns:a16="http://schemas.microsoft.com/office/drawing/2014/main" id="{4D0C7D3F-C9EE-88F5-7280-E0E059214AB3}"/>
              </a:ext>
            </a:extLst>
          </p:cNvPr>
          <p:cNvSpPr txBox="1"/>
          <p:nvPr/>
        </p:nvSpPr>
        <p:spPr>
          <a:xfrm>
            <a:off x="2171700" y="3932615"/>
            <a:ext cx="13944600" cy="2400657"/>
          </a:xfrm>
          <a:prstGeom prst="rect">
            <a:avLst/>
          </a:prstGeom>
          <a:noFill/>
        </p:spPr>
        <p:txBody>
          <a:bodyPr wrap="square" rtlCol="0">
            <a:spAutoFit/>
          </a:bodyPr>
          <a:lstStyle/>
          <a:p>
            <a:r>
              <a:rPr lang="en-US" sz="15000" dirty="0">
                <a:latin typeface="Arial Black" panose="020B0A04020102020204" pitchFamily="34" charset="0"/>
              </a:rPr>
              <a:t>THANK YOU</a:t>
            </a:r>
          </a:p>
        </p:txBody>
      </p:sp>
      <p:sp>
        <p:nvSpPr>
          <p:cNvPr id="14" name="Freeform 8">
            <a:extLst>
              <a:ext uri="{FF2B5EF4-FFF2-40B4-BE49-F238E27FC236}">
                <a16:creationId xmlns:a16="http://schemas.microsoft.com/office/drawing/2014/main" id="{706ACCD1-4396-33D0-EBB0-72D72FD70AC5}"/>
              </a:ext>
            </a:extLst>
          </p:cNvPr>
          <p:cNvSpPr/>
          <p:nvPr/>
        </p:nvSpPr>
        <p:spPr>
          <a:xfrm>
            <a:off x="7010400" y="1007587"/>
            <a:ext cx="4773936" cy="2685339"/>
          </a:xfrm>
          <a:custGeom>
            <a:avLst/>
            <a:gdLst/>
            <a:ahLst/>
            <a:cxnLst/>
            <a:rect l="l" t="t" r="r" b="b"/>
            <a:pathLst>
              <a:path w="4773936" h="2685339">
                <a:moveTo>
                  <a:pt x="0" y="0"/>
                </a:moveTo>
                <a:lnTo>
                  <a:pt x="4773936" y="0"/>
                </a:lnTo>
                <a:lnTo>
                  <a:pt x="4773936" y="2685338"/>
                </a:lnTo>
                <a:lnTo>
                  <a:pt x="0" y="2685338"/>
                </a:lnTo>
                <a:lnTo>
                  <a:pt x="0" y="0"/>
                </a:lnTo>
                <a:close/>
              </a:path>
            </a:pathLst>
          </a:custGeom>
          <a:blipFill>
            <a:blip r:embed="rId2"/>
            <a:stretch>
              <a:fillRect l="-7637" t="-1076" b="-8713"/>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2" name="Group 2"/>
          <p:cNvGrpSpPr/>
          <p:nvPr/>
        </p:nvGrpSpPr>
        <p:grpSpPr>
          <a:xfrm>
            <a:off x="521795" y="1257303"/>
            <a:ext cx="5955867" cy="9029696"/>
            <a:chOff x="0" y="0"/>
            <a:chExt cx="635000" cy="989734"/>
          </a:xfrm>
        </p:grpSpPr>
        <p:sp>
          <p:nvSpPr>
            <p:cNvPr id="3" name="Freeform 3"/>
            <p:cNvSpPr/>
            <p:nvPr/>
          </p:nvSpPr>
          <p:spPr>
            <a:xfrm>
              <a:off x="0" y="0"/>
              <a:ext cx="635000" cy="989734"/>
            </a:xfrm>
            <a:custGeom>
              <a:avLst/>
              <a:gdLst/>
              <a:ahLst/>
              <a:cxnLst/>
              <a:rect l="l" t="t" r="r" b="b"/>
              <a:pathLst>
                <a:path w="635000" h="989734">
                  <a:moveTo>
                    <a:pt x="635000" y="0"/>
                  </a:moveTo>
                  <a:lnTo>
                    <a:pt x="635000" y="875434"/>
                  </a:lnTo>
                  <a:lnTo>
                    <a:pt x="317500" y="989734"/>
                  </a:lnTo>
                  <a:lnTo>
                    <a:pt x="0" y="875434"/>
                  </a:lnTo>
                  <a:lnTo>
                    <a:pt x="0" y="0"/>
                  </a:lnTo>
                  <a:lnTo>
                    <a:pt x="635000" y="0"/>
                  </a:lnTo>
                  <a:close/>
                </a:path>
              </a:pathLst>
            </a:custGeom>
            <a:solidFill>
              <a:srgbClr val="006DB8">
                <a:alpha val="27843"/>
              </a:srgbClr>
            </a:solidFill>
          </p:spPr>
        </p:sp>
        <p:sp>
          <p:nvSpPr>
            <p:cNvPr id="4" name="TextBox 4"/>
            <p:cNvSpPr txBox="1"/>
            <p:nvPr/>
          </p:nvSpPr>
          <p:spPr>
            <a:xfrm>
              <a:off x="0" y="-57150"/>
              <a:ext cx="635000" cy="932584"/>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8489451" y="1681347"/>
            <a:ext cx="6492240" cy="0"/>
          </a:xfrm>
          <a:prstGeom prst="line">
            <a:avLst/>
          </a:prstGeom>
          <a:ln w="38100" cap="flat">
            <a:solidFill>
              <a:srgbClr val="000000"/>
            </a:solidFill>
            <a:prstDash val="sysDot"/>
            <a:headEnd type="none" w="sm" len="sm"/>
            <a:tailEnd type="arrow" w="med" len="sm"/>
          </a:ln>
        </p:spPr>
      </p:sp>
      <p:grpSp>
        <p:nvGrpSpPr>
          <p:cNvPr id="6" name="Group 6"/>
          <p:cNvGrpSpPr/>
          <p:nvPr/>
        </p:nvGrpSpPr>
        <p:grpSpPr>
          <a:xfrm>
            <a:off x="7669286" y="1681347"/>
            <a:ext cx="9561439" cy="2197832"/>
            <a:chOff x="0" y="0"/>
            <a:chExt cx="12748585" cy="2930442"/>
          </a:xfrm>
        </p:grpSpPr>
        <p:sp>
          <p:nvSpPr>
            <p:cNvPr id="7" name="Freeform 7"/>
            <p:cNvSpPr/>
            <p:nvPr/>
          </p:nvSpPr>
          <p:spPr>
            <a:xfrm>
              <a:off x="149458" y="164159"/>
              <a:ext cx="1538616" cy="1538616"/>
            </a:xfrm>
            <a:custGeom>
              <a:avLst/>
              <a:gdLst/>
              <a:ahLst/>
              <a:cxnLst/>
              <a:rect l="l" t="t" r="r" b="b"/>
              <a:pathLst>
                <a:path w="1538616" h="1538616">
                  <a:moveTo>
                    <a:pt x="0" y="0"/>
                  </a:moveTo>
                  <a:lnTo>
                    <a:pt x="1538616" y="0"/>
                  </a:lnTo>
                  <a:lnTo>
                    <a:pt x="1538616" y="1538617"/>
                  </a:lnTo>
                  <a:lnTo>
                    <a:pt x="0" y="1538617"/>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8" name="Freeform 8"/>
            <p:cNvSpPr/>
            <p:nvPr/>
          </p:nvSpPr>
          <p:spPr>
            <a:xfrm>
              <a:off x="3376428" y="0"/>
              <a:ext cx="1572616" cy="1572616"/>
            </a:xfrm>
            <a:custGeom>
              <a:avLst/>
              <a:gdLst/>
              <a:ahLst/>
              <a:cxnLst/>
              <a:rect l="l" t="t" r="r" b="b"/>
              <a:pathLst>
                <a:path w="1572616" h="1572616">
                  <a:moveTo>
                    <a:pt x="0" y="0"/>
                  </a:moveTo>
                  <a:lnTo>
                    <a:pt x="1572616" y="0"/>
                  </a:lnTo>
                  <a:lnTo>
                    <a:pt x="1572616" y="1572616"/>
                  </a:lnTo>
                  <a:lnTo>
                    <a:pt x="0" y="157261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9" name="Freeform 9"/>
            <p:cNvSpPr/>
            <p:nvPr/>
          </p:nvSpPr>
          <p:spPr>
            <a:xfrm>
              <a:off x="6766644" y="129246"/>
              <a:ext cx="1443370" cy="1443370"/>
            </a:xfrm>
            <a:custGeom>
              <a:avLst/>
              <a:gdLst/>
              <a:ahLst/>
              <a:cxnLst/>
              <a:rect l="l" t="t" r="r" b="b"/>
              <a:pathLst>
                <a:path w="1443370" h="1443370">
                  <a:moveTo>
                    <a:pt x="0" y="0"/>
                  </a:moveTo>
                  <a:lnTo>
                    <a:pt x="1443371" y="0"/>
                  </a:lnTo>
                  <a:lnTo>
                    <a:pt x="1443371" y="1443370"/>
                  </a:lnTo>
                  <a:lnTo>
                    <a:pt x="0" y="1443370"/>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Freeform 10"/>
            <p:cNvSpPr/>
            <p:nvPr/>
          </p:nvSpPr>
          <p:spPr>
            <a:xfrm>
              <a:off x="10064215" y="260619"/>
              <a:ext cx="1391357" cy="1391357"/>
            </a:xfrm>
            <a:custGeom>
              <a:avLst/>
              <a:gdLst/>
              <a:ahLst/>
              <a:cxnLst/>
              <a:rect l="l" t="t" r="r" b="b"/>
              <a:pathLst>
                <a:path w="1391357" h="1391357">
                  <a:moveTo>
                    <a:pt x="0" y="0"/>
                  </a:moveTo>
                  <a:lnTo>
                    <a:pt x="1391356" y="0"/>
                  </a:lnTo>
                  <a:lnTo>
                    <a:pt x="1391356" y="1391357"/>
                  </a:lnTo>
                  <a:lnTo>
                    <a:pt x="0" y="1391357"/>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0" y="1877401"/>
              <a:ext cx="1837531" cy="1053042"/>
            </a:xfrm>
            <a:prstGeom prst="rect">
              <a:avLst/>
            </a:prstGeom>
          </p:spPr>
          <p:txBody>
            <a:bodyPr lIns="0" tIns="0" rIns="0" bIns="0" rtlCol="0" anchor="t">
              <a:spAutoFit/>
            </a:bodyPr>
            <a:lstStyle/>
            <a:p>
              <a:pPr algn="ctr">
                <a:lnSpc>
                  <a:spcPts val="3099"/>
                </a:lnSpc>
                <a:spcBef>
                  <a:spcPct val="0"/>
                </a:spcBef>
              </a:pPr>
              <a:r>
                <a:rPr lang="en-US" sz="2499" b="1">
                  <a:solidFill>
                    <a:srgbClr val="000000"/>
                  </a:solidFill>
                  <a:latin typeface="Agenda Bold"/>
                  <a:ea typeface="Agenda Bold"/>
                  <a:cs typeface="Agenda Bold"/>
                  <a:sym typeface="Agenda Bold"/>
                </a:rPr>
                <a:t>18000+</a:t>
              </a:r>
            </a:p>
            <a:p>
              <a:pPr algn="ctr">
                <a:lnSpc>
                  <a:spcPts val="3099"/>
                </a:lnSpc>
                <a:spcBef>
                  <a:spcPct val="0"/>
                </a:spcBef>
              </a:pPr>
              <a:r>
                <a:rPr lang="en-US" sz="2499" b="1">
                  <a:solidFill>
                    <a:srgbClr val="000000"/>
                  </a:solidFill>
                  <a:latin typeface="Agenda Medium"/>
                  <a:ea typeface="Agenda Medium"/>
                  <a:cs typeface="Agenda Medium"/>
                  <a:sym typeface="Agenda Medium"/>
                </a:rPr>
                <a:t>CNG Cars</a:t>
              </a:r>
            </a:p>
          </p:txBody>
        </p:sp>
        <p:sp>
          <p:nvSpPr>
            <p:cNvPr id="12" name="TextBox 12"/>
            <p:cNvSpPr txBox="1"/>
            <p:nvPr/>
          </p:nvSpPr>
          <p:spPr>
            <a:xfrm>
              <a:off x="3421771" y="1747241"/>
              <a:ext cx="1481931" cy="1053042"/>
            </a:xfrm>
            <a:prstGeom prst="rect">
              <a:avLst/>
            </a:prstGeom>
          </p:spPr>
          <p:txBody>
            <a:bodyPr lIns="0" tIns="0" rIns="0" bIns="0" rtlCol="0" anchor="t">
              <a:spAutoFit/>
            </a:bodyPr>
            <a:lstStyle/>
            <a:p>
              <a:pPr algn="ctr">
                <a:lnSpc>
                  <a:spcPts val="3099"/>
                </a:lnSpc>
                <a:spcBef>
                  <a:spcPct val="0"/>
                </a:spcBef>
              </a:pPr>
              <a:r>
                <a:rPr lang="en-US" sz="2499" b="1">
                  <a:solidFill>
                    <a:srgbClr val="000000"/>
                  </a:solidFill>
                  <a:latin typeface="Agenda Bold"/>
                  <a:ea typeface="Agenda Bold"/>
                  <a:cs typeface="Agenda Bold"/>
                  <a:sym typeface="Agenda Bold"/>
                </a:rPr>
                <a:t>2000+</a:t>
              </a:r>
            </a:p>
            <a:p>
              <a:pPr algn="ctr">
                <a:lnSpc>
                  <a:spcPts val="3099"/>
                </a:lnSpc>
                <a:spcBef>
                  <a:spcPct val="0"/>
                </a:spcBef>
              </a:pPr>
              <a:r>
                <a:rPr lang="en-US" sz="2499" b="1">
                  <a:solidFill>
                    <a:srgbClr val="000000"/>
                  </a:solidFill>
                  <a:latin typeface="Agenda Medium"/>
                  <a:ea typeface="Agenda Medium"/>
                  <a:cs typeface="Agenda Medium"/>
                  <a:sym typeface="Agenda Medium"/>
                </a:rPr>
                <a:t>EV Cars</a:t>
              </a:r>
            </a:p>
          </p:txBody>
        </p:sp>
        <p:sp>
          <p:nvSpPr>
            <p:cNvPr id="13" name="TextBox 13"/>
            <p:cNvSpPr txBox="1"/>
            <p:nvPr/>
          </p:nvSpPr>
          <p:spPr>
            <a:xfrm>
              <a:off x="6440402" y="1747241"/>
              <a:ext cx="2595245" cy="1053042"/>
            </a:xfrm>
            <a:prstGeom prst="rect">
              <a:avLst/>
            </a:prstGeom>
          </p:spPr>
          <p:txBody>
            <a:bodyPr lIns="0" tIns="0" rIns="0" bIns="0" rtlCol="0" anchor="t">
              <a:spAutoFit/>
            </a:bodyPr>
            <a:lstStyle/>
            <a:p>
              <a:pPr algn="ctr">
                <a:lnSpc>
                  <a:spcPts val="3099"/>
                </a:lnSpc>
                <a:spcBef>
                  <a:spcPct val="0"/>
                </a:spcBef>
              </a:pPr>
              <a:r>
                <a:rPr lang="en-US" sz="2499" b="1">
                  <a:solidFill>
                    <a:srgbClr val="000000"/>
                  </a:solidFill>
                  <a:latin typeface="Agenda Bold"/>
                  <a:ea typeface="Agenda Bold"/>
                  <a:cs typeface="Agenda Bold"/>
                  <a:sym typeface="Agenda Bold"/>
                </a:rPr>
                <a:t>180+</a:t>
              </a:r>
            </a:p>
            <a:p>
              <a:pPr algn="ctr">
                <a:lnSpc>
                  <a:spcPts val="3099"/>
                </a:lnSpc>
                <a:spcBef>
                  <a:spcPct val="0"/>
                </a:spcBef>
              </a:pPr>
              <a:r>
                <a:rPr lang="en-US" sz="2499" b="1">
                  <a:solidFill>
                    <a:srgbClr val="000000"/>
                  </a:solidFill>
                  <a:latin typeface="Agenda Medium"/>
                  <a:ea typeface="Agenda Medium"/>
                  <a:cs typeface="Agenda Medium"/>
                  <a:sym typeface="Agenda Medium"/>
                </a:rPr>
                <a:t>Goods Carrier</a:t>
              </a:r>
            </a:p>
          </p:txBody>
        </p:sp>
        <p:sp>
          <p:nvSpPr>
            <p:cNvPr id="14" name="TextBox 14"/>
            <p:cNvSpPr txBox="1"/>
            <p:nvPr/>
          </p:nvSpPr>
          <p:spPr>
            <a:xfrm>
              <a:off x="9479923" y="1674201"/>
              <a:ext cx="3268662" cy="1053042"/>
            </a:xfrm>
            <a:prstGeom prst="rect">
              <a:avLst/>
            </a:prstGeom>
          </p:spPr>
          <p:txBody>
            <a:bodyPr lIns="0" tIns="0" rIns="0" bIns="0" rtlCol="0" anchor="t">
              <a:spAutoFit/>
            </a:bodyPr>
            <a:lstStyle/>
            <a:p>
              <a:pPr algn="ctr">
                <a:lnSpc>
                  <a:spcPts val="3099"/>
                </a:lnSpc>
                <a:spcBef>
                  <a:spcPct val="0"/>
                </a:spcBef>
              </a:pPr>
              <a:r>
                <a:rPr lang="en-US" sz="2499" b="1">
                  <a:solidFill>
                    <a:srgbClr val="000000"/>
                  </a:solidFill>
                  <a:latin typeface="Agenda Bold"/>
                  <a:ea typeface="Agenda Bold"/>
                  <a:cs typeface="Agenda Bold"/>
                  <a:sym typeface="Agenda Bold"/>
                </a:rPr>
                <a:t>7</a:t>
              </a:r>
            </a:p>
            <a:p>
              <a:pPr algn="ctr">
                <a:lnSpc>
                  <a:spcPts val="3099"/>
                </a:lnSpc>
                <a:spcBef>
                  <a:spcPct val="0"/>
                </a:spcBef>
              </a:pPr>
              <a:r>
                <a:rPr lang="en-US" sz="2499" b="1">
                  <a:solidFill>
                    <a:srgbClr val="000000"/>
                  </a:solidFill>
                  <a:latin typeface="Agenda Medium"/>
                  <a:ea typeface="Agenda Medium"/>
                  <a:cs typeface="Agenda Medium"/>
                  <a:sym typeface="Agenda Medium"/>
                </a:rPr>
                <a:t>Key cities in India</a:t>
              </a:r>
            </a:p>
          </p:txBody>
        </p:sp>
      </p:grpSp>
      <p:sp>
        <p:nvSpPr>
          <p:cNvPr id="15" name="Freeform 15"/>
          <p:cNvSpPr/>
          <p:nvPr/>
        </p:nvSpPr>
        <p:spPr>
          <a:xfrm>
            <a:off x="13657441" y="5800029"/>
            <a:ext cx="4949327" cy="3414885"/>
          </a:xfrm>
          <a:custGeom>
            <a:avLst/>
            <a:gdLst/>
            <a:ahLst/>
            <a:cxnLst/>
            <a:rect l="l" t="t" r="r" b="b"/>
            <a:pathLst>
              <a:path w="4949327" h="3414885">
                <a:moveTo>
                  <a:pt x="0" y="0"/>
                </a:moveTo>
                <a:lnTo>
                  <a:pt x="4949327" y="0"/>
                </a:lnTo>
                <a:lnTo>
                  <a:pt x="4949327" y="3414885"/>
                </a:lnTo>
                <a:lnTo>
                  <a:pt x="0" y="3414885"/>
                </a:lnTo>
                <a:lnTo>
                  <a:pt x="0" y="0"/>
                </a:lnTo>
                <a:close/>
              </a:path>
            </a:pathLst>
          </a:custGeom>
          <a:blipFill>
            <a:blip r:embed="rId6"/>
            <a:stretch>
              <a:fillRect/>
            </a:stretch>
          </a:blipFill>
        </p:spPr>
      </p:sp>
      <p:grpSp>
        <p:nvGrpSpPr>
          <p:cNvPr id="16" name="Group 16"/>
          <p:cNvGrpSpPr/>
          <p:nvPr/>
        </p:nvGrpSpPr>
        <p:grpSpPr>
          <a:xfrm>
            <a:off x="15441953" y="6631451"/>
            <a:ext cx="1460652" cy="146065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F5F9"/>
            </a:solidFill>
          </p:spPr>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2355"/>
                </a:lnSpc>
              </a:pPr>
              <a:endParaRPr/>
            </a:p>
          </p:txBody>
        </p:sp>
      </p:grpSp>
      <p:sp>
        <p:nvSpPr>
          <p:cNvPr id="19" name="TextBox 19"/>
          <p:cNvSpPr txBox="1"/>
          <p:nvPr/>
        </p:nvSpPr>
        <p:spPr>
          <a:xfrm>
            <a:off x="863259" y="1870039"/>
            <a:ext cx="5271965" cy="6409055"/>
          </a:xfrm>
          <a:prstGeom prst="rect">
            <a:avLst/>
          </a:prstGeom>
        </p:spPr>
        <p:txBody>
          <a:bodyPr lIns="0" tIns="0" rIns="0" bIns="0" rtlCol="0" anchor="t">
            <a:spAutoFit/>
          </a:bodyPr>
          <a:lstStyle/>
          <a:p>
            <a:pPr algn="ctr">
              <a:lnSpc>
                <a:spcPts val="3220"/>
              </a:lnSpc>
              <a:spcBef>
                <a:spcPct val="0"/>
              </a:spcBef>
            </a:pPr>
            <a:r>
              <a:rPr lang="en-US" sz="2300">
                <a:solidFill>
                  <a:srgbClr val="000000"/>
                </a:solidFill>
                <a:latin typeface="Agenda Medium"/>
                <a:ea typeface="Agenda Medium"/>
                <a:cs typeface="Agenda Medium"/>
                <a:sym typeface="Agenda Medium"/>
              </a:rPr>
              <a:t>Founded in 2016, Everest Fleet is an end-to-end fleet manager for ride hailing platforms such as Uber and Ola</a:t>
            </a:r>
          </a:p>
          <a:p>
            <a:pPr algn="ctr">
              <a:lnSpc>
                <a:spcPts val="3220"/>
              </a:lnSpc>
              <a:spcBef>
                <a:spcPct val="0"/>
              </a:spcBef>
            </a:pPr>
            <a:endParaRPr lang="en-US" sz="2300">
              <a:solidFill>
                <a:srgbClr val="000000"/>
              </a:solidFill>
              <a:latin typeface="Agenda Medium"/>
              <a:ea typeface="Agenda Medium"/>
              <a:cs typeface="Agenda Medium"/>
              <a:sym typeface="Agenda Medium"/>
            </a:endParaRPr>
          </a:p>
          <a:p>
            <a:pPr algn="ctr">
              <a:lnSpc>
                <a:spcPts val="3220"/>
              </a:lnSpc>
              <a:spcBef>
                <a:spcPct val="0"/>
              </a:spcBef>
            </a:pPr>
            <a:r>
              <a:rPr lang="en-US" sz="2300">
                <a:solidFill>
                  <a:srgbClr val="000000"/>
                </a:solidFill>
                <a:latin typeface="Agenda Medium"/>
                <a:ea typeface="Agenda Medium"/>
                <a:cs typeface="Agenda Medium"/>
                <a:sym typeface="Agenda Medium"/>
              </a:rPr>
              <a:t>Key Offerings:</a:t>
            </a:r>
          </a:p>
          <a:p>
            <a:pPr marL="496571" lvl="1" indent="-248285" algn="ctr">
              <a:lnSpc>
                <a:spcPts val="3220"/>
              </a:lnSpc>
              <a:buFont typeface="Arial"/>
              <a:buChar char="•"/>
            </a:pPr>
            <a:r>
              <a:rPr lang="en-US" sz="2300">
                <a:solidFill>
                  <a:srgbClr val="000000"/>
                </a:solidFill>
                <a:latin typeface="Agenda Medium"/>
                <a:ea typeface="Agenda Medium"/>
                <a:cs typeface="Agenda Medium"/>
                <a:sym typeface="Agenda Medium"/>
              </a:rPr>
              <a:t>Provides standardized well-maintained fleet of cars to ride hailing platforms</a:t>
            </a:r>
          </a:p>
          <a:p>
            <a:pPr marL="496571" lvl="1" indent="-248285" algn="ctr">
              <a:lnSpc>
                <a:spcPts val="3220"/>
              </a:lnSpc>
              <a:buFont typeface="Arial"/>
              <a:buChar char="•"/>
            </a:pPr>
            <a:r>
              <a:rPr lang="en-US" sz="2300">
                <a:solidFill>
                  <a:srgbClr val="000000"/>
                </a:solidFill>
                <a:latin typeface="Agenda Medium"/>
                <a:ea typeface="Agenda Medium"/>
                <a:cs typeface="Agenda Medium"/>
                <a:sym typeface="Agenda Medium"/>
              </a:rPr>
              <a:t>Manages both cars and drivers with maximum efficiency</a:t>
            </a:r>
          </a:p>
          <a:p>
            <a:pPr algn="ctr">
              <a:lnSpc>
                <a:spcPts val="3220"/>
              </a:lnSpc>
              <a:spcBef>
                <a:spcPct val="0"/>
              </a:spcBef>
            </a:pPr>
            <a:r>
              <a:rPr lang="en-US" sz="2300" b="1">
                <a:solidFill>
                  <a:srgbClr val="000000"/>
                </a:solidFill>
                <a:latin typeface="Agenda Medium"/>
                <a:ea typeface="Agenda Medium"/>
                <a:cs typeface="Agenda Medium"/>
                <a:sym typeface="Agenda Medium"/>
              </a:rPr>
              <a:t>Operations in 7 cities in India: Mumbai (HQ), Delhi, Bengaluru, Hyderabad, Pune, Kolkata and Chennai</a:t>
            </a:r>
          </a:p>
          <a:p>
            <a:pPr algn="ctr">
              <a:lnSpc>
                <a:spcPts val="3220"/>
              </a:lnSpc>
              <a:spcBef>
                <a:spcPct val="0"/>
              </a:spcBef>
            </a:pPr>
            <a:endParaRPr lang="en-US" sz="2300" b="1">
              <a:solidFill>
                <a:srgbClr val="000000"/>
              </a:solidFill>
              <a:latin typeface="Agenda Medium"/>
              <a:ea typeface="Agenda Medium"/>
              <a:cs typeface="Agenda Medium"/>
              <a:sym typeface="Agenda Medium"/>
            </a:endParaRPr>
          </a:p>
          <a:p>
            <a:pPr algn="ctr">
              <a:lnSpc>
                <a:spcPts val="3220"/>
              </a:lnSpc>
              <a:spcBef>
                <a:spcPct val="0"/>
              </a:spcBef>
            </a:pPr>
            <a:r>
              <a:rPr lang="en-US" sz="2300">
                <a:solidFill>
                  <a:srgbClr val="000000"/>
                </a:solidFill>
                <a:latin typeface="Agenda Medium"/>
                <a:ea typeface="Agenda Medium"/>
                <a:cs typeface="Agenda Medium"/>
                <a:sym typeface="Agenda Medium"/>
              </a:rPr>
              <a:t>Founded by </a:t>
            </a:r>
            <a:r>
              <a:rPr lang="en-US" sz="2300" b="1">
                <a:solidFill>
                  <a:srgbClr val="000000"/>
                </a:solidFill>
                <a:latin typeface="Agenda Bold"/>
                <a:ea typeface="Agenda Bold"/>
                <a:cs typeface="Agenda Bold"/>
                <a:sym typeface="Agenda Bold"/>
              </a:rPr>
              <a:t>Siddharth Ladsariya</a:t>
            </a:r>
            <a:r>
              <a:rPr lang="en-US" sz="2300">
                <a:solidFill>
                  <a:srgbClr val="000000"/>
                </a:solidFill>
                <a:latin typeface="Agenda Medium"/>
                <a:ea typeface="Agenda Medium"/>
                <a:cs typeface="Agenda Medium"/>
                <a:sym typeface="Agenda Medium"/>
              </a:rPr>
              <a:t> and </a:t>
            </a:r>
            <a:r>
              <a:rPr lang="en-US" sz="2300" b="1">
                <a:solidFill>
                  <a:srgbClr val="000000"/>
                </a:solidFill>
                <a:latin typeface="Agenda Bold"/>
                <a:ea typeface="Agenda Bold"/>
                <a:cs typeface="Agenda Bold"/>
                <a:sym typeface="Agenda Bold"/>
              </a:rPr>
              <a:t>Prihaans Dedhiya</a:t>
            </a:r>
          </a:p>
          <a:p>
            <a:pPr algn="ctr">
              <a:lnSpc>
                <a:spcPts val="3220"/>
              </a:lnSpc>
              <a:spcBef>
                <a:spcPct val="0"/>
              </a:spcBef>
            </a:pPr>
            <a:endParaRPr lang="en-US" sz="2300" b="1">
              <a:solidFill>
                <a:srgbClr val="000000"/>
              </a:solidFill>
              <a:latin typeface="Agenda Bold"/>
              <a:ea typeface="Agenda Bold"/>
              <a:cs typeface="Agenda Bold"/>
              <a:sym typeface="Agenda Bold"/>
            </a:endParaRPr>
          </a:p>
        </p:txBody>
      </p:sp>
      <p:sp>
        <p:nvSpPr>
          <p:cNvPr id="20" name="TextBox 20"/>
          <p:cNvSpPr txBox="1"/>
          <p:nvPr/>
        </p:nvSpPr>
        <p:spPr>
          <a:xfrm>
            <a:off x="8659152" y="253449"/>
            <a:ext cx="6041827" cy="508127"/>
          </a:xfrm>
          <a:prstGeom prst="rect">
            <a:avLst/>
          </a:prstGeom>
        </p:spPr>
        <p:txBody>
          <a:bodyPr lIns="0" tIns="0" rIns="0" bIns="0" rtlCol="0" anchor="t">
            <a:spAutoFit/>
          </a:bodyPr>
          <a:lstStyle/>
          <a:p>
            <a:pPr algn="ctr">
              <a:lnSpc>
                <a:spcPts val="3843"/>
              </a:lnSpc>
              <a:spcBef>
                <a:spcPct val="0"/>
              </a:spcBef>
            </a:pPr>
            <a:r>
              <a:rPr lang="en-US" sz="3099" b="1">
                <a:solidFill>
                  <a:srgbClr val="000000"/>
                </a:solidFill>
                <a:latin typeface="Agenda Bold"/>
                <a:ea typeface="Agenda Bold"/>
                <a:cs typeface="Agenda Bold"/>
                <a:sym typeface="Agenda Bold"/>
              </a:rPr>
              <a:t>BUSINESS OPERATION HIGHLIGHTS</a:t>
            </a:r>
          </a:p>
        </p:txBody>
      </p:sp>
      <p:sp>
        <p:nvSpPr>
          <p:cNvPr id="21" name="TextBox 21"/>
          <p:cNvSpPr txBox="1"/>
          <p:nvPr/>
        </p:nvSpPr>
        <p:spPr>
          <a:xfrm>
            <a:off x="8479244" y="1113256"/>
            <a:ext cx="6492240" cy="415417"/>
          </a:xfrm>
          <a:prstGeom prst="rect">
            <a:avLst/>
          </a:prstGeom>
        </p:spPr>
        <p:txBody>
          <a:bodyPr lIns="0" tIns="0" rIns="0" bIns="0" rtlCol="0" anchor="t">
            <a:spAutoFit/>
          </a:bodyPr>
          <a:lstStyle/>
          <a:p>
            <a:pPr algn="ctr">
              <a:lnSpc>
                <a:spcPts val="3223"/>
              </a:lnSpc>
              <a:spcBef>
                <a:spcPct val="0"/>
              </a:spcBef>
            </a:pPr>
            <a:r>
              <a:rPr lang="en-US" sz="2599" dirty="0">
                <a:solidFill>
                  <a:srgbClr val="000000"/>
                </a:solidFill>
                <a:latin typeface="Agenda Medium"/>
                <a:ea typeface="Agenda Medium"/>
                <a:cs typeface="Agenda Medium"/>
                <a:sym typeface="Agenda Medium"/>
              </a:rPr>
              <a:t>Navigating distance with</a:t>
            </a:r>
            <a:r>
              <a:rPr lang="en-US" sz="2599" b="1" dirty="0">
                <a:solidFill>
                  <a:srgbClr val="000000"/>
                </a:solidFill>
                <a:latin typeface="Agenda Bold"/>
                <a:ea typeface="Agenda Bold"/>
                <a:cs typeface="Agenda Bold"/>
                <a:sym typeface="Agenda Bold"/>
              </a:rPr>
              <a:t> </a:t>
            </a:r>
            <a:r>
              <a:rPr lang="en-US" sz="2599" b="1" dirty="0">
                <a:solidFill>
                  <a:srgbClr val="9A3E91"/>
                </a:solidFill>
                <a:latin typeface="Agenda Bold"/>
                <a:ea typeface="Agenda Bold"/>
                <a:cs typeface="Agenda Bold"/>
                <a:sym typeface="Agenda Bold"/>
              </a:rPr>
              <a:t>20,000+</a:t>
            </a:r>
            <a:r>
              <a:rPr lang="en-US" sz="2599" b="1" dirty="0">
                <a:solidFill>
                  <a:srgbClr val="000000"/>
                </a:solidFill>
                <a:latin typeface="Agenda Bold"/>
                <a:ea typeface="Agenda Bold"/>
                <a:cs typeface="Agenda Bold"/>
                <a:sym typeface="Agenda Bold"/>
              </a:rPr>
              <a:t> </a:t>
            </a:r>
            <a:r>
              <a:rPr lang="en-US" sz="2599" dirty="0">
                <a:solidFill>
                  <a:srgbClr val="000000"/>
                </a:solidFill>
                <a:latin typeface="Agenda Medium"/>
                <a:ea typeface="Agenda Medium"/>
                <a:cs typeface="Agenda Medium"/>
                <a:sym typeface="Agenda Medium"/>
              </a:rPr>
              <a:t>Vehicles</a:t>
            </a:r>
          </a:p>
        </p:txBody>
      </p:sp>
      <p:sp>
        <p:nvSpPr>
          <p:cNvPr id="22" name="TextBox 22"/>
          <p:cNvSpPr txBox="1"/>
          <p:nvPr/>
        </p:nvSpPr>
        <p:spPr>
          <a:xfrm>
            <a:off x="8238262" y="5107904"/>
            <a:ext cx="3775115" cy="378841"/>
          </a:xfrm>
          <a:prstGeom prst="rect">
            <a:avLst/>
          </a:prstGeom>
        </p:spPr>
        <p:txBody>
          <a:bodyPr lIns="0" tIns="0" rIns="0" bIns="0" rtlCol="0" anchor="t">
            <a:spAutoFit/>
          </a:bodyPr>
          <a:lstStyle/>
          <a:p>
            <a:pPr algn="ctr">
              <a:lnSpc>
                <a:spcPts val="2851"/>
              </a:lnSpc>
              <a:spcBef>
                <a:spcPct val="0"/>
              </a:spcBef>
            </a:pPr>
            <a:r>
              <a:rPr lang="en-US" sz="2299" b="1">
                <a:solidFill>
                  <a:srgbClr val="000000"/>
                </a:solidFill>
                <a:latin typeface="Agenda Bold"/>
                <a:ea typeface="Agenda Bold"/>
                <a:cs typeface="Agenda Bold"/>
                <a:sym typeface="Agenda Bold"/>
              </a:rPr>
              <a:t>SUSTAINABILITY HIGHLIGHTS</a:t>
            </a:r>
          </a:p>
        </p:txBody>
      </p:sp>
      <p:grpSp>
        <p:nvGrpSpPr>
          <p:cNvPr id="23" name="Group 23"/>
          <p:cNvGrpSpPr/>
          <p:nvPr/>
        </p:nvGrpSpPr>
        <p:grpSpPr>
          <a:xfrm>
            <a:off x="11546082" y="7742001"/>
            <a:ext cx="1371746" cy="1511013"/>
            <a:chOff x="0" y="0"/>
            <a:chExt cx="361283" cy="397962"/>
          </a:xfrm>
        </p:grpSpPr>
        <p:sp>
          <p:nvSpPr>
            <p:cNvPr id="24" name="Freeform 24"/>
            <p:cNvSpPr/>
            <p:nvPr/>
          </p:nvSpPr>
          <p:spPr>
            <a:xfrm>
              <a:off x="0" y="0"/>
              <a:ext cx="361283" cy="397962"/>
            </a:xfrm>
            <a:custGeom>
              <a:avLst/>
              <a:gdLst/>
              <a:ahLst/>
              <a:cxnLst/>
              <a:rect l="l" t="t" r="r" b="b"/>
              <a:pathLst>
                <a:path w="361283" h="397962">
                  <a:moveTo>
                    <a:pt x="180641" y="0"/>
                  </a:moveTo>
                  <a:lnTo>
                    <a:pt x="180641" y="0"/>
                  </a:lnTo>
                  <a:cubicBezTo>
                    <a:pt x="280407" y="0"/>
                    <a:pt x="361283" y="80876"/>
                    <a:pt x="361283" y="180641"/>
                  </a:cubicBezTo>
                  <a:lnTo>
                    <a:pt x="361283" y="217321"/>
                  </a:lnTo>
                  <a:cubicBezTo>
                    <a:pt x="361283" y="317086"/>
                    <a:pt x="280407" y="397962"/>
                    <a:pt x="180641" y="397962"/>
                  </a:cubicBezTo>
                  <a:lnTo>
                    <a:pt x="180641" y="397962"/>
                  </a:lnTo>
                  <a:cubicBezTo>
                    <a:pt x="132732" y="397962"/>
                    <a:pt x="86786" y="378930"/>
                    <a:pt x="52909" y="345054"/>
                  </a:cubicBezTo>
                  <a:cubicBezTo>
                    <a:pt x="19032" y="311177"/>
                    <a:pt x="0" y="265230"/>
                    <a:pt x="0" y="217321"/>
                  </a:cubicBezTo>
                  <a:lnTo>
                    <a:pt x="0" y="180641"/>
                  </a:lnTo>
                  <a:cubicBezTo>
                    <a:pt x="0" y="132732"/>
                    <a:pt x="19032" y="86786"/>
                    <a:pt x="52909" y="52909"/>
                  </a:cubicBezTo>
                  <a:cubicBezTo>
                    <a:pt x="86786" y="19032"/>
                    <a:pt x="132732" y="0"/>
                    <a:pt x="180641" y="0"/>
                  </a:cubicBezTo>
                  <a:close/>
                </a:path>
              </a:pathLst>
            </a:custGeom>
            <a:solidFill>
              <a:srgbClr val="A03F97">
                <a:alpha val="34902"/>
              </a:srgbClr>
            </a:solidFill>
          </p:spPr>
        </p:sp>
        <p:sp>
          <p:nvSpPr>
            <p:cNvPr id="25" name="TextBox 25"/>
            <p:cNvSpPr txBox="1"/>
            <p:nvPr/>
          </p:nvSpPr>
          <p:spPr>
            <a:xfrm>
              <a:off x="0" y="-28575"/>
              <a:ext cx="361283" cy="426537"/>
            </a:xfrm>
            <a:prstGeom prst="rect">
              <a:avLst/>
            </a:prstGeom>
          </p:spPr>
          <p:txBody>
            <a:bodyPr lIns="50800" tIns="50800" rIns="50800" bIns="50800" rtlCol="0" anchor="ctr"/>
            <a:lstStyle/>
            <a:p>
              <a:pPr algn="ctr">
                <a:lnSpc>
                  <a:spcPts val="2355"/>
                </a:lnSpc>
              </a:pPr>
              <a:r>
                <a:rPr lang="en-US" sz="1899" b="1">
                  <a:solidFill>
                    <a:srgbClr val="A03F97">
                      <a:alpha val="34902"/>
                    </a:srgbClr>
                  </a:solidFill>
                  <a:latin typeface="Agenda Medium"/>
                  <a:ea typeface="Agenda Medium"/>
                  <a:cs typeface="Agenda Medium"/>
                  <a:sym typeface="Agenda Medium"/>
                </a:rPr>
                <a:t>DRIVER </a:t>
              </a:r>
            </a:p>
            <a:p>
              <a:pPr algn="ctr">
                <a:lnSpc>
                  <a:spcPts val="2355"/>
                </a:lnSpc>
              </a:pPr>
              <a:r>
                <a:rPr lang="en-US" sz="1899" b="1">
                  <a:solidFill>
                    <a:srgbClr val="A03F97">
                      <a:alpha val="34902"/>
                    </a:srgbClr>
                  </a:solidFill>
                  <a:latin typeface="Agenda Medium"/>
                  <a:ea typeface="Agenda Medium"/>
                  <a:cs typeface="Agenda Medium"/>
                  <a:sym typeface="Agenda Medium"/>
                </a:rPr>
                <a:t>POOL??</a:t>
              </a:r>
            </a:p>
          </p:txBody>
        </p:sp>
      </p:grpSp>
      <p:grpSp>
        <p:nvGrpSpPr>
          <p:cNvPr id="26" name="Group 26"/>
          <p:cNvGrpSpPr/>
          <p:nvPr/>
        </p:nvGrpSpPr>
        <p:grpSpPr>
          <a:xfrm>
            <a:off x="9607684" y="7742001"/>
            <a:ext cx="1371746" cy="1511013"/>
            <a:chOff x="0" y="0"/>
            <a:chExt cx="361283" cy="397962"/>
          </a:xfrm>
        </p:grpSpPr>
        <p:sp>
          <p:nvSpPr>
            <p:cNvPr id="27" name="Freeform 27"/>
            <p:cNvSpPr/>
            <p:nvPr/>
          </p:nvSpPr>
          <p:spPr>
            <a:xfrm>
              <a:off x="0" y="0"/>
              <a:ext cx="361283" cy="397962"/>
            </a:xfrm>
            <a:custGeom>
              <a:avLst/>
              <a:gdLst/>
              <a:ahLst/>
              <a:cxnLst/>
              <a:rect l="l" t="t" r="r" b="b"/>
              <a:pathLst>
                <a:path w="361283" h="397962">
                  <a:moveTo>
                    <a:pt x="180641" y="0"/>
                  </a:moveTo>
                  <a:lnTo>
                    <a:pt x="180641" y="0"/>
                  </a:lnTo>
                  <a:cubicBezTo>
                    <a:pt x="280407" y="0"/>
                    <a:pt x="361283" y="80876"/>
                    <a:pt x="361283" y="180641"/>
                  </a:cubicBezTo>
                  <a:lnTo>
                    <a:pt x="361283" y="217321"/>
                  </a:lnTo>
                  <a:cubicBezTo>
                    <a:pt x="361283" y="317086"/>
                    <a:pt x="280407" y="397962"/>
                    <a:pt x="180641" y="397962"/>
                  </a:cubicBezTo>
                  <a:lnTo>
                    <a:pt x="180641" y="397962"/>
                  </a:lnTo>
                  <a:cubicBezTo>
                    <a:pt x="132732" y="397962"/>
                    <a:pt x="86786" y="378930"/>
                    <a:pt x="52909" y="345054"/>
                  </a:cubicBezTo>
                  <a:cubicBezTo>
                    <a:pt x="19032" y="311177"/>
                    <a:pt x="0" y="265230"/>
                    <a:pt x="0" y="217321"/>
                  </a:cubicBezTo>
                  <a:lnTo>
                    <a:pt x="0" y="180641"/>
                  </a:lnTo>
                  <a:cubicBezTo>
                    <a:pt x="0" y="132732"/>
                    <a:pt x="19032" y="86786"/>
                    <a:pt x="52909" y="52909"/>
                  </a:cubicBezTo>
                  <a:cubicBezTo>
                    <a:pt x="86786" y="19032"/>
                    <a:pt x="132732" y="0"/>
                    <a:pt x="180641" y="0"/>
                  </a:cubicBezTo>
                  <a:close/>
                </a:path>
              </a:pathLst>
            </a:custGeom>
            <a:solidFill>
              <a:srgbClr val="A03F97">
                <a:alpha val="34902"/>
              </a:srgbClr>
            </a:solidFill>
          </p:spPr>
        </p:sp>
        <p:sp>
          <p:nvSpPr>
            <p:cNvPr id="28" name="TextBox 28"/>
            <p:cNvSpPr txBox="1"/>
            <p:nvPr/>
          </p:nvSpPr>
          <p:spPr>
            <a:xfrm>
              <a:off x="0" y="-28575"/>
              <a:ext cx="361283" cy="426537"/>
            </a:xfrm>
            <a:prstGeom prst="rect">
              <a:avLst/>
            </a:prstGeom>
          </p:spPr>
          <p:txBody>
            <a:bodyPr lIns="50800" tIns="50800" rIns="50800" bIns="50800" rtlCol="0" anchor="ctr"/>
            <a:lstStyle/>
            <a:p>
              <a:pPr algn="ctr">
                <a:lnSpc>
                  <a:spcPts val="2355"/>
                </a:lnSpc>
              </a:pPr>
              <a:endParaRPr/>
            </a:p>
          </p:txBody>
        </p:sp>
      </p:grpSp>
      <p:grpSp>
        <p:nvGrpSpPr>
          <p:cNvPr id="29" name="Group 29"/>
          <p:cNvGrpSpPr/>
          <p:nvPr/>
        </p:nvGrpSpPr>
        <p:grpSpPr>
          <a:xfrm>
            <a:off x="7682658" y="7774036"/>
            <a:ext cx="1371746" cy="1511013"/>
            <a:chOff x="0" y="0"/>
            <a:chExt cx="361283" cy="397962"/>
          </a:xfrm>
        </p:grpSpPr>
        <p:sp>
          <p:nvSpPr>
            <p:cNvPr id="30" name="Freeform 30"/>
            <p:cNvSpPr/>
            <p:nvPr/>
          </p:nvSpPr>
          <p:spPr>
            <a:xfrm>
              <a:off x="0" y="0"/>
              <a:ext cx="361283" cy="397962"/>
            </a:xfrm>
            <a:custGeom>
              <a:avLst/>
              <a:gdLst/>
              <a:ahLst/>
              <a:cxnLst/>
              <a:rect l="l" t="t" r="r" b="b"/>
              <a:pathLst>
                <a:path w="361283" h="397962">
                  <a:moveTo>
                    <a:pt x="180641" y="0"/>
                  </a:moveTo>
                  <a:lnTo>
                    <a:pt x="180641" y="0"/>
                  </a:lnTo>
                  <a:cubicBezTo>
                    <a:pt x="280407" y="0"/>
                    <a:pt x="361283" y="80876"/>
                    <a:pt x="361283" y="180641"/>
                  </a:cubicBezTo>
                  <a:lnTo>
                    <a:pt x="361283" y="217321"/>
                  </a:lnTo>
                  <a:cubicBezTo>
                    <a:pt x="361283" y="317086"/>
                    <a:pt x="280407" y="397962"/>
                    <a:pt x="180641" y="397962"/>
                  </a:cubicBezTo>
                  <a:lnTo>
                    <a:pt x="180641" y="397962"/>
                  </a:lnTo>
                  <a:cubicBezTo>
                    <a:pt x="132732" y="397962"/>
                    <a:pt x="86786" y="378930"/>
                    <a:pt x="52909" y="345054"/>
                  </a:cubicBezTo>
                  <a:cubicBezTo>
                    <a:pt x="19032" y="311177"/>
                    <a:pt x="0" y="265230"/>
                    <a:pt x="0" y="217321"/>
                  </a:cubicBezTo>
                  <a:lnTo>
                    <a:pt x="0" y="180641"/>
                  </a:lnTo>
                  <a:cubicBezTo>
                    <a:pt x="0" y="132732"/>
                    <a:pt x="19032" y="86786"/>
                    <a:pt x="52909" y="52909"/>
                  </a:cubicBezTo>
                  <a:cubicBezTo>
                    <a:pt x="86786" y="19032"/>
                    <a:pt x="132732" y="0"/>
                    <a:pt x="180641" y="0"/>
                  </a:cubicBezTo>
                  <a:close/>
                </a:path>
              </a:pathLst>
            </a:custGeom>
            <a:solidFill>
              <a:srgbClr val="A03F97">
                <a:alpha val="34902"/>
              </a:srgbClr>
            </a:solidFill>
          </p:spPr>
        </p:sp>
        <p:sp>
          <p:nvSpPr>
            <p:cNvPr id="31" name="TextBox 31"/>
            <p:cNvSpPr txBox="1"/>
            <p:nvPr/>
          </p:nvSpPr>
          <p:spPr>
            <a:xfrm>
              <a:off x="0" y="-28575"/>
              <a:ext cx="361283" cy="426537"/>
            </a:xfrm>
            <a:prstGeom prst="rect">
              <a:avLst/>
            </a:prstGeom>
          </p:spPr>
          <p:txBody>
            <a:bodyPr lIns="50800" tIns="50800" rIns="50800" bIns="50800" rtlCol="0" anchor="ctr"/>
            <a:lstStyle/>
            <a:p>
              <a:pPr algn="ctr">
                <a:lnSpc>
                  <a:spcPts val="2355"/>
                </a:lnSpc>
              </a:pPr>
              <a:endParaRPr/>
            </a:p>
          </p:txBody>
        </p:sp>
      </p:grpSp>
      <p:grpSp>
        <p:nvGrpSpPr>
          <p:cNvPr id="32" name="Group 32"/>
          <p:cNvGrpSpPr/>
          <p:nvPr/>
        </p:nvGrpSpPr>
        <p:grpSpPr>
          <a:xfrm>
            <a:off x="7669286" y="5758910"/>
            <a:ext cx="5248542" cy="1536193"/>
            <a:chOff x="0" y="0"/>
            <a:chExt cx="6998056" cy="2048257"/>
          </a:xfrm>
        </p:grpSpPr>
        <p:grpSp>
          <p:nvGrpSpPr>
            <p:cNvPr id="33" name="Group 33"/>
            <p:cNvGrpSpPr/>
            <p:nvPr/>
          </p:nvGrpSpPr>
          <p:grpSpPr>
            <a:xfrm>
              <a:off x="0" y="33573"/>
              <a:ext cx="1828995" cy="2014683"/>
              <a:chOff x="0" y="0"/>
              <a:chExt cx="361283" cy="397962"/>
            </a:xfrm>
          </p:grpSpPr>
          <p:sp>
            <p:nvSpPr>
              <p:cNvPr id="34" name="Freeform 34"/>
              <p:cNvSpPr/>
              <p:nvPr/>
            </p:nvSpPr>
            <p:spPr>
              <a:xfrm>
                <a:off x="0" y="0"/>
                <a:ext cx="361283" cy="397962"/>
              </a:xfrm>
              <a:custGeom>
                <a:avLst/>
                <a:gdLst/>
                <a:ahLst/>
                <a:cxnLst/>
                <a:rect l="l" t="t" r="r" b="b"/>
                <a:pathLst>
                  <a:path w="361283" h="397962">
                    <a:moveTo>
                      <a:pt x="180641" y="0"/>
                    </a:moveTo>
                    <a:lnTo>
                      <a:pt x="180641" y="0"/>
                    </a:lnTo>
                    <a:cubicBezTo>
                      <a:pt x="280407" y="0"/>
                      <a:pt x="361283" y="80876"/>
                      <a:pt x="361283" y="180641"/>
                    </a:cubicBezTo>
                    <a:lnTo>
                      <a:pt x="361283" y="217321"/>
                    </a:lnTo>
                    <a:cubicBezTo>
                      <a:pt x="361283" y="317086"/>
                      <a:pt x="280407" y="397962"/>
                      <a:pt x="180641" y="397962"/>
                    </a:cubicBezTo>
                    <a:lnTo>
                      <a:pt x="180641" y="397962"/>
                    </a:lnTo>
                    <a:cubicBezTo>
                      <a:pt x="132732" y="397962"/>
                      <a:pt x="86786" y="378930"/>
                      <a:pt x="52909" y="345054"/>
                    </a:cubicBezTo>
                    <a:cubicBezTo>
                      <a:pt x="19032" y="311177"/>
                      <a:pt x="0" y="265230"/>
                      <a:pt x="0" y="217321"/>
                    </a:cubicBezTo>
                    <a:lnTo>
                      <a:pt x="0" y="180641"/>
                    </a:lnTo>
                    <a:cubicBezTo>
                      <a:pt x="0" y="132732"/>
                      <a:pt x="19032" y="86786"/>
                      <a:pt x="52909" y="52909"/>
                    </a:cubicBezTo>
                    <a:cubicBezTo>
                      <a:pt x="86786" y="19032"/>
                      <a:pt x="132732" y="0"/>
                      <a:pt x="180641" y="0"/>
                    </a:cubicBezTo>
                    <a:close/>
                  </a:path>
                </a:pathLst>
              </a:custGeom>
              <a:solidFill>
                <a:srgbClr val="A03F97">
                  <a:alpha val="34902"/>
                </a:srgbClr>
              </a:solidFill>
            </p:spPr>
          </p:sp>
          <p:sp>
            <p:nvSpPr>
              <p:cNvPr id="35" name="TextBox 35"/>
              <p:cNvSpPr txBox="1"/>
              <p:nvPr/>
            </p:nvSpPr>
            <p:spPr>
              <a:xfrm>
                <a:off x="0" y="-19050"/>
                <a:ext cx="361283" cy="417012"/>
              </a:xfrm>
              <a:prstGeom prst="rect">
                <a:avLst/>
              </a:prstGeom>
            </p:spPr>
            <p:txBody>
              <a:bodyPr lIns="50800" tIns="50800" rIns="50800" bIns="50800" rtlCol="0" anchor="ctr"/>
              <a:lstStyle/>
              <a:p>
                <a:pPr algn="ctr">
                  <a:lnSpc>
                    <a:spcPts val="2355"/>
                  </a:lnSpc>
                </a:pPr>
                <a:endParaRPr/>
              </a:p>
            </p:txBody>
          </p:sp>
        </p:grpSp>
        <p:grpSp>
          <p:nvGrpSpPr>
            <p:cNvPr id="36" name="Group 36"/>
            <p:cNvGrpSpPr/>
            <p:nvPr/>
          </p:nvGrpSpPr>
          <p:grpSpPr>
            <a:xfrm>
              <a:off x="5169061" y="0"/>
              <a:ext cx="1828995" cy="2014683"/>
              <a:chOff x="0" y="0"/>
              <a:chExt cx="361283" cy="397962"/>
            </a:xfrm>
          </p:grpSpPr>
          <p:sp>
            <p:nvSpPr>
              <p:cNvPr id="37" name="Freeform 37"/>
              <p:cNvSpPr/>
              <p:nvPr/>
            </p:nvSpPr>
            <p:spPr>
              <a:xfrm>
                <a:off x="0" y="0"/>
                <a:ext cx="361283" cy="397962"/>
              </a:xfrm>
              <a:custGeom>
                <a:avLst/>
                <a:gdLst/>
                <a:ahLst/>
                <a:cxnLst/>
                <a:rect l="l" t="t" r="r" b="b"/>
                <a:pathLst>
                  <a:path w="361283" h="397962">
                    <a:moveTo>
                      <a:pt x="180641" y="0"/>
                    </a:moveTo>
                    <a:lnTo>
                      <a:pt x="180641" y="0"/>
                    </a:lnTo>
                    <a:cubicBezTo>
                      <a:pt x="280407" y="0"/>
                      <a:pt x="361283" y="80876"/>
                      <a:pt x="361283" y="180641"/>
                    </a:cubicBezTo>
                    <a:lnTo>
                      <a:pt x="361283" y="217321"/>
                    </a:lnTo>
                    <a:cubicBezTo>
                      <a:pt x="361283" y="317086"/>
                      <a:pt x="280407" y="397962"/>
                      <a:pt x="180641" y="397962"/>
                    </a:cubicBezTo>
                    <a:lnTo>
                      <a:pt x="180641" y="397962"/>
                    </a:lnTo>
                    <a:cubicBezTo>
                      <a:pt x="132732" y="397962"/>
                      <a:pt x="86786" y="378930"/>
                      <a:pt x="52909" y="345054"/>
                    </a:cubicBezTo>
                    <a:cubicBezTo>
                      <a:pt x="19032" y="311177"/>
                      <a:pt x="0" y="265230"/>
                      <a:pt x="0" y="217321"/>
                    </a:cubicBezTo>
                    <a:lnTo>
                      <a:pt x="0" y="180641"/>
                    </a:lnTo>
                    <a:cubicBezTo>
                      <a:pt x="0" y="132732"/>
                      <a:pt x="19032" y="86786"/>
                      <a:pt x="52909" y="52909"/>
                    </a:cubicBezTo>
                    <a:cubicBezTo>
                      <a:pt x="86786" y="19032"/>
                      <a:pt x="132732" y="0"/>
                      <a:pt x="180641" y="0"/>
                    </a:cubicBezTo>
                    <a:close/>
                  </a:path>
                </a:pathLst>
              </a:custGeom>
              <a:solidFill>
                <a:srgbClr val="A03F97">
                  <a:alpha val="34902"/>
                </a:srgbClr>
              </a:solidFill>
            </p:spPr>
          </p:sp>
          <p:sp>
            <p:nvSpPr>
              <p:cNvPr id="38" name="TextBox 38"/>
              <p:cNvSpPr txBox="1"/>
              <p:nvPr/>
            </p:nvSpPr>
            <p:spPr>
              <a:xfrm>
                <a:off x="0" y="-19050"/>
                <a:ext cx="361283" cy="417012"/>
              </a:xfrm>
              <a:prstGeom prst="rect">
                <a:avLst/>
              </a:prstGeom>
            </p:spPr>
            <p:txBody>
              <a:bodyPr lIns="50800" tIns="50800" rIns="50800" bIns="50800" rtlCol="0" anchor="ctr"/>
              <a:lstStyle/>
              <a:p>
                <a:pPr algn="ctr">
                  <a:lnSpc>
                    <a:spcPts val="2355"/>
                  </a:lnSpc>
                </a:pPr>
                <a:endParaRPr/>
              </a:p>
            </p:txBody>
          </p:sp>
        </p:grpSp>
        <p:grpSp>
          <p:nvGrpSpPr>
            <p:cNvPr id="39" name="Group 39"/>
            <p:cNvGrpSpPr/>
            <p:nvPr/>
          </p:nvGrpSpPr>
          <p:grpSpPr>
            <a:xfrm>
              <a:off x="2518571" y="33573"/>
              <a:ext cx="1828995" cy="2014683"/>
              <a:chOff x="0" y="0"/>
              <a:chExt cx="361283" cy="397962"/>
            </a:xfrm>
          </p:grpSpPr>
          <p:sp>
            <p:nvSpPr>
              <p:cNvPr id="40" name="Freeform 40"/>
              <p:cNvSpPr/>
              <p:nvPr/>
            </p:nvSpPr>
            <p:spPr>
              <a:xfrm>
                <a:off x="0" y="0"/>
                <a:ext cx="361283" cy="397962"/>
              </a:xfrm>
              <a:custGeom>
                <a:avLst/>
                <a:gdLst/>
                <a:ahLst/>
                <a:cxnLst/>
                <a:rect l="l" t="t" r="r" b="b"/>
                <a:pathLst>
                  <a:path w="361283" h="397962">
                    <a:moveTo>
                      <a:pt x="180641" y="0"/>
                    </a:moveTo>
                    <a:lnTo>
                      <a:pt x="180641" y="0"/>
                    </a:lnTo>
                    <a:cubicBezTo>
                      <a:pt x="280407" y="0"/>
                      <a:pt x="361283" y="80876"/>
                      <a:pt x="361283" y="180641"/>
                    </a:cubicBezTo>
                    <a:lnTo>
                      <a:pt x="361283" y="217321"/>
                    </a:lnTo>
                    <a:cubicBezTo>
                      <a:pt x="361283" y="317086"/>
                      <a:pt x="280407" y="397962"/>
                      <a:pt x="180641" y="397962"/>
                    </a:cubicBezTo>
                    <a:lnTo>
                      <a:pt x="180641" y="397962"/>
                    </a:lnTo>
                    <a:cubicBezTo>
                      <a:pt x="132732" y="397962"/>
                      <a:pt x="86786" y="378930"/>
                      <a:pt x="52909" y="345054"/>
                    </a:cubicBezTo>
                    <a:cubicBezTo>
                      <a:pt x="19032" y="311177"/>
                      <a:pt x="0" y="265230"/>
                      <a:pt x="0" y="217321"/>
                    </a:cubicBezTo>
                    <a:lnTo>
                      <a:pt x="0" y="180641"/>
                    </a:lnTo>
                    <a:cubicBezTo>
                      <a:pt x="0" y="132732"/>
                      <a:pt x="19032" y="86786"/>
                      <a:pt x="52909" y="52909"/>
                    </a:cubicBezTo>
                    <a:cubicBezTo>
                      <a:pt x="86786" y="19032"/>
                      <a:pt x="132732" y="0"/>
                      <a:pt x="180641" y="0"/>
                    </a:cubicBezTo>
                    <a:close/>
                  </a:path>
                </a:pathLst>
              </a:custGeom>
              <a:solidFill>
                <a:srgbClr val="A03F97">
                  <a:alpha val="34902"/>
                </a:srgbClr>
              </a:solidFill>
            </p:spPr>
          </p:sp>
          <p:sp>
            <p:nvSpPr>
              <p:cNvPr id="41" name="TextBox 41"/>
              <p:cNvSpPr txBox="1"/>
              <p:nvPr/>
            </p:nvSpPr>
            <p:spPr>
              <a:xfrm>
                <a:off x="0" y="-28575"/>
                <a:ext cx="361283" cy="426537"/>
              </a:xfrm>
              <a:prstGeom prst="rect">
                <a:avLst/>
              </a:prstGeom>
            </p:spPr>
            <p:txBody>
              <a:bodyPr lIns="50800" tIns="50800" rIns="50800" bIns="50800" rtlCol="0" anchor="ctr"/>
              <a:lstStyle/>
              <a:p>
                <a:pPr algn="ctr">
                  <a:lnSpc>
                    <a:spcPts val="2355"/>
                  </a:lnSpc>
                </a:pPr>
                <a:endParaRPr/>
              </a:p>
            </p:txBody>
          </p:sp>
        </p:grpSp>
      </p:grpSp>
      <p:sp>
        <p:nvSpPr>
          <p:cNvPr id="42" name="TextBox 42"/>
          <p:cNvSpPr txBox="1"/>
          <p:nvPr/>
        </p:nvSpPr>
        <p:spPr>
          <a:xfrm>
            <a:off x="7823078" y="6026423"/>
            <a:ext cx="1090906" cy="1086739"/>
          </a:xfrm>
          <a:prstGeom prst="rect">
            <a:avLst/>
          </a:prstGeom>
        </p:spPr>
        <p:txBody>
          <a:bodyPr lIns="0" tIns="0" rIns="0" bIns="0" rtlCol="0" anchor="t">
            <a:spAutoFit/>
          </a:bodyPr>
          <a:lstStyle/>
          <a:p>
            <a:pPr algn="ctr">
              <a:lnSpc>
                <a:spcPts val="2108"/>
              </a:lnSpc>
            </a:pPr>
            <a:r>
              <a:rPr lang="en-US" sz="1700" b="1">
                <a:solidFill>
                  <a:srgbClr val="000000"/>
                </a:solidFill>
                <a:latin typeface="Agenda Bold"/>
                <a:ea typeface="Agenda Bold"/>
                <a:cs typeface="Agenda Bold"/>
                <a:sym typeface="Agenda Bold"/>
              </a:rPr>
              <a:t>100 % </a:t>
            </a:r>
          </a:p>
          <a:p>
            <a:pPr algn="ctr">
              <a:lnSpc>
                <a:spcPts val="2108"/>
              </a:lnSpc>
              <a:spcBef>
                <a:spcPct val="0"/>
              </a:spcBef>
            </a:pPr>
            <a:r>
              <a:rPr lang="en-US" sz="1700" b="1">
                <a:solidFill>
                  <a:srgbClr val="000000"/>
                </a:solidFill>
                <a:latin typeface="Agenda Bold"/>
                <a:ea typeface="Agenda Bold"/>
                <a:cs typeface="Agenda Bold"/>
                <a:sym typeface="Agenda Bold"/>
              </a:rPr>
              <a:t>CNG + EV FLEET</a:t>
            </a:r>
          </a:p>
          <a:p>
            <a:pPr algn="ctr">
              <a:lnSpc>
                <a:spcPts val="2108"/>
              </a:lnSpc>
              <a:spcBef>
                <a:spcPct val="0"/>
              </a:spcBef>
            </a:pPr>
            <a:endParaRPr lang="en-US" sz="1700" b="1">
              <a:solidFill>
                <a:srgbClr val="000000"/>
              </a:solidFill>
              <a:latin typeface="Agenda Bold"/>
              <a:ea typeface="Agenda Bold"/>
              <a:cs typeface="Agenda Bold"/>
              <a:sym typeface="Agenda Bold"/>
            </a:endParaRPr>
          </a:p>
        </p:txBody>
      </p:sp>
      <p:sp>
        <p:nvSpPr>
          <p:cNvPr id="43" name="TextBox 43"/>
          <p:cNvSpPr txBox="1"/>
          <p:nvPr/>
        </p:nvSpPr>
        <p:spPr>
          <a:xfrm>
            <a:off x="9559749" y="6135770"/>
            <a:ext cx="1310046" cy="553339"/>
          </a:xfrm>
          <a:prstGeom prst="rect">
            <a:avLst/>
          </a:prstGeom>
        </p:spPr>
        <p:txBody>
          <a:bodyPr lIns="0" tIns="0" rIns="0" bIns="0" rtlCol="0" anchor="t">
            <a:spAutoFit/>
          </a:bodyPr>
          <a:lstStyle/>
          <a:p>
            <a:pPr algn="ctr">
              <a:lnSpc>
                <a:spcPts val="2108"/>
              </a:lnSpc>
              <a:spcBef>
                <a:spcPct val="0"/>
              </a:spcBef>
            </a:pPr>
            <a:r>
              <a:rPr lang="en-US" sz="1700" b="1">
                <a:solidFill>
                  <a:srgbClr val="000000"/>
                </a:solidFill>
                <a:latin typeface="Agenda Bold"/>
                <a:ea typeface="Agenda Bold"/>
                <a:cs typeface="Agenda Bold"/>
                <a:sym typeface="Agenda Bold"/>
              </a:rPr>
              <a:t>1850+ EMPLOYEES</a:t>
            </a:r>
          </a:p>
        </p:txBody>
      </p:sp>
      <p:sp>
        <p:nvSpPr>
          <p:cNvPr id="44" name="TextBox 44"/>
          <p:cNvSpPr txBox="1"/>
          <p:nvPr/>
        </p:nvSpPr>
        <p:spPr>
          <a:xfrm>
            <a:off x="11641965" y="5950553"/>
            <a:ext cx="1228238" cy="1086739"/>
          </a:xfrm>
          <a:prstGeom prst="rect">
            <a:avLst/>
          </a:prstGeom>
        </p:spPr>
        <p:txBody>
          <a:bodyPr lIns="0" tIns="0" rIns="0" bIns="0" rtlCol="0" anchor="t">
            <a:spAutoFit/>
          </a:bodyPr>
          <a:lstStyle/>
          <a:p>
            <a:pPr algn="ctr">
              <a:lnSpc>
                <a:spcPts val="2108"/>
              </a:lnSpc>
            </a:pPr>
            <a:r>
              <a:rPr lang="en-US" sz="1700" b="1">
                <a:solidFill>
                  <a:srgbClr val="000000"/>
                </a:solidFill>
                <a:latin typeface="Agenda Bold"/>
                <a:ea typeface="Agenda Bold"/>
                <a:cs typeface="Agenda Bold"/>
                <a:sym typeface="Agenda Bold"/>
              </a:rPr>
              <a:t>8 </a:t>
            </a:r>
          </a:p>
          <a:p>
            <a:pPr algn="ctr">
              <a:lnSpc>
                <a:spcPts val="2108"/>
              </a:lnSpc>
              <a:spcBef>
                <a:spcPct val="0"/>
              </a:spcBef>
            </a:pPr>
            <a:r>
              <a:rPr lang="en-US" sz="1700" b="1">
                <a:solidFill>
                  <a:srgbClr val="000000"/>
                </a:solidFill>
                <a:latin typeface="Agenda Bold"/>
                <a:ea typeface="Agenda Bold"/>
                <a:cs typeface="Agenda Bold"/>
                <a:sym typeface="Agenda Bold"/>
              </a:rPr>
              <a:t>CO-FOUNDING MEMBERS</a:t>
            </a:r>
          </a:p>
        </p:txBody>
      </p:sp>
      <p:sp>
        <p:nvSpPr>
          <p:cNvPr id="45" name="TextBox 45"/>
          <p:cNvSpPr txBox="1"/>
          <p:nvPr/>
        </p:nvSpPr>
        <p:spPr>
          <a:xfrm>
            <a:off x="7776039" y="7962360"/>
            <a:ext cx="1184983" cy="1086739"/>
          </a:xfrm>
          <a:prstGeom prst="rect">
            <a:avLst/>
          </a:prstGeom>
        </p:spPr>
        <p:txBody>
          <a:bodyPr lIns="0" tIns="0" rIns="0" bIns="0" rtlCol="0" anchor="t">
            <a:spAutoFit/>
          </a:bodyPr>
          <a:lstStyle/>
          <a:p>
            <a:pPr algn="ctr">
              <a:lnSpc>
                <a:spcPts val="2108"/>
              </a:lnSpc>
            </a:pPr>
            <a:r>
              <a:rPr lang="en-US" sz="1700" b="1">
                <a:solidFill>
                  <a:srgbClr val="000000"/>
                </a:solidFill>
                <a:latin typeface="Agenda Bold"/>
                <a:ea typeface="Agenda Bold"/>
                <a:cs typeface="Agenda Bold"/>
                <a:sym typeface="Agenda Bold"/>
              </a:rPr>
              <a:t>250+ EVEREST INTRA</a:t>
            </a:r>
          </a:p>
          <a:p>
            <a:pPr algn="ctr">
              <a:lnSpc>
                <a:spcPts val="2108"/>
              </a:lnSpc>
              <a:spcBef>
                <a:spcPct val="0"/>
              </a:spcBef>
            </a:pPr>
            <a:r>
              <a:rPr lang="en-US" sz="1700" b="1">
                <a:solidFill>
                  <a:srgbClr val="000000"/>
                </a:solidFill>
                <a:latin typeface="Agenda Bold"/>
                <a:ea typeface="Agenda Bold"/>
                <a:cs typeface="Agenda Bold"/>
                <a:sym typeface="Agenda Bold"/>
              </a:rPr>
              <a:t>PRENEURS</a:t>
            </a:r>
          </a:p>
        </p:txBody>
      </p:sp>
      <p:sp>
        <p:nvSpPr>
          <p:cNvPr id="46" name="TextBox 46"/>
          <p:cNvSpPr txBox="1"/>
          <p:nvPr/>
        </p:nvSpPr>
        <p:spPr>
          <a:xfrm>
            <a:off x="9600082" y="8167527"/>
            <a:ext cx="1371746" cy="553339"/>
          </a:xfrm>
          <a:prstGeom prst="rect">
            <a:avLst/>
          </a:prstGeom>
        </p:spPr>
        <p:txBody>
          <a:bodyPr lIns="0" tIns="0" rIns="0" bIns="0" rtlCol="0" anchor="t">
            <a:spAutoFit/>
          </a:bodyPr>
          <a:lstStyle/>
          <a:p>
            <a:pPr algn="ctr">
              <a:lnSpc>
                <a:spcPts val="2108"/>
              </a:lnSpc>
              <a:spcBef>
                <a:spcPct val="0"/>
              </a:spcBef>
            </a:pPr>
            <a:r>
              <a:rPr lang="en-US" sz="1700" b="1">
                <a:solidFill>
                  <a:srgbClr val="000000"/>
                </a:solidFill>
                <a:latin typeface="Agenda Bold"/>
                <a:ea typeface="Agenda Bold"/>
                <a:cs typeface="Agenda Bold"/>
                <a:sym typeface="Agenda Bold"/>
              </a:rPr>
              <a:t>8 PROJECT LEADS</a:t>
            </a:r>
          </a:p>
        </p:txBody>
      </p:sp>
      <p:sp>
        <p:nvSpPr>
          <p:cNvPr id="47" name="TextBox 47"/>
          <p:cNvSpPr txBox="1"/>
          <p:nvPr/>
        </p:nvSpPr>
        <p:spPr>
          <a:xfrm>
            <a:off x="14108453" y="5380068"/>
            <a:ext cx="3984784" cy="378841"/>
          </a:xfrm>
          <a:prstGeom prst="rect">
            <a:avLst/>
          </a:prstGeom>
        </p:spPr>
        <p:txBody>
          <a:bodyPr lIns="0" tIns="0" rIns="0" bIns="0" rtlCol="0" anchor="t">
            <a:spAutoFit/>
          </a:bodyPr>
          <a:lstStyle/>
          <a:p>
            <a:pPr algn="ctr">
              <a:lnSpc>
                <a:spcPts val="2851"/>
              </a:lnSpc>
              <a:spcBef>
                <a:spcPct val="0"/>
              </a:spcBef>
            </a:pPr>
            <a:r>
              <a:rPr lang="en-US" sz="2299" b="1">
                <a:solidFill>
                  <a:srgbClr val="000000"/>
                </a:solidFill>
                <a:latin typeface="Agenda Bold"/>
                <a:ea typeface="Agenda Bold"/>
                <a:cs typeface="Agenda Bold"/>
                <a:sym typeface="Agenda Bold"/>
              </a:rPr>
              <a:t>OUR REGIONAL DISTRIBUTION </a:t>
            </a:r>
          </a:p>
        </p:txBody>
      </p:sp>
      <p:sp>
        <p:nvSpPr>
          <p:cNvPr id="48" name="AutoShape 48"/>
          <p:cNvSpPr/>
          <p:nvPr/>
        </p:nvSpPr>
        <p:spPr>
          <a:xfrm>
            <a:off x="253121" y="676275"/>
            <a:ext cx="6492240" cy="0"/>
          </a:xfrm>
          <a:prstGeom prst="line">
            <a:avLst/>
          </a:prstGeom>
          <a:ln w="38100" cap="flat">
            <a:solidFill>
              <a:srgbClr val="000000"/>
            </a:solidFill>
            <a:prstDash val="solid"/>
            <a:headEnd type="none" w="sm" len="sm"/>
            <a:tailEnd type="none" w="sm" len="sm"/>
          </a:ln>
        </p:spPr>
      </p:sp>
      <p:sp>
        <p:nvSpPr>
          <p:cNvPr id="49" name="TextBox 49"/>
          <p:cNvSpPr txBox="1"/>
          <p:nvPr/>
        </p:nvSpPr>
        <p:spPr>
          <a:xfrm>
            <a:off x="1355683" y="119570"/>
            <a:ext cx="3941088" cy="517144"/>
          </a:xfrm>
          <a:prstGeom prst="rect">
            <a:avLst/>
          </a:prstGeom>
        </p:spPr>
        <p:txBody>
          <a:bodyPr lIns="0" tIns="0" rIns="0" bIns="0" rtlCol="0" anchor="t">
            <a:spAutoFit/>
          </a:bodyPr>
          <a:lstStyle/>
          <a:p>
            <a:pPr algn="ctr">
              <a:lnSpc>
                <a:spcPts val="3967"/>
              </a:lnSpc>
              <a:spcBef>
                <a:spcPct val="0"/>
              </a:spcBef>
            </a:pPr>
            <a:r>
              <a:rPr lang="en-US" sz="3199" b="1">
                <a:solidFill>
                  <a:srgbClr val="006DB8"/>
                </a:solidFill>
                <a:latin typeface="Agenda Bold"/>
                <a:ea typeface="Agenda Bold"/>
                <a:cs typeface="Agenda Bold"/>
                <a:sym typeface="Agenda Bold"/>
              </a:rPr>
              <a:t>ABOUT EVEREST FLEET</a:t>
            </a:r>
          </a:p>
        </p:txBody>
      </p:sp>
      <p:sp>
        <p:nvSpPr>
          <p:cNvPr id="50" name="TextBox 50"/>
          <p:cNvSpPr txBox="1"/>
          <p:nvPr/>
        </p:nvSpPr>
        <p:spPr>
          <a:xfrm>
            <a:off x="15489578" y="7139781"/>
            <a:ext cx="1460652" cy="415417"/>
          </a:xfrm>
          <a:prstGeom prst="rect">
            <a:avLst/>
          </a:prstGeom>
        </p:spPr>
        <p:txBody>
          <a:bodyPr lIns="0" tIns="0" rIns="0" bIns="0" rtlCol="0" anchor="t">
            <a:spAutoFit/>
          </a:bodyPr>
          <a:lstStyle/>
          <a:p>
            <a:pPr algn="ctr">
              <a:lnSpc>
                <a:spcPts val="3223"/>
              </a:lnSpc>
              <a:spcBef>
                <a:spcPct val="0"/>
              </a:spcBef>
            </a:pPr>
            <a:r>
              <a:rPr lang="en-US" sz="2599">
                <a:solidFill>
                  <a:srgbClr val="000000"/>
                </a:solidFill>
                <a:latin typeface="Agenda Medium"/>
                <a:ea typeface="Agenda Medium"/>
                <a:cs typeface="Agenda Medium"/>
                <a:sym typeface="Agenda Medium"/>
              </a:rPr>
              <a:t>20,000+</a:t>
            </a:r>
          </a:p>
        </p:txBody>
      </p:sp>
      <p:sp>
        <p:nvSpPr>
          <p:cNvPr id="51" name="Freeform 51"/>
          <p:cNvSpPr/>
          <p:nvPr/>
        </p:nvSpPr>
        <p:spPr>
          <a:xfrm>
            <a:off x="17422421" y="0"/>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7"/>
            <a:stretch>
              <a:fillRect/>
            </a:stretch>
          </a:blipFill>
        </p:spPr>
      </p:sp>
      <p:sp>
        <p:nvSpPr>
          <p:cNvPr id="52" name="TextBox 52"/>
          <p:cNvSpPr txBox="1"/>
          <p:nvPr/>
        </p:nvSpPr>
        <p:spPr>
          <a:xfrm>
            <a:off x="11617605" y="7905718"/>
            <a:ext cx="1228238" cy="1200023"/>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Bold"/>
                <a:ea typeface="Agenda Bold"/>
                <a:cs typeface="Agenda Bold"/>
                <a:sym typeface="Agenda Bold"/>
              </a:rPr>
              <a:t>122,605 partners have taken vehicles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TextBox 2"/>
          <p:cNvSpPr txBox="1"/>
          <p:nvPr/>
        </p:nvSpPr>
        <p:spPr>
          <a:xfrm>
            <a:off x="5979785" y="-16363"/>
            <a:ext cx="4743702" cy="535686"/>
          </a:xfrm>
          <a:prstGeom prst="rect">
            <a:avLst/>
          </a:prstGeom>
        </p:spPr>
        <p:txBody>
          <a:bodyPr lIns="0" tIns="0" rIns="0" bIns="0" rtlCol="0" anchor="t">
            <a:spAutoFit/>
          </a:bodyPr>
          <a:lstStyle/>
          <a:p>
            <a:pPr algn="ctr">
              <a:lnSpc>
                <a:spcPts val="4091"/>
              </a:lnSpc>
              <a:spcBef>
                <a:spcPct val="0"/>
              </a:spcBef>
            </a:pPr>
            <a:r>
              <a:rPr lang="en-US" sz="3299" b="1" dirty="0">
                <a:solidFill>
                  <a:srgbClr val="062F50"/>
                </a:solidFill>
                <a:latin typeface="Agenda Bold"/>
                <a:ea typeface="Agenda Bold"/>
                <a:cs typeface="Agenda Bold"/>
                <a:sym typeface="Agenda Bold"/>
              </a:rPr>
              <a:t>EVEREST’S JOURNEY MAP</a:t>
            </a:r>
          </a:p>
        </p:txBody>
      </p:sp>
      <p:sp>
        <p:nvSpPr>
          <p:cNvPr id="3" name="Freeform 3"/>
          <p:cNvSpPr/>
          <p:nvPr/>
        </p:nvSpPr>
        <p:spPr>
          <a:xfrm rot="-5400000">
            <a:off x="1735697" y="3346758"/>
            <a:ext cx="643405" cy="4114800"/>
          </a:xfrm>
          <a:custGeom>
            <a:avLst/>
            <a:gdLst/>
            <a:ahLst/>
            <a:cxnLst/>
            <a:rect l="l" t="t" r="r" b="b"/>
            <a:pathLst>
              <a:path w="643405" h="4114800">
                <a:moveTo>
                  <a:pt x="0" y="0"/>
                </a:moveTo>
                <a:lnTo>
                  <a:pt x="643406" y="0"/>
                </a:lnTo>
                <a:lnTo>
                  <a:pt x="643406"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4" name="Freeform 4"/>
          <p:cNvSpPr/>
          <p:nvPr/>
        </p:nvSpPr>
        <p:spPr>
          <a:xfrm rot="-5400000">
            <a:off x="5840972" y="3348253"/>
            <a:ext cx="643405" cy="4114800"/>
          </a:xfrm>
          <a:custGeom>
            <a:avLst/>
            <a:gdLst/>
            <a:ahLst/>
            <a:cxnLst/>
            <a:rect l="l" t="t" r="r" b="b"/>
            <a:pathLst>
              <a:path w="643405" h="4114800">
                <a:moveTo>
                  <a:pt x="0" y="0"/>
                </a:moveTo>
                <a:lnTo>
                  <a:pt x="643406" y="0"/>
                </a:lnTo>
                <a:lnTo>
                  <a:pt x="643406"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5" name="Freeform 5"/>
          <p:cNvSpPr/>
          <p:nvPr/>
        </p:nvSpPr>
        <p:spPr>
          <a:xfrm rot="-5400000">
            <a:off x="9946247" y="3348253"/>
            <a:ext cx="643405" cy="4114800"/>
          </a:xfrm>
          <a:custGeom>
            <a:avLst/>
            <a:gdLst/>
            <a:ahLst/>
            <a:cxnLst/>
            <a:rect l="l" t="t" r="r" b="b"/>
            <a:pathLst>
              <a:path w="643405" h="4114800">
                <a:moveTo>
                  <a:pt x="0" y="0"/>
                </a:moveTo>
                <a:lnTo>
                  <a:pt x="643406" y="0"/>
                </a:lnTo>
                <a:lnTo>
                  <a:pt x="643406"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Freeform 6"/>
          <p:cNvSpPr/>
          <p:nvPr/>
        </p:nvSpPr>
        <p:spPr>
          <a:xfrm rot="-5400000">
            <a:off x="14051522" y="3348253"/>
            <a:ext cx="643405" cy="4114800"/>
          </a:xfrm>
          <a:custGeom>
            <a:avLst/>
            <a:gdLst/>
            <a:ahLst/>
            <a:cxnLst/>
            <a:rect l="l" t="t" r="r" b="b"/>
            <a:pathLst>
              <a:path w="643405" h="4114800">
                <a:moveTo>
                  <a:pt x="0" y="0"/>
                </a:moveTo>
                <a:lnTo>
                  <a:pt x="643406" y="0"/>
                </a:lnTo>
                <a:lnTo>
                  <a:pt x="643406"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7" name="Freeform 7"/>
          <p:cNvSpPr/>
          <p:nvPr/>
        </p:nvSpPr>
        <p:spPr>
          <a:xfrm rot="-5400000">
            <a:off x="18156797" y="3346758"/>
            <a:ext cx="643405" cy="4114800"/>
          </a:xfrm>
          <a:custGeom>
            <a:avLst/>
            <a:gdLst/>
            <a:ahLst/>
            <a:cxnLst/>
            <a:rect l="l" t="t" r="r" b="b"/>
            <a:pathLst>
              <a:path w="643405" h="4114800">
                <a:moveTo>
                  <a:pt x="0" y="0"/>
                </a:moveTo>
                <a:lnTo>
                  <a:pt x="643406" y="0"/>
                </a:lnTo>
                <a:lnTo>
                  <a:pt x="643406"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sp>
      <p:grpSp>
        <p:nvGrpSpPr>
          <p:cNvPr id="8" name="Group 8"/>
          <p:cNvGrpSpPr/>
          <p:nvPr/>
        </p:nvGrpSpPr>
        <p:grpSpPr>
          <a:xfrm>
            <a:off x="12988770" y="529293"/>
            <a:ext cx="1205508" cy="4230855"/>
            <a:chOff x="0" y="-109383"/>
            <a:chExt cx="1607344" cy="5641140"/>
          </a:xfrm>
        </p:grpSpPr>
        <p:sp>
          <p:nvSpPr>
            <p:cNvPr id="9" name="TextBox 9"/>
            <p:cNvSpPr txBox="1"/>
            <p:nvPr/>
          </p:nvSpPr>
          <p:spPr>
            <a:xfrm>
              <a:off x="307397" y="-109383"/>
              <a:ext cx="844732" cy="387543"/>
            </a:xfrm>
            <a:prstGeom prst="rect">
              <a:avLst/>
            </a:prstGeom>
          </p:spPr>
          <p:txBody>
            <a:bodyPr wrap="square" lIns="0" tIns="0" rIns="0" bIns="0" rtlCol="0" anchor="t">
              <a:spAutoFit/>
            </a:bodyPr>
            <a:lstStyle/>
            <a:p>
              <a:pPr algn="ctr">
                <a:lnSpc>
                  <a:spcPts val="2355"/>
                </a:lnSpc>
                <a:spcBef>
                  <a:spcPct val="0"/>
                </a:spcBef>
              </a:pPr>
              <a:r>
                <a:rPr lang="en-US" sz="1899" b="1" dirty="0">
                  <a:solidFill>
                    <a:srgbClr val="000000"/>
                  </a:solidFill>
                  <a:latin typeface="Agenda Bold"/>
                  <a:ea typeface="Agenda Bold"/>
                  <a:cs typeface="Agenda Bold"/>
                  <a:sym typeface="Agenda Bold"/>
                </a:rPr>
                <a:t>JUL 23</a:t>
              </a:r>
            </a:p>
          </p:txBody>
        </p:sp>
        <p:sp>
          <p:nvSpPr>
            <p:cNvPr id="10" name="Freeform 10"/>
            <p:cNvSpPr/>
            <p:nvPr/>
          </p:nvSpPr>
          <p:spPr>
            <a:xfrm>
              <a:off x="455212" y="4834838"/>
              <a:ext cx="696919" cy="696919"/>
            </a:xfrm>
            <a:custGeom>
              <a:avLst/>
              <a:gdLst/>
              <a:ahLst/>
              <a:cxnLst/>
              <a:rect l="l" t="t" r="r" b="b"/>
              <a:pathLst>
                <a:path w="696919" h="696919">
                  <a:moveTo>
                    <a:pt x="0" y="0"/>
                  </a:moveTo>
                  <a:lnTo>
                    <a:pt x="696920" y="0"/>
                  </a:lnTo>
                  <a:lnTo>
                    <a:pt x="696920" y="696919"/>
                  </a:lnTo>
                  <a:lnTo>
                    <a:pt x="0" y="696919"/>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0" y="542238"/>
              <a:ext cx="1607344" cy="4114800"/>
              <a:chOff x="0" y="0"/>
              <a:chExt cx="317500" cy="812800"/>
            </a:xfrm>
          </p:grpSpPr>
          <p:sp>
            <p:nvSpPr>
              <p:cNvPr id="12" name="Freeform 12"/>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63707D"/>
              </a:solidFill>
            </p:spPr>
          </p:sp>
          <p:sp>
            <p:nvSpPr>
              <p:cNvPr id="13" name="TextBox 13"/>
              <p:cNvSpPr txBox="1"/>
              <p:nvPr/>
            </p:nvSpPr>
            <p:spPr>
              <a:xfrm>
                <a:off x="0" y="-28575"/>
                <a:ext cx="317500" cy="727075"/>
              </a:xfrm>
              <a:prstGeom prst="rect">
                <a:avLst/>
              </a:prstGeom>
            </p:spPr>
            <p:txBody>
              <a:bodyPr lIns="50800" tIns="50800" rIns="50800" bIns="50800" rtlCol="0" anchor="ctr"/>
              <a:lstStyle/>
              <a:p>
                <a:pPr algn="ctr">
                  <a:lnSpc>
                    <a:spcPts val="2355"/>
                  </a:lnSpc>
                </a:pPr>
                <a:r>
                  <a:rPr lang="en-US" sz="1899">
                    <a:solidFill>
                      <a:srgbClr val="FFFFFF"/>
                    </a:solidFill>
                    <a:latin typeface="Agenda Medium"/>
                    <a:ea typeface="Agenda Medium"/>
                    <a:cs typeface="Agenda Medium"/>
                    <a:sym typeface="Agenda Medium"/>
                  </a:rPr>
                  <a:t>Launched Intercity Business</a:t>
                </a:r>
              </a:p>
            </p:txBody>
          </p:sp>
        </p:grpSp>
      </p:grpSp>
      <p:grpSp>
        <p:nvGrpSpPr>
          <p:cNvPr id="14" name="Group 14"/>
          <p:cNvGrpSpPr/>
          <p:nvPr/>
        </p:nvGrpSpPr>
        <p:grpSpPr>
          <a:xfrm>
            <a:off x="15225117" y="769731"/>
            <a:ext cx="1205508" cy="4075793"/>
            <a:chOff x="0" y="0"/>
            <a:chExt cx="1607344" cy="5434391"/>
          </a:xfrm>
        </p:grpSpPr>
        <p:sp>
          <p:nvSpPr>
            <p:cNvPr id="15" name="TextBox 15"/>
            <p:cNvSpPr txBox="1"/>
            <p:nvPr/>
          </p:nvSpPr>
          <p:spPr>
            <a:xfrm>
              <a:off x="278689" y="-28575"/>
              <a:ext cx="947420" cy="409406"/>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Bold"/>
                  <a:ea typeface="Agenda Bold"/>
                  <a:cs typeface="Agenda Bold"/>
                  <a:sym typeface="Agenda Bold"/>
                </a:rPr>
                <a:t>DEC 24</a:t>
              </a:r>
            </a:p>
          </p:txBody>
        </p:sp>
        <p:sp>
          <p:nvSpPr>
            <p:cNvPr id="16" name="Freeform 16"/>
            <p:cNvSpPr/>
            <p:nvPr/>
          </p:nvSpPr>
          <p:spPr>
            <a:xfrm>
              <a:off x="455212" y="4737471"/>
              <a:ext cx="696919" cy="696919"/>
            </a:xfrm>
            <a:custGeom>
              <a:avLst/>
              <a:gdLst/>
              <a:ahLst/>
              <a:cxnLst/>
              <a:rect l="l" t="t" r="r" b="b"/>
              <a:pathLst>
                <a:path w="696919" h="696919">
                  <a:moveTo>
                    <a:pt x="0" y="0"/>
                  </a:moveTo>
                  <a:lnTo>
                    <a:pt x="696920" y="0"/>
                  </a:lnTo>
                  <a:lnTo>
                    <a:pt x="696920" y="696920"/>
                  </a:lnTo>
                  <a:lnTo>
                    <a:pt x="0" y="696920"/>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nvGrpSpPr>
            <p:cNvPr id="17" name="Group 17"/>
            <p:cNvGrpSpPr/>
            <p:nvPr/>
          </p:nvGrpSpPr>
          <p:grpSpPr>
            <a:xfrm>
              <a:off x="0" y="541392"/>
              <a:ext cx="1607344" cy="4114800"/>
              <a:chOff x="0" y="0"/>
              <a:chExt cx="317500" cy="812800"/>
            </a:xfrm>
          </p:grpSpPr>
          <p:sp>
            <p:nvSpPr>
              <p:cNvPr id="18" name="Freeform 18"/>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E6E7E8"/>
              </a:solidFill>
            </p:spPr>
          </p:sp>
          <p:sp>
            <p:nvSpPr>
              <p:cNvPr id="19" name="TextBox 19"/>
              <p:cNvSpPr txBox="1"/>
              <p:nvPr/>
            </p:nvSpPr>
            <p:spPr>
              <a:xfrm>
                <a:off x="0" y="-28575"/>
                <a:ext cx="317500" cy="727075"/>
              </a:xfrm>
              <a:prstGeom prst="rect">
                <a:avLst/>
              </a:prstGeom>
            </p:spPr>
            <p:txBody>
              <a:bodyPr lIns="50800" tIns="50800" rIns="50800" bIns="50800" rtlCol="0" anchor="ctr"/>
              <a:lstStyle/>
              <a:p>
                <a:pPr algn="ctr">
                  <a:lnSpc>
                    <a:spcPts val="2355"/>
                  </a:lnSpc>
                </a:pPr>
                <a:r>
                  <a:rPr lang="en-US" sz="1899">
                    <a:solidFill>
                      <a:srgbClr val="000000"/>
                    </a:solidFill>
                    <a:latin typeface="Agenda Medium"/>
                    <a:ea typeface="Agenda Medium"/>
                    <a:cs typeface="Agenda Medium"/>
                    <a:sym typeface="Agenda Medium"/>
                  </a:rPr>
                  <a:t>Launched B2B (ETS) business</a:t>
                </a:r>
              </a:p>
            </p:txBody>
          </p:sp>
        </p:grpSp>
      </p:grpSp>
      <p:grpSp>
        <p:nvGrpSpPr>
          <p:cNvPr id="20" name="Group 20"/>
          <p:cNvGrpSpPr/>
          <p:nvPr/>
        </p:nvGrpSpPr>
        <p:grpSpPr>
          <a:xfrm>
            <a:off x="3909544" y="444816"/>
            <a:ext cx="1205508" cy="4384368"/>
            <a:chOff x="0" y="-299193"/>
            <a:chExt cx="1607344" cy="5845823"/>
          </a:xfrm>
        </p:grpSpPr>
        <p:sp>
          <p:nvSpPr>
            <p:cNvPr id="21" name="TextBox 21"/>
            <p:cNvSpPr txBox="1"/>
            <p:nvPr/>
          </p:nvSpPr>
          <p:spPr>
            <a:xfrm>
              <a:off x="305532" y="-299193"/>
              <a:ext cx="1012984" cy="409407"/>
            </a:xfrm>
            <a:prstGeom prst="rect">
              <a:avLst/>
            </a:prstGeom>
          </p:spPr>
          <p:txBody>
            <a:bodyPr lIns="0" tIns="0" rIns="0" bIns="0" rtlCol="0" anchor="t">
              <a:spAutoFit/>
            </a:bodyPr>
            <a:lstStyle/>
            <a:p>
              <a:pPr algn="ctr">
                <a:lnSpc>
                  <a:spcPts val="2355"/>
                </a:lnSpc>
                <a:spcBef>
                  <a:spcPct val="0"/>
                </a:spcBef>
              </a:pPr>
              <a:r>
                <a:rPr lang="en-US" sz="1899" b="1" dirty="0">
                  <a:solidFill>
                    <a:srgbClr val="000000"/>
                  </a:solidFill>
                  <a:latin typeface="Agenda Bold"/>
                  <a:ea typeface="Agenda Bold"/>
                  <a:cs typeface="Agenda Bold"/>
                  <a:sym typeface="Agenda Bold"/>
                </a:rPr>
                <a:t>NOV 19</a:t>
              </a:r>
            </a:p>
          </p:txBody>
        </p:sp>
        <p:sp>
          <p:nvSpPr>
            <p:cNvPr id="22" name="Freeform 22"/>
            <p:cNvSpPr/>
            <p:nvPr/>
          </p:nvSpPr>
          <p:spPr>
            <a:xfrm>
              <a:off x="473648" y="4849711"/>
              <a:ext cx="696919" cy="696919"/>
            </a:xfrm>
            <a:custGeom>
              <a:avLst/>
              <a:gdLst/>
              <a:ahLst/>
              <a:cxnLst/>
              <a:rect l="l" t="t" r="r" b="b"/>
              <a:pathLst>
                <a:path w="696919" h="696919">
                  <a:moveTo>
                    <a:pt x="0" y="0"/>
                  </a:moveTo>
                  <a:lnTo>
                    <a:pt x="696920" y="0"/>
                  </a:lnTo>
                  <a:lnTo>
                    <a:pt x="696920" y="696919"/>
                  </a:lnTo>
                  <a:lnTo>
                    <a:pt x="0" y="696919"/>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nvGrpSpPr>
            <p:cNvPr id="23" name="Group 23"/>
            <p:cNvGrpSpPr/>
            <p:nvPr/>
          </p:nvGrpSpPr>
          <p:grpSpPr>
            <a:xfrm>
              <a:off x="0" y="551551"/>
              <a:ext cx="1607344" cy="4114800"/>
              <a:chOff x="0" y="0"/>
              <a:chExt cx="317500" cy="812800"/>
            </a:xfrm>
          </p:grpSpPr>
          <p:sp>
            <p:nvSpPr>
              <p:cNvPr id="24" name="Freeform 24"/>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63707D"/>
              </a:solidFill>
            </p:spPr>
          </p:sp>
          <p:sp>
            <p:nvSpPr>
              <p:cNvPr id="25" name="TextBox 25"/>
              <p:cNvSpPr txBox="1"/>
              <p:nvPr/>
            </p:nvSpPr>
            <p:spPr>
              <a:xfrm>
                <a:off x="0" y="-28575"/>
                <a:ext cx="317500" cy="727075"/>
              </a:xfrm>
              <a:prstGeom prst="rect">
                <a:avLst/>
              </a:prstGeom>
            </p:spPr>
            <p:txBody>
              <a:bodyPr lIns="50800" tIns="50800" rIns="50800" bIns="50800" rtlCol="0" anchor="ctr"/>
              <a:lstStyle/>
              <a:p>
                <a:pPr algn="ctr">
                  <a:lnSpc>
                    <a:spcPts val="2355"/>
                  </a:lnSpc>
                </a:pPr>
                <a:r>
                  <a:rPr lang="en-US" sz="1899">
                    <a:solidFill>
                      <a:srgbClr val="FFFFFF"/>
                    </a:solidFill>
                    <a:latin typeface="Agenda Medium"/>
                    <a:ea typeface="Agenda Medium"/>
                    <a:cs typeface="Agenda Medium"/>
                    <a:sym typeface="Agenda Medium"/>
                  </a:rPr>
                  <a:t>Pivoted to funding car purchase via off balance sheet model</a:t>
                </a:r>
              </a:p>
            </p:txBody>
          </p:sp>
        </p:grpSp>
      </p:grpSp>
      <p:grpSp>
        <p:nvGrpSpPr>
          <p:cNvPr id="26" name="Group 26"/>
          <p:cNvGrpSpPr/>
          <p:nvPr/>
        </p:nvGrpSpPr>
        <p:grpSpPr>
          <a:xfrm>
            <a:off x="6070642" y="565572"/>
            <a:ext cx="1286088" cy="4466602"/>
            <a:chOff x="0" y="12693"/>
            <a:chExt cx="1714784" cy="5955469"/>
          </a:xfrm>
        </p:grpSpPr>
        <p:sp>
          <p:nvSpPr>
            <p:cNvPr id="27" name="Freeform 27"/>
            <p:cNvSpPr/>
            <p:nvPr/>
          </p:nvSpPr>
          <p:spPr>
            <a:xfrm>
              <a:off x="527083" y="5271243"/>
              <a:ext cx="696919" cy="696919"/>
            </a:xfrm>
            <a:custGeom>
              <a:avLst/>
              <a:gdLst/>
              <a:ahLst/>
              <a:cxnLst/>
              <a:rect l="l" t="t" r="r" b="b"/>
              <a:pathLst>
                <a:path w="696919" h="696919">
                  <a:moveTo>
                    <a:pt x="0" y="0"/>
                  </a:moveTo>
                  <a:lnTo>
                    <a:pt x="696919" y="0"/>
                  </a:lnTo>
                  <a:lnTo>
                    <a:pt x="696919" y="696919"/>
                  </a:lnTo>
                  <a:lnTo>
                    <a:pt x="0" y="69691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369049" y="12693"/>
              <a:ext cx="1012984" cy="387543"/>
            </a:xfrm>
            <a:prstGeom prst="rect">
              <a:avLst/>
            </a:prstGeom>
          </p:spPr>
          <p:txBody>
            <a:bodyPr wrap="square" lIns="0" tIns="0" rIns="0" bIns="0" rtlCol="0" anchor="t">
              <a:spAutoFit/>
            </a:bodyPr>
            <a:lstStyle/>
            <a:p>
              <a:pPr algn="ctr">
                <a:lnSpc>
                  <a:spcPts val="2355"/>
                </a:lnSpc>
                <a:spcBef>
                  <a:spcPct val="0"/>
                </a:spcBef>
              </a:pPr>
              <a:r>
                <a:rPr lang="en-US" sz="1899" b="1" dirty="0">
                  <a:solidFill>
                    <a:srgbClr val="000000"/>
                  </a:solidFill>
                  <a:latin typeface="Agenda Bold"/>
                  <a:ea typeface="Agenda Bold"/>
                  <a:cs typeface="Agenda Bold"/>
                  <a:sym typeface="Agenda Bold"/>
                </a:rPr>
                <a:t>JAN 22</a:t>
              </a:r>
            </a:p>
          </p:txBody>
        </p:sp>
        <p:grpSp>
          <p:nvGrpSpPr>
            <p:cNvPr id="29" name="Group 29"/>
            <p:cNvGrpSpPr/>
            <p:nvPr/>
          </p:nvGrpSpPr>
          <p:grpSpPr>
            <a:xfrm>
              <a:off x="0" y="720518"/>
              <a:ext cx="1714784" cy="4466904"/>
              <a:chOff x="0" y="41009"/>
              <a:chExt cx="338723" cy="882351"/>
            </a:xfrm>
          </p:grpSpPr>
          <p:sp>
            <p:nvSpPr>
              <p:cNvPr id="30" name="Freeform 30"/>
              <p:cNvSpPr/>
              <p:nvPr/>
            </p:nvSpPr>
            <p:spPr>
              <a:xfrm>
                <a:off x="25277" y="41009"/>
                <a:ext cx="313446" cy="882351"/>
              </a:xfrm>
              <a:custGeom>
                <a:avLst/>
                <a:gdLst/>
                <a:ahLst/>
                <a:cxnLst/>
                <a:rect l="l" t="t" r="r" b="b"/>
                <a:pathLst>
                  <a:path w="338723" h="923360">
                    <a:moveTo>
                      <a:pt x="338723" y="0"/>
                    </a:moveTo>
                    <a:lnTo>
                      <a:pt x="338723" y="809060"/>
                    </a:lnTo>
                    <a:lnTo>
                      <a:pt x="169361" y="923360"/>
                    </a:lnTo>
                    <a:lnTo>
                      <a:pt x="0" y="809060"/>
                    </a:lnTo>
                    <a:lnTo>
                      <a:pt x="0" y="0"/>
                    </a:lnTo>
                    <a:lnTo>
                      <a:pt x="338723" y="0"/>
                    </a:lnTo>
                    <a:close/>
                  </a:path>
                </a:pathLst>
              </a:custGeom>
              <a:solidFill>
                <a:srgbClr val="E6E7E8"/>
              </a:solidFill>
            </p:spPr>
          </p:sp>
          <p:sp>
            <p:nvSpPr>
              <p:cNvPr id="31" name="TextBox 31"/>
              <p:cNvSpPr txBox="1"/>
              <p:nvPr/>
            </p:nvSpPr>
            <p:spPr>
              <a:xfrm>
                <a:off x="0" y="41009"/>
                <a:ext cx="338723" cy="768051"/>
              </a:xfrm>
              <a:prstGeom prst="rect">
                <a:avLst/>
              </a:prstGeom>
            </p:spPr>
            <p:txBody>
              <a:bodyPr lIns="50800" tIns="50800" rIns="50800" bIns="50800" rtlCol="0" anchor="ctr"/>
              <a:lstStyle/>
              <a:p>
                <a:pPr algn="ctr">
                  <a:lnSpc>
                    <a:spcPts val="2355"/>
                  </a:lnSpc>
                </a:pPr>
                <a:r>
                  <a:rPr lang="en-US" sz="1899" dirty="0">
                    <a:solidFill>
                      <a:srgbClr val="000000"/>
                    </a:solidFill>
                    <a:latin typeface="Agenda Medium"/>
                    <a:ea typeface="Agenda Medium"/>
                    <a:cs typeface="Agenda Medium"/>
                    <a:sym typeface="Agenda Medium"/>
                  </a:rPr>
                  <a:t>Raised $1.4 Mn via from consortium  of individuals along with Artha Venture Fund </a:t>
                </a:r>
              </a:p>
            </p:txBody>
          </p:sp>
        </p:grpSp>
      </p:grpSp>
      <p:grpSp>
        <p:nvGrpSpPr>
          <p:cNvPr id="32" name="Group 32"/>
          <p:cNvGrpSpPr/>
          <p:nvPr/>
        </p:nvGrpSpPr>
        <p:grpSpPr>
          <a:xfrm>
            <a:off x="8457363" y="531378"/>
            <a:ext cx="1373275" cy="4419221"/>
            <a:chOff x="0" y="-59211"/>
            <a:chExt cx="1831033" cy="5892296"/>
          </a:xfrm>
        </p:grpSpPr>
        <p:sp>
          <p:nvSpPr>
            <p:cNvPr id="33" name="TextBox 33"/>
            <p:cNvSpPr txBox="1"/>
            <p:nvPr/>
          </p:nvSpPr>
          <p:spPr>
            <a:xfrm>
              <a:off x="270400" y="-59211"/>
              <a:ext cx="1377075" cy="387543"/>
            </a:xfrm>
            <a:prstGeom prst="rect">
              <a:avLst/>
            </a:prstGeom>
          </p:spPr>
          <p:txBody>
            <a:bodyPr wrap="square" lIns="0" tIns="0" rIns="0" bIns="0" rtlCol="0" anchor="t">
              <a:spAutoFit/>
            </a:bodyPr>
            <a:lstStyle/>
            <a:p>
              <a:pPr algn="ctr">
                <a:lnSpc>
                  <a:spcPts val="2355"/>
                </a:lnSpc>
                <a:spcBef>
                  <a:spcPct val="0"/>
                </a:spcBef>
              </a:pPr>
              <a:r>
                <a:rPr lang="en-US" sz="1899" b="1" dirty="0">
                  <a:solidFill>
                    <a:srgbClr val="000000"/>
                  </a:solidFill>
                  <a:latin typeface="Agenda Bold"/>
                  <a:ea typeface="Agenda Bold"/>
                  <a:cs typeface="Agenda Bold"/>
                  <a:sym typeface="Agenda Bold"/>
                </a:rPr>
                <a:t>MAY 22</a:t>
              </a:r>
            </a:p>
          </p:txBody>
        </p:sp>
        <p:sp>
          <p:nvSpPr>
            <p:cNvPr id="34" name="Freeform 34"/>
            <p:cNvSpPr/>
            <p:nvPr/>
          </p:nvSpPr>
          <p:spPr>
            <a:xfrm>
              <a:off x="567057" y="5136166"/>
              <a:ext cx="696919" cy="696919"/>
            </a:xfrm>
            <a:custGeom>
              <a:avLst/>
              <a:gdLst/>
              <a:ahLst/>
              <a:cxnLst/>
              <a:rect l="l" t="t" r="r" b="b"/>
              <a:pathLst>
                <a:path w="696919" h="696919">
                  <a:moveTo>
                    <a:pt x="0" y="0"/>
                  </a:moveTo>
                  <a:lnTo>
                    <a:pt x="696919" y="0"/>
                  </a:lnTo>
                  <a:lnTo>
                    <a:pt x="696919" y="696920"/>
                  </a:lnTo>
                  <a:lnTo>
                    <a:pt x="0" y="696920"/>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nvGrpSpPr>
            <p:cNvPr id="35" name="Group 35"/>
            <p:cNvGrpSpPr/>
            <p:nvPr/>
          </p:nvGrpSpPr>
          <p:grpSpPr>
            <a:xfrm>
              <a:off x="0" y="393531"/>
              <a:ext cx="1831033" cy="4674512"/>
              <a:chOff x="0" y="0"/>
              <a:chExt cx="361686" cy="923360"/>
            </a:xfrm>
          </p:grpSpPr>
          <p:sp>
            <p:nvSpPr>
              <p:cNvPr id="36" name="Freeform 36"/>
              <p:cNvSpPr/>
              <p:nvPr/>
            </p:nvSpPr>
            <p:spPr>
              <a:xfrm>
                <a:off x="0" y="0"/>
                <a:ext cx="361686" cy="923360"/>
              </a:xfrm>
              <a:custGeom>
                <a:avLst/>
                <a:gdLst/>
                <a:ahLst/>
                <a:cxnLst/>
                <a:rect l="l" t="t" r="r" b="b"/>
                <a:pathLst>
                  <a:path w="361686" h="923360">
                    <a:moveTo>
                      <a:pt x="361686" y="0"/>
                    </a:moveTo>
                    <a:lnTo>
                      <a:pt x="361686" y="809060"/>
                    </a:lnTo>
                    <a:lnTo>
                      <a:pt x="180843" y="923360"/>
                    </a:lnTo>
                    <a:lnTo>
                      <a:pt x="0" y="809060"/>
                    </a:lnTo>
                    <a:lnTo>
                      <a:pt x="0" y="0"/>
                    </a:lnTo>
                    <a:lnTo>
                      <a:pt x="361686" y="0"/>
                    </a:lnTo>
                    <a:close/>
                  </a:path>
                </a:pathLst>
              </a:custGeom>
              <a:solidFill>
                <a:srgbClr val="63707D"/>
              </a:solidFill>
            </p:spPr>
          </p:sp>
          <p:sp>
            <p:nvSpPr>
              <p:cNvPr id="37" name="TextBox 37"/>
              <p:cNvSpPr txBox="1"/>
              <p:nvPr/>
            </p:nvSpPr>
            <p:spPr>
              <a:xfrm>
                <a:off x="0" y="-28575"/>
                <a:ext cx="361686" cy="837635"/>
              </a:xfrm>
              <a:prstGeom prst="rect">
                <a:avLst/>
              </a:prstGeom>
            </p:spPr>
            <p:txBody>
              <a:bodyPr lIns="50800" tIns="50800" rIns="50800" bIns="50800" rtlCol="0" anchor="ctr"/>
              <a:lstStyle/>
              <a:p>
                <a:pPr algn="ctr">
                  <a:lnSpc>
                    <a:spcPts val="2355"/>
                  </a:lnSpc>
                </a:pPr>
                <a:r>
                  <a:rPr lang="en-US" sz="1899" dirty="0">
                    <a:solidFill>
                      <a:srgbClr val="FFFFFF"/>
                    </a:solidFill>
                    <a:latin typeface="Agenda Medium"/>
                    <a:ea typeface="Agenda Medium"/>
                    <a:cs typeface="Agenda Medium"/>
                    <a:sym typeface="Agenda Medium"/>
                  </a:rPr>
                  <a:t>Raised $6M from Param Capital, </a:t>
                </a:r>
                <a:r>
                  <a:rPr lang="en-US" sz="1899" dirty="0" err="1">
                    <a:solidFill>
                      <a:srgbClr val="FFFFFF"/>
                    </a:solidFill>
                    <a:latin typeface="Agenda Medium"/>
                    <a:ea typeface="Agenda Medium"/>
                    <a:cs typeface="Agenda Medium"/>
                    <a:sym typeface="Agenda Medium"/>
                  </a:rPr>
                  <a:t>InCred</a:t>
                </a:r>
                <a:r>
                  <a:rPr lang="en-US" sz="1899" dirty="0">
                    <a:solidFill>
                      <a:srgbClr val="FFFFFF"/>
                    </a:solidFill>
                    <a:latin typeface="Agenda Medium"/>
                    <a:ea typeface="Agenda Medium"/>
                    <a:cs typeface="Agenda Medium"/>
                    <a:sym typeface="Agenda Medium"/>
                  </a:rPr>
                  <a:t> capital, Artha Ventures and Family offices</a:t>
                </a:r>
              </a:p>
            </p:txBody>
          </p:sp>
        </p:grpSp>
      </p:grpSp>
      <p:grpSp>
        <p:nvGrpSpPr>
          <p:cNvPr id="38" name="Group 38"/>
          <p:cNvGrpSpPr/>
          <p:nvPr/>
        </p:nvGrpSpPr>
        <p:grpSpPr>
          <a:xfrm>
            <a:off x="10678362" y="519323"/>
            <a:ext cx="1205508" cy="4225234"/>
            <a:chOff x="0" y="-143461"/>
            <a:chExt cx="1607344" cy="5633646"/>
          </a:xfrm>
        </p:grpSpPr>
        <p:sp>
          <p:nvSpPr>
            <p:cNvPr id="39" name="TextBox 39"/>
            <p:cNvSpPr txBox="1"/>
            <p:nvPr/>
          </p:nvSpPr>
          <p:spPr>
            <a:xfrm>
              <a:off x="111127" y="-143461"/>
              <a:ext cx="1305157" cy="387543"/>
            </a:xfrm>
            <a:prstGeom prst="rect">
              <a:avLst/>
            </a:prstGeom>
          </p:spPr>
          <p:txBody>
            <a:bodyPr wrap="square" lIns="0" tIns="0" rIns="0" bIns="0" rtlCol="0" anchor="t">
              <a:spAutoFit/>
            </a:bodyPr>
            <a:lstStyle/>
            <a:p>
              <a:pPr algn="ctr">
                <a:lnSpc>
                  <a:spcPts val="2355"/>
                </a:lnSpc>
                <a:spcBef>
                  <a:spcPct val="0"/>
                </a:spcBef>
              </a:pPr>
              <a:r>
                <a:rPr lang="en-US" sz="1899" b="1" dirty="0">
                  <a:solidFill>
                    <a:srgbClr val="000000"/>
                  </a:solidFill>
                  <a:latin typeface="Agenda Bold"/>
                  <a:ea typeface="Agenda Bold"/>
                  <a:cs typeface="Agenda Bold"/>
                  <a:sym typeface="Agenda Bold"/>
                </a:rPr>
                <a:t>MAY 23</a:t>
              </a:r>
            </a:p>
          </p:txBody>
        </p:sp>
        <p:sp>
          <p:nvSpPr>
            <p:cNvPr id="40" name="Freeform 40"/>
            <p:cNvSpPr/>
            <p:nvPr/>
          </p:nvSpPr>
          <p:spPr>
            <a:xfrm>
              <a:off x="467912" y="4793266"/>
              <a:ext cx="696919" cy="696919"/>
            </a:xfrm>
            <a:custGeom>
              <a:avLst/>
              <a:gdLst/>
              <a:ahLst/>
              <a:cxnLst/>
              <a:rect l="l" t="t" r="r" b="b"/>
              <a:pathLst>
                <a:path w="696919" h="696919">
                  <a:moveTo>
                    <a:pt x="0" y="0"/>
                  </a:moveTo>
                  <a:lnTo>
                    <a:pt x="696920" y="0"/>
                  </a:lnTo>
                  <a:lnTo>
                    <a:pt x="696920" y="696920"/>
                  </a:lnTo>
                  <a:lnTo>
                    <a:pt x="0" y="696920"/>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nvGrpSpPr>
            <p:cNvPr id="41" name="Group 41"/>
            <p:cNvGrpSpPr/>
            <p:nvPr/>
          </p:nvGrpSpPr>
          <p:grpSpPr>
            <a:xfrm>
              <a:off x="0" y="500666"/>
              <a:ext cx="1607344" cy="4114800"/>
              <a:chOff x="0" y="0"/>
              <a:chExt cx="317500" cy="812800"/>
            </a:xfrm>
          </p:grpSpPr>
          <p:sp>
            <p:nvSpPr>
              <p:cNvPr id="42" name="Freeform 42"/>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E6E7E8"/>
              </a:solidFill>
            </p:spPr>
          </p:sp>
          <p:sp>
            <p:nvSpPr>
              <p:cNvPr id="43" name="TextBox 43"/>
              <p:cNvSpPr txBox="1"/>
              <p:nvPr/>
            </p:nvSpPr>
            <p:spPr>
              <a:xfrm>
                <a:off x="0" y="-28575"/>
                <a:ext cx="317500" cy="727075"/>
              </a:xfrm>
              <a:prstGeom prst="rect">
                <a:avLst/>
              </a:prstGeom>
            </p:spPr>
            <p:txBody>
              <a:bodyPr lIns="50800" tIns="50800" rIns="50800" bIns="50800" rtlCol="0" anchor="ctr"/>
              <a:lstStyle/>
              <a:p>
                <a:pPr algn="ctr">
                  <a:lnSpc>
                    <a:spcPts val="2355"/>
                  </a:lnSpc>
                </a:pPr>
                <a:r>
                  <a:rPr lang="en-US" sz="1899">
                    <a:solidFill>
                      <a:srgbClr val="000000"/>
                    </a:solidFill>
                    <a:latin typeface="Agenda Medium"/>
                    <a:ea typeface="Agenda Medium"/>
                    <a:cs typeface="Agenda Medium"/>
                    <a:sym typeface="Agenda Medium"/>
                  </a:rPr>
                  <a:t>Raised $20M from Uber and other key family offices and HNIs</a:t>
                </a:r>
              </a:p>
            </p:txBody>
          </p:sp>
        </p:grpSp>
      </p:grpSp>
      <p:grpSp>
        <p:nvGrpSpPr>
          <p:cNvPr id="44" name="Group 44"/>
          <p:cNvGrpSpPr/>
          <p:nvPr/>
        </p:nvGrpSpPr>
        <p:grpSpPr>
          <a:xfrm>
            <a:off x="3125913" y="6032556"/>
            <a:ext cx="1205508" cy="4137941"/>
            <a:chOff x="0" y="0"/>
            <a:chExt cx="1607344" cy="5517254"/>
          </a:xfrm>
        </p:grpSpPr>
        <p:sp>
          <p:nvSpPr>
            <p:cNvPr id="45" name="Freeform 45"/>
            <p:cNvSpPr/>
            <p:nvPr/>
          </p:nvSpPr>
          <p:spPr>
            <a:xfrm>
              <a:off x="483393" y="0"/>
              <a:ext cx="696919" cy="696919"/>
            </a:xfrm>
            <a:custGeom>
              <a:avLst/>
              <a:gdLst/>
              <a:ahLst/>
              <a:cxnLst/>
              <a:rect l="l" t="t" r="r" b="b"/>
              <a:pathLst>
                <a:path w="696919" h="696919">
                  <a:moveTo>
                    <a:pt x="0" y="0"/>
                  </a:moveTo>
                  <a:lnTo>
                    <a:pt x="696920" y="0"/>
                  </a:lnTo>
                  <a:lnTo>
                    <a:pt x="696920" y="696919"/>
                  </a:lnTo>
                  <a:lnTo>
                    <a:pt x="0" y="696919"/>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46" name="Group 46"/>
            <p:cNvGrpSpPr/>
            <p:nvPr/>
          </p:nvGrpSpPr>
          <p:grpSpPr>
            <a:xfrm rot="-10800000">
              <a:off x="0" y="821660"/>
              <a:ext cx="1607344" cy="4114800"/>
              <a:chOff x="0" y="0"/>
              <a:chExt cx="317500" cy="812800"/>
            </a:xfrm>
          </p:grpSpPr>
          <p:sp>
            <p:nvSpPr>
              <p:cNvPr id="47" name="Freeform 47"/>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63707D"/>
              </a:solidFill>
            </p:spPr>
          </p:sp>
          <p:sp>
            <p:nvSpPr>
              <p:cNvPr id="48" name="TextBox 48"/>
              <p:cNvSpPr txBox="1"/>
              <p:nvPr/>
            </p:nvSpPr>
            <p:spPr>
              <a:xfrm>
                <a:off x="0" y="-28575"/>
                <a:ext cx="317500" cy="727075"/>
              </a:xfrm>
              <a:prstGeom prst="rect">
                <a:avLst/>
              </a:prstGeom>
            </p:spPr>
            <p:txBody>
              <a:bodyPr lIns="50800" tIns="50800" rIns="50800" bIns="50800" rtlCol="0" anchor="ctr"/>
              <a:lstStyle/>
              <a:p>
                <a:pPr algn="ctr">
                  <a:lnSpc>
                    <a:spcPts val="2355"/>
                  </a:lnSpc>
                </a:pPr>
                <a:endParaRPr/>
              </a:p>
            </p:txBody>
          </p:sp>
        </p:grpSp>
        <p:sp>
          <p:nvSpPr>
            <p:cNvPr id="49" name="TextBox 49"/>
            <p:cNvSpPr txBox="1"/>
            <p:nvPr/>
          </p:nvSpPr>
          <p:spPr>
            <a:xfrm>
              <a:off x="43628" y="1310175"/>
              <a:ext cx="1551016" cy="3559006"/>
            </a:xfrm>
            <a:prstGeom prst="rect">
              <a:avLst/>
            </a:prstGeom>
          </p:spPr>
          <p:txBody>
            <a:bodyPr lIns="0" tIns="0" rIns="0" bIns="0" rtlCol="0" anchor="t">
              <a:spAutoFit/>
            </a:bodyPr>
            <a:lstStyle/>
            <a:p>
              <a:pPr algn="ctr">
                <a:lnSpc>
                  <a:spcPts val="2355"/>
                </a:lnSpc>
                <a:spcBef>
                  <a:spcPct val="0"/>
                </a:spcBef>
              </a:pPr>
              <a:r>
                <a:rPr lang="en-US" sz="1899">
                  <a:solidFill>
                    <a:srgbClr val="FFFFFF"/>
                  </a:solidFill>
                  <a:latin typeface="Agenda Medium"/>
                  <a:ea typeface="Agenda Medium"/>
                  <a:cs typeface="Agenda Medium"/>
                  <a:sym typeface="Agenda Medium"/>
                </a:rPr>
                <a:t>Raised US $1 Mn in a funding round led by Artha Venture Fund and Rockstud capital</a:t>
              </a:r>
            </a:p>
          </p:txBody>
        </p:sp>
        <p:sp>
          <p:nvSpPr>
            <p:cNvPr id="50" name="TextBox 50"/>
            <p:cNvSpPr txBox="1"/>
            <p:nvPr/>
          </p:nvSpPr>
          <p:spPr>
            <a:xfrm>
              <a:off x="277361" y="5107849"/>
              <a:ext cx="829945" cy="409406"/>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Bold"/>
                  <a:ea typeface="Agenda Bold"/>
                  <a:cs typeface="Agenda Bold"/>
                  <a:sym typeface="Agenda Bold"/>
                </a:rPr>
                <a:t>SEP 19</a:t>
              </a:r>
            </a:p>
          </p:txBody>
        </p:sp>
      </p:grpSp>
      <p:sp>
        <p:nvSpPr>
          <p:cNvPr id="51" name="Freeform 51"/>
          <p:cNvSpPr/>
          <p:nvPr/>
        </p:nvSpPr>
        <p:spPr>
          <a:xfrm>
            <a:off x="12458823" y="5884367"/>
            <a:ext cx="522690" cy="522690"/>
          </a:xfrm>
          <a:custGeom>
            <a:avLst/>
            <a:gdLst/>
            <a:ahLst/>
            <a:cxnLst/>
            <a:rect l="l" t="t" r="r" b="b"/>
            <a:pathLst>
              <a:path w="522690" h="522690">
                <a:moveTo>
                  <a:pt x="0" y="0"/>
                </a:moveTo>
                <a:lnTo>
                  <a:pt x="522689" y="0"/>
                </a:lnTo>
                <a:lnTo>
                  <a:pt x="522689" y="522689"/>
                </a:lnTo>
                <a:lnTo>
                  <a:pt x="0" y="522689"/>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52" name="Group 52"/>
          <p:cNvGrpSpPr/>
          <p:nvPr/>
        </p:nvGrpSpPr>
        <p:grpSpPr>
          <a:xfrm rot="-10800000">
            <a:off x="12120342" y="6558476"/>
            <a:ext cx="1205508" cy="3086100"/>
            <a:chOff x="0" y="0"/>
            <a:chExt cx="317500" cy="812800"/>
          </a:xfrm>
        </p:grpSpPr>
        <p:sp>
          <p:nvSpPr>
            <p:cNvPr id="53" name="Freeform 53"/>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63707D"/>
            </a:solidFill>
          </p:spPr>
        </p:sp>
        <p:sp>
          <p:nvSpPr>
            <p:cNvPr id="54" name="TextBox 54"/>
            <p:cNvSpPr txBox="1"/>
            <p:nvPr/>
          </p:nvSpPr>
          <p:spPr>
            <a:xfrm>
              <a:off x="0" y="-28575"/>
              <a:ext cx="317500" cy="727075"/>
            </a:xfrm>
            <a:prstGeom prst="rect">
              <a:avLst/>
            </a:prstGeom>
          </p:spPr>
          <p:txBody>
            <a:bodyPr lIns="50800" tIns="50800" rIns="50800" bIns="50800" rtlCol="0" anchor="ctr"/>
            <a:lstStyle/>
            <a:p>
              <a:pPr algn="ctr">
                <a:lnSpc>
                  <a:spcPts val="2355"/>
                </a:lnSpc>
              </a:pPr>
              <a:endParaRPr/>
            </a:p>
          </p:txBody>
        </p:sp>
      </p:grpSp>
      <p:sp>
        <p:nvSpPr>
          <p:cNvPr id="55" name="TextBox 55"/>
          <p:cNvSpPr txBox="1"/>
          <p:nvPr/>
        </p:nvSpPr>
        <p:spPr>
          <a:xfrm>
            <a:off x="12164786" y="7274472"/>
            <a:ext cx="1142014" cy="1790573"/>
          </a:xfrm>
          <a:prstGeom prst="rect">
            <a:avLst/>
          </a:prstGeom>
        </p:spPr>
        <p:txBody>
          <a:bodyPr lIns="0" tIns="0" rIns="0" bIns="0" rtlCol="0" anchor="t">
            <a:spAutoFit/>
          </a:bodyPr>
          <a:lstStyle/>
          <a:p>
            <a:pPr algn="ctr">
              <a:lnSpc>
                <a:spcPts val="2355"/>
              </a:lnSpc>
              <a:spcBef>
                <a:spcPct val="0"/>
              </a:spcBef>
            </a:pPr>
            <a:r>
              <a:rPr lang="en-US" sz="1899">
                <a:solidFill>
                  <a:srgbClr val="FFFFFF"/>
                </a:solidFill>
                <a:latin typeface="Agenda Medium"/>
                <a:ea typeface="Agenda Medium"/>
                <a:cs typeface="Agenda Medium"/>
                <a:sym typeface="Agenda Medium"/>
              </a:rPr>
              <a:t>Partnered with Uber India to launch Uber Green</a:t>
            </a:r>
          </a:p>
        </p:txBody>
      </p:sp>
      <p:sp>
        <p:nvSpPr>
          <p:cNvPr id="56" name="TextBox 56"/>
          <p:cNvSpPr txBox="1"/>
          <p:nvPr/>
        </p:nvSpPr>
        <p:spPr>
          <a:xfrm>
            <a:off x="12382399" y="9749351"/>
            <a:ext cx="943451" cy="290657"/>
          </a:xfrm>
          <a:prstGeom prst="rect">
            <a:avLst/>
          </a:prstGeom>
        </p:spPr>
        <p:txBody>
          <a:bodyPr wrap="square" lIns="0" tIns="0" rIns="0" bIns="0" rtlCol="0" anchor="t">
            <a:spAutoFit/>
          </a:bodyPr>
          <a:lstStyle/>
          <a:p>
            <a:pPr algn="ctr">
              <a:lnSpc>
                <a:spcPts val="2355"/>
              </a:lnSpc>
              <a:spcBef>
                <a:spcPct val="0"/>
              </a:spcBef>
            </a:pPr>
            <a:r>
              <a:rPr lang="en-US" sz="1899" b="1" dirty="0">
                <a:solidFill>
                  <a:srgbClr val="000000"/>
                </a:solidFill>
                <a:latin typeface="Agenda Bold"/>
                <a:ea typeface="Agenda Bold"/>
                <a:cs typeface="Agenda Bold"/>
                <a:sym typeface="Agenda Bold"/>
              </a:rPr>
              <a:t>JUN 23</a:t>
            </a:r>
          </a:p>
        </p:txBody>
      </p:sp>
      <p:sp>
        <p:nvSpPr>
          <p:cNvPr id="57" name="Freeform 57"/>
          <p:cNvSpPr/>
          <p:nvPr/>
        </p:nvSpPr>
        <p:spPr>
          <a:xfrm>
            <a:off x="5432827" y="6030567"/>
            <a:ext cx="546959" cy="546959"/>
          </a:xfrm>
          <a:custGeom>
            <a:avLst/>
            <a:gdLst/>
            <a:ahLst/>
            <a:cxnLst/>
            <a:rect l="l" t="t" r="r" b="b"/>
            <a:pathLst>
              <a:path w="546959" h="546959">
                <a:moveTo>
                  <a:pt x="0" y="0"/>
                </a:moveTo>
                <a:lnTo>
                  <a:pt x="546958" y="0"/>
                </a:lnTo>
                <a:lnTo>
                  <a:pt x="546958" y="546959"/>
                </a:lnTo>
                <a:lnTo>
                  <a:pt x="0" y="546959"/>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nvGrpSpPr>
          <p:cNvPr id="58" name="Group 58"/>
          <p:cNvGrpSpPr/>
          <p:nvPr/>
        </p:nvGrpSpPr>
        <p:grpSpPr>
          <a:xfrm rot="-10800000">
            <a:off x="5115052" y="6691826"/>
            <a:ext cx="1205508" cy="3086100"/>
            <a:chOff x="0" y="0"/>
            <a:chExt cx="317500" cy="812800"/>
          </a:xfrm>
        </p:grpSpPr>
        <p:sp>
          <p:nvSpPr>
            <p:cNvPr id="59" name="Freeform 59"/>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E6E7E8"/>
            </a:solidFill>
          </p:spPr>
        </p:sp>
        <p:sp>
          <p:nvSpPr>
            <p:cNvPr id="60" name="TextBox 60"/>
            <p:cNvSpPr txBox="1"/>
            <p:nvPr/>
          </p:nvSpPr>
          <p:spPr>
            <a:xfrm>
              <a:off x="0" y="-28575"/>
              <a:ext cx="317500" cy="727075"/>
            </a:xfrm>
            <a:prstGeom prst="rect">
              <a:avLst/>
            </a:prstGeom>
          </p:spPr>
          <p:txBody>
            <a:bodyPr lIns="50800" tIns="50800" rIns="50800" bIns="50800" rtlCol="0" anchor="ctr"/>
            <a:lstStyle/>
            <a:p>
              <a:pPr algn="ctr">
                <a:lnSpc>
                  <a:spcPts val="2355"/>
                </a:lnSpc>
              </a:pPr>
              <a:endParaRPr/>
            </a:p>
          </p:txBody>
        </p:sp>
      </p:grpSp>
      <p:sp>
        <p:nvSpPr>
          <p:cNvPr id="61" name="TextBox 61"/>
          <p:cNvSpPr txBox="1"/>
          <p:nvPr/>
        </p:nvSpPr>
        <p:spPr>
          <a:xfrm>
            <a:off x="5265368" y="7628111"/>
            <a:ext cx="904875" cy="904748"/>
          </a:xfrm>
          <a:prstGeom prst="rect">
            <a:avLst/>
          </a:prstGeom>
        </p:spPr>
        <p:txBody>
          <a:bodyPr lIns="0" tIns="0" rIns="0" bIns="0" rtlCol="0" anchor="t">
            <a:spAutoFit/>
          </a:bodyPr>
          <a:lstStyle/>
          <a:p>
            <a:pPr algn="ctr">
              <a:lnSpc>
                <a:spcPts val="2355"/>
              </a:lnSpc>
              <a:spcBef>
                <a:spcPct val="0"/>
              </a:spcBef>
            </a:pPr>
            <a:r>
              <a:rPr lang="en-US" sz="1899">
                <a:solidFill>
                  <a:srgbClr val="000000"/>
                </a:solidFill>
                <a:latin typeface="Agenda Medium"/>
                <a:ea typeface="Agenda Medium"/>
                <a:cs typeface="Agenda Medium"/>
                <a:sym typeface="Agenda Medium"/>
              </a:rPr>
              <a:t>Launch MITR: Business</a:t>
            </a:r>
          </a:p>
        </p:txBody>
      </p:sp>
      <p:sp>
        <p:nvSpPr>
          <p:cNvPr id="62" name="TextBox 62"/>
          <p:cNvSpPr txBox="1"/>
          <p:nvPr/>
        </p:nvSpPr>
        <p:spPr>
          <a:xfrm>
            <a:off x="5287299" y="9863588"/>
            <a:ext cx="882944" cy="290657"/>
          </a:xfrm>
          <a:prstGeom prst="rect">
            <a:avLst/>
          </a:prstGeom>
        </p:spPr>
        <p:txBody>
          <a:bodyPr wrap="square" lIns="0" tIns="0" rIns="0" bIns="0" rtlCol="0" anchor="t">
            <a:spAutoFit/>
          </a:bodyPr>
          <a:lstStyle/>
          <a:p>
            <a:pPr algn="ctr">
              <a:lnSpc>
                <a:spcPts val="2355"/>
              </a:lnSpc>
              <a:spcBef>
                <a:spcPct val="0"/>
              </a:spcBef>
            </a:pPr>
            <a:r>
              <a:rPr lang="en-US" sz="1899" b="1">
                <a:solidFill>
                  <a:srgbClr val="000000"/>
                </a:solidFill>
                <a:latin typeface="Agenda Bold"/>
                <a:ea typeface="Agenda Bold"/>
                <a:cs typeface="Agenda Bold"/>
                <a:sym typeface="Agenda Bold"/>
              </a:rPr>
              <a:t>NOV 20</a:t>
            </a:r>
          </a:p>
        </p:txBody>
      </p:sp>
      <p:grpSp>
        <p:nvGrpSpPr>
          <p:cNvPr id="63" name="Group 63"/>
          <p:cNvGrpSpPr/>
          <p:nvPr/>
        </p:nvGrpSpPr>
        <p:grpSpPr>
          <a:xfrm>
            <a:off x="7552383" y="5940460"/>
            <a:ext cx="1238376" cy="4220930"/>
            <a:chOff x="0" y="8206"/>
            <a:chExt cx="1651168" cy="5627907"/>
          </a:xfrm>
        </p:grpSpPr>
        <p:sp>
          <p:nvSpPr>
            <p:cNvPr id="64" name="Freeform 64"/>
            <p:cNvSpPr/>
            <p:nvPr/>
          </p:nvSpPr>
          <p:spPr>
            <a:xfrm rot="-81937">
              <a:off x="469947" y="8206"/>
              <a:ext cx="696919" cy="696919"/>
            </a:xfrm>
            <a:custGeom>
              <a:avLst/>
              <a:gdLst/>
              <a:ahLst/>
              <a:cxnLst/>
              <a:rect l="l" t="t" r="r" b="b"/>
              <a:pathLst>
                <a:path w="696919" h="696919">
                  <a:moveTo>
                    <a:pt x="0" y="0"/>
                  </a:moveTo>
                  <a:lnTo>
                    <a:pt x="696920" y="0"/>
                  </a:lnTo>
                  <a:lnTo>
                    <a:pt x="696920" y="696919"/>
                  </a:lnTo>
                  <a:lnTo>
                    <a:pt x="0" y="696919"/>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65" name="Group 65"/>
            <p:cNvGrpSpPr/>
            <p:nvPr/>
          </p:nvGrpSpPr>
          <p:grpSpPr>
            <a:xfrm rot="-10800000">
              <a:off x="21912" y="983218"/>
              <a:ext cx="1607344" cy="4114800"/>
              <a:chOff x="0" y="0"/>
              <a:chExt cx="317500" cy="812800"/>
            </a:xfrm>
          </p:grpSpPr>
          <p:sp>
            <p:nvSpPr>
              <p:cNvPr id="66" name="Freeform 66"/>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63707D"/>
              </a:solidFill>
            </p:spPr>
          </p:sp>
          <p:sp>
            <p:nvSpPr>
              <p:cNvPr id="67" name="TextBox 67"/>
              <p:cNvSpPr txBox="1"/>
              <p:nvPr/>
            </p:nvSpPr>
            <p:spPr>
              <a:xfrm>
                <a:off x="0" y="-28575"/>
                <a:ext cx="317500" cy="727075"/>
              </a:xfrm>
              <a:prstGeom prst="rect">
                <a:avLst/>
              </a:prstGeom>
            </p:spPr>
            <p:txBody>
              <a:bodyPr lIns="50800" tIns="50800" rIns="50800" bIns="50800" rtlCol="0" anchor="ctr"/>
              <a:lstStyle/>
              <a:p>
                <a:pPr algn="ctr">
                  <a:lnSpc>
                    <a:spcPts val="2355"/>
                  </a:lnSpc>
                </a:pPr>
                <a:endParaRPr/>
              </a:p>
            </p:txBody>
          </p:sp>
        </p:grpSp>
        <p:sp>
          <p:nvSpPr>
            <p:cNvPr id="68" name="TextBox 68"/>
            <p:cNvSpPr txBox="1"/>
            <p:nvPr/>
          </p:nvSpPr>
          <p:spPr>
            <a:xfrm>
              <a:off x="0" y="2368962"/>
              <a:ext cx="1651168" cy="1590506"/>
            </a:xfrm>
            <a:prstGeom prst="rect">
              <a:avLst/>
            </a:prstGeom>
          </p:spPr>
          <p:txBody>
            <a:bodyPr lIns="0" tIns="0" rIns="0" bIns="0" rtlCol="0" anchor="t">
              <a:spAutoFit/>
            </a:bodyPr>
            <a:lstStyle/>
            <a:p>
              <a:pPr algn="ctr">
                <a:lnSpc>
                  <a:spcPts val="2355"/>
                </a:lnSpc>
                <a:spcBef>
                  <a:spcPct val="0"/>
                </a:spcBef>
              </a:pPr>
              <a:r>
                <a:rPr lang="en-US" sz="1899">
                  <a:solidFill>
                    <a:srgbClr val="FFFFFF"/>
                  </a:solidFill>
                  <a:latin typeface="Agenda Medium"/>
                  <a:ea typeface="Agenda Medium"/>
                  <a:cs typeface="Agenda Medium"/>
                  <a:sym typeface="Agenda Medium"/>
                </a:rPr>
                <a:t>Launched refrigerated Vans Business</a:t>
              </a:r>
            </a:p>
          </p:txBody>
        </p:sp>
        <p:sp>
          <p:nvSpPr>
            <p:cNvPr id="69" name="TextBox 69"/>
            <p:cNvSpPr txBox="1"/>
            <p:nvPr/>
          </p:nvSpPr>
          <p:spPr>
            <a:xfrm>
              <a:off x="73255" y="5248570"/>
              <a:ext cx="1148536" cy="387543"/>
            </a:xfrm>
            <a:prstGeom prst="rect">
              <a:avLst/>
            </a:prstGeom>
          </p:spPr>
          <p:txBody>
            <a:bodyPr wrap="square" lIns="0" tIns="0" rIns="0" bIns="0" rtlCol="0" anchor="t">
              <a:spAutoFit/>
            </a:bodyPr>
            <a:lstStyle/>
            <a:p>
              <a:pPr algn="ctr">
                <a:lnSpc>
                  <a:spcPts val="2355"/>
                </a:lnSpc>
                <a:spcBef>
                  <a:spcPct val="0"/>
                </a:spcBef>
              </a:pPr>
              <a:r>
                <a:rPr lang="en-US" sz="1899" b="1" dirty="0">
                  <a:solidFill>
                    <a:srgbClr val="000000"/>
                  </a:solidFill>
                  <a:latin typeface="Agenda Bold"/>
                  <a:ea typeface="Agenda Bold"/>
                  <a:cs typeface="Agenda Bold"/>
                  <a:sym typeface="Agenda Bold"/>
                </a:rPr>
                <a:t>FEB 22</a:t>
              </a:r>
            </a:p>
          </p:txBody>
        </p:sp>
      </p:grpSp>
      <p:grpSp>
        <p:nvGrpSpPr>
          <p:cNvPr id="70" name="Group 70"/>
          <p:cNvGrpSpPr/>
          <p:nvPr/>
        </p:nvGrpSpPr>
        <p:grpSpPr>
          <a:xfrm>
            <a:off x="9743259" y="5974969"/>
            <a:ext cx="1250528" cy="4191143"/>
            <a:chOff x="0" y="0"/>
            <a:chExt cx="1667370" cy="5588190"/>
          </a:xfrm>
        </p:grpSpPr>
        <p:sp>
          <p:nvSpPr>
            <p:cNvPr id="71" name="Freeform 71"/>
            <p:cNvSpPr/>
            <p:nvPr/>
          </p:nvSpPr>
          <p:spPr>
            <a:xfrm>
              <a:off x="394787" y="0"/>
              <a:ext cx="729278" cy="729278"/>
            </a:xfrm>
            <a:custGeom>
              <a:avLst/>
              <a:gdLst/>
              <a:ahLst/>
              <a:cxnLst/>
              <a:rect l="l" t="t" r="r" b="b"/>
              <a:pathLst>
                <a:path w="729278" h="729278">
                  <a:moveTo>
                    <a:pt x="0" y="0"/>
                  </a:moveTo>
                  <a:lnTo>
                    <a:pt x="729279" y="0"/>
                  </a:lnTo>
                  <a:lnTo>
                    <a:pt x="729279" y="729278"/>
                  </a:lnTo>
                  <a:lnTo>
                    <a:pt x="0" y="729278"/>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nvGrpSpPr>
            <p:cNvPr id="72" name="Group 72"/>
            <p:cNvGrpSpPr/>
            <p:nvPr/>
          </p:nvGrpSpPr>
          <p:grpSpPr>
            <a:xfrm rot="-10800000">
              <a:off x="0" y="898521"/>
              <a:ext cx="1607344" cy="4114800"/>
              <a:chOff x="0" y="0"/>
              <a:chExt cx="317500" cy="812800"/>
            </a:xfrm>
          </p:grpSpPr>
          <p:sp>
            <p:nvSpPr>
              <p:cNvPr id="73" name="Freeform 73"/>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E6E7E8"/>
              </a:solidFill>
            </p:spPr>
          </p:sp>
          <p:sp>
            <p:nvSpPr>
              <p:cNvPr id="74" name="TextBox 74"/>
              <p:cNvSpPr txBox="1"/>
              <p:nvPr/>
            </p:nvSpPr>
            <p:spPr>
              <a:xfrm>
                <a:off x="0" y="-28575"/>
                <a:ext cx="317500" cy="727075"/>
              </a:xfrm>
              <a:prstGeom prst="rect">
                <a:avLst/>
              </a:prstGeom>
            </p:spPr>
            <p:txBody>
              <a:bodyPr lIns="50800" tIns="50800" rIns="50800" bIns="50800" rtlCol="0" anchor="ctr"/>
              <a:lstStyle/>
              <a:p>
                <a:pPr algn="ctr">
                  <a:lnSpc>
                    <a:spcPts val="2355"/>
                  </a:lnSpc>
                </a:pPr>
                <a:endParaRPr/>
              </a:p>
            </p:txBody>
          </p:sp>
        </p:grpSp>
        <p:sp>
          <p:nvSpPr>
            <p:cNvPr id="75" name="TextBox 75"/>
            <p:cNvSpPr txBox="1"/>
            <p:nvPr/>
          </p:nvSpPr>
          <p:spPr>
            <a:xfrm>
              <a:off x="45379" y="2635161"/>
              <a:ext cx="1559738" cy="803106"/>
            </a:xfrm>
            <a:prstGeom prst="rect">
              <a:avLst/>
            </a:prstGeom>
          </p:spPr>
          <p:txBody>
            <a:bodyPr lIns="0" tIns="0" rIns="0" bIns="0" rtlCol="0" anchor="t">
              <a:spAutoFit/>
            </a:bodyPr>
            <a:lstStyle/>
            <a:p>
              <a:pPr algn="ctr">
                <a:lnSpc>
                  <a:spcPts val="2355"/>
                </a:lnSpc>
              </a:pPr>
              <a:r>
                <a:rPr lang="en-US" sz="1899">
                  <a:solidFill>
                    <a:srgbClr val="000000"/>
                  </a:solidFill>
                  <a:latin typeface="Agenda Medium"/>
                  <a:ea typeface="Agenda Medium"/>
                  <a:cs typeface="Agenda Medium"/>
                  <a:sym typeface="Agenda Medium"/>
                </a:rPr>
                <a:t>Launched</a:t>
              </a:r>
            </a:p>
            <a:p>
              <a:pPr algn="ctr">
                <a:lnSpc>
                  <a:spcPts val="2355"/>
                </a:lnSpc>
                <a:spcBef>
                  <a:spcPct val="0"/>
                </a:spcBef>
              </a:pPr>
              <a:r>
                <a:rPr lang="en-US" sz="1899">
                  <a:solidFill>
                    <a:srgbClr val="000000"/>
                  </a:solidFill>
                  <a:latin typeface="Agenda Medium"/>
                  <a:ea typeface="Agenda Medium"/>
                  <a:cs typeface="Agenda Medium"/>
                  <a:sym typeface="Agenda Medium"/>
                </a:rPr>
                <a:t>EV Pilot</a:t>
              </a:r>
            </a:p>
          </p:txBody>
        </p:sp>
        <p:sp>
          <p:nvSpPr>
            <p:cNvPr id="76" name="TextBox 76"/>
            <p:cNvSpPr txBox="1"/>
            <p:nvPr/>
          </p:nvSpPr>
          <p:spPr>
            <a:xfrm>
              <a:off x="304309" y="5200647"/>
              <a:ext cx="1363061" cy="387543"/>
            </a:xfrm>
            <a:prstGeom prst="rect">
              <a:avLst/>
            </a:prstGeom>
          </p:spPr>
          <p:txBody>
            <a:bodyPr wrap="square" lIns="0" tIns="0" rIns="0" bIns="0" rtlCol="0" anchor="t">
              <a:spAutoFit/>
            </a:bodyPr>
            <a:lstStyle/>
            <a:p>
              <a:pPr algn="ctr">
                <a:lnSpc>
                  <a:spcPts val="2355"/>
                </a:lnSpc>
                <a:spcBef>
                  <a:spcPct val="0"/>
                </a:spcBef>
              </a:pPr>
              <a:r>
                <a:rPr lang="en-US" sz="1899" b="1" dirty="0">
                  <a:solidFill>
                    <a:srgbClr val="000000"/>
                  </a:solidFill>
                  <a:latin typeface="Agenda Bold"/>
                  <a:ea typeface="Agenda Bold"/>
                  <a:cs typeface="Agenda Bold"/>
                  <a:sym typeface="Agenda Bold"/>
                </a:rPr>
                <a:t>AUG 22</a:t>
              </a:r>
            </a:p>
          </p:txBody>
        </p:sp>
      </p:grpSp>
      <p:grpSp>
        <p:nvGrpSpPr>
          <p:cNvPr id="77" name="Group 77"/>
          <p:cNvGrpSpPr/>
          <p:nvPr/>
        </p:nvGrpSpPr>
        <p:grpSpPr>
          <a:xfrm>
            <a:off x="422859" y="737611"/>
            <a:ext cx="1219709" cy="4091572"/>
            <a:chOff x="0" y="-28575"/>
            <a:chExt cx="1626278" cy="5455430"/>
          </a:xfrm>
        </p:grpSpPr>
        <p:sp>
          <p:nvSpPr>
            <p:cNvPr id="78" name="TextBox 78"/>
            <p:cNvSpPr txBox="1"/>
            <p:nvPr/>
          </p:nvSpPr>
          <p:spPr>
            <a:xfrm>
              <a:off x="237573" y="-28575"/>
              <a:ext cx="965359" cy="409406"/>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Bold"/>
                  <a:ea typeface="Agenda Bold"/>
                  <a:cs typeface="Agenda Bold"/>
                  <a:sym typeface="Agenda Bold"/>
                </a:rPr>
                <a:t>OCT 16</a:t>
              </a:r>
            </a:p>
          </p:txBody>
        </p:sp>
        <p:sp>
          <p:nvSpPr>
            <p:cNvPr id="79" name="Freeform 79"/>
            <p:cNvSpPr/>
            <p:nvPr/>
          </p:nvSpPr>
          <p:spPr>
            <a:xfrm>
              <a:off x="455212" y="4729936"/>
              <a:ext cx="696919" cy="696919"/>
            </a:xfrm>
            <a:custGeom>
              <a:avLst/>
              <a:gdLst/>
              <a:ahLst/>
              <a:cxnLst/>
              <a:rect l="l" t="t" r="r" b="b"/>
              <a:pathLst>
                <a:path w="696919" h="696919">
                  <a:moveTo>
                    <a:pt x="0" y="0"/>
                  </a:moveTo>
                  <a:lnTo>
                    <a:pt x="696920" y="0"/>
                  </a:lnTo>
                  <a:lnTo>
                    <a:pt x="696920" y="696919"/>
                  </a:lnTo>
                  <a:lnTo>
                    <a:pt x="0" y="696919"/>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nvGrpSpPr>
            <p:cNvPr id="80" name="Group 80"/>
            <p:cNvGrpSpPr/>
            <p:nvPr/>
          </p:nvGrpSpPr>
          <p:grpSpPr>
            <a:xfrm>
              <a:off x="0" y="427751"/>
              <a:ext cx="1626278" cy="4236503"/>
              <a:chOff x="0" y="-28575"/>
              <a:chExt cx="321240" cy="836840"/>
            </a:xfrm>
          </p:grpSpPr>
          <p:sp>
            <p:nvSpPr>
              <p:cNvPr id="81" name="Freeform 81"/>
              <p:cNvSpPr/>
              <p:nvPr/>
            </p:nvSpPr>
            <p:spPr>
              <a:xfrm>
                <a:off x="3740" y="-4535"/>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63707D"/>
              </a:solidFill>
            </p:spPr>
          </p:sp>
          <p:sp>
            <p:nvSpPr>
              <p:cNvPr id="82" name="TextBox 82"/>
              <p:cNvSpPr txBox="1"/>
              <p:nvPr/>
            </p:nvSpPr>
            <p:spPr>
              <a:xfrm>
                <a:off x="0" y="-28575"/>
                <a:ext cx="317500" cy="727075"/>
              </a:xfrm>
              <a:prstGeom prst="rect">
                <a:avLst/>
              </a:prstGeom>
            </p:spPr>
            <p:txBody>
              <a:bodyPr lIns="50800" tIns="50800" rIns="50800" bIns="50800" rtlCol="0" anchor="ctr"/>
              <a:lstStyle/>
              <a:p>
                <a:pPr algn="ctr">
                  <a:lnSpc>
                    <a:spcPts val="2355"/>
                  </a:lnSpc>
                </a:pPr>
                <a:endParaRPr/>
              </a:p>
            </p:txBody>
          </p:sp>
        </p:grpSp>
        <p:sp>
          <p:nvSpPr>
            <p:cNvPr id="83" name="TextBox 83"/>
            <p:cNvSpPr txBox="1"/>
            <p:nvPr/>
          </p:nvSpPr>
          <p:spPr>
            <a:xfrm>
              <a:off x="8232" y="1337680"/>
              <a:ext cx="1607344" cy="1590506"/>
            </a:xfrm>
            <a:prstGeom prst="rect">
              <a:avLst/>
            </a:prstGeom>
          </p:spPr>
          <p:txBody>
            <a:bodyPr lIns="0" tIns="0" rIns="0" bIns="0" rtlCol="0" anchor="t">
              <a:spAutoFit/>
            </a:bodyPr>
            <a:lstStyle/>
            <a:p>
              <a:pPr algn="ctr">
                <a:lnSpc>
                  <a:spcPts val="2355"/>
                </a:lnSpc>
                <a:spcBef>
                  <a:spcPct val="0"/>
                </a:spcBef>
              </a:pPr>
              <a:r>
                <a:rPr lang="en-US" sz="1899" b="1">
                  <a:solidFill>
                    <a:srgbClr val="FFFFFF"/>
                  </a:solidFill>
                  <a:latin typeface="Agenda Medium"/>
                  <a:ea typeface="Agenda Medium"/>
                  <a:cs typeface="Agenda Medium"/>
                  <a:sym typeface="Agenda Medium"/>
                </a:rPr>
                <a:t>Started with the operations in Mumbai</a:t>
              </a:r>
            </a:p>
          </p:txBody>
        </p:sp>
      </p:grpSp>
      <p:sp>
        <p:nvSpPr>
          <p:cNvPr id="84" name="TextBox 84"/>
          <p:cNvSpPr txBox="1"/>
          <p:nvPr/>
        </p:nvSpPr>
        <p:spPr>
          <a:xfrm>
            <a:off x="1272531" y="9798712"/>
            <a:ext cx="724019" cy="314198"/>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Bold"/>
                <a:ea typeface="Agenda Bold"/>
                <a:cs typeface="Agenda Bold"/>
                <a:sym typeface="Agenda Bold"/>
              </a:rPr>
              <a:t>APR 17</a:t>
            </a:r>
          </a:p>
        </p:txBody>
      </p:sp>
      <p:grpSp>
        <p:nvGrpSpPr>
          <p:cNvPr id="85" name="Group 85"/>
          <p:cNvGrpSpPr/>
          <p:nvPr/>
        </p:nvGrpSpPr>
        <p:grpSpPr>
          <a:xfrm>
            <a:off x="1136774" y="5974969"/>
            <a:ext cx="1205508" cy="3739205"/>
            <a:chOff x="0" y="0"/>
            <a:chExt cx="1607344" cy="4985607"/>
          </a:xfrm>
        </p:grpSpPr>
        <p:sp>
          <p:nvSpPr>
            <p:cNvPr id="86" name="Freeform 86"/>
            <p:cNvSpPr/>
            <p:nvPr/>
          </p:nvSpPr>
          <p:spPr>
            <a:xfrm>
              <a:off x="439033" y="0"/>
              <a:ext cx="729278" cy="729278"/>
            </a:xfrm>
            <a:custGeom>
              <a:avLst/>
              <a:gdLst/>
              <a:ahLst/>
              <a:cxnLst/>
              <a:rect l="l" t="t" r="r" b="b"/>
              <a:pathLst>
                <a:path w="729278" h="729278">
                  <a:moveTo>
                    <a:pt x="0" y="0"/>
                  </a:moveTo>
                  <a:lnTo>
                    <a:pt x="729278" y="0"/>
                  </a:lnTo>
                  <a:lnTo>
                    <a:pt x="729278" y="729278"/>
                  </a:lnTo>
                  <a:lnTo>
                    <a:pt x="0" y="729278"/>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nvGrpSpPr>
            <p:cNvPr id="87" name="Group 87"/>
            <p:cNvGrpSpPr/>
            <p:nvPr/>
          </p:nvGrpSpPr>
          <p:grpSpPr>
            <a:xfrm rot="-10800000">
              <a:off x="0" y="870807"/>
              <a:ext cx="1607344" cy="4114800"/>
              <a:chOff x="0" y="0"/>
              <a:chExt cx="317500" cy="812800"/>
            </a:xfrm>
          </p:grpSpPr>
          <p:sp>
            <p:nvSpPr>
              <p:cNvPr id="88" name="Freeform 88"/>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E6E7E8"/>
              </a:solidFill>
            </p:spPr>
          </p:sp>
          <p:sp>
            <p:nvSpPr>
              <p:cNvPr id="89" name="TextBox 89"/>
              <p:cNvSpPr txBox="1"/>
              <p:nvPr/>
            </p:nvSpPr>
            <p:spPr>
              <a:xfrm>
                <a:off x="0" y="-28575"/>
                <a:ext cx="317500" cy="727075"/>
              </a:xfrm>
              <a:prstGeom prst="rect">
                <a:avLst/>
              </a:prstGeom>
            </p:spPr>
            <p:txBody>
              <a:bodyPr lIns="50800" tIns="50800" rIns="50800" bIns="50800" rtlCol="0" anchor="ctr"/>
              <a:lstStyle/>
              <a:p>
                <a:pPr algn="ctr">
                  <a:lnSpc>
                    <a:spcPts val="2355"/>
                  </a:lnSpc>
                </a:pPr>
                <a:endParaRPr/>
              </a:p>
            </p:txBody>
          </p:sp>
        </p:grpSp>
        <p:sp>
          <p:nvSpPr>
            <p:cNvPr id="90" name="TextBox 90"/>
            <p:cNvSpPr txBox="1"/>
            <p:nvPr/>
          </p:nvSpPr>
          <p:spPr>
            <a:xfrm>
              <a:off x="124907" y="1868454"/>
              <a:ext cx="1297661" cy="1984206"/>
            </a:xfrm>
            <a:prstGeom prst="rect">
              <a:avLst/>
            </a:prstGeom>
          </p:spPr>
          <p:txBody>
            <a:bodyPr lIns="0" tIns="0" rIns="0" bIns="0" rtlCol="0" anchor="t">
              <a:spAutoFit/>
            </a:bodyPr>
            <a:lstStyle/>
            <a:p>
              <a:pPr algn="ctr">
                <a:lnSpc>
                  <a:spcPts val="2355"/>
                </a:lnSpc>
                <a:spcBef>
                  <a:spcPct val="0"/>
                </a:spcBef>
              </a:pPr>
              <a:r>
                <a:rPr lang="en-US" sz="1899">
                  <a:solidFill>
                    <a:srgbClr val="000000"/>
                  </a:solidFill>
                  <a:latin typeface="Agenda Medium"/>
                  <a:ea typeface="Agenda Medium"/>
                  <a:cs typeface="Agenda Medium"/>
                  <a:sym typeface="Agenda Medium"/>
                </a:rPr>
                <a:t>Everest Fleet driver app was created.</a:t>
              </a:r>
            </a:p>
          </p:txBody>
        </p:sp>
      </p:grpSp>
      <p:sp>
        <p:nvSpPr>
          <p:cNvPr id="91" name="Freeform 91"/>
          <p:cNvSpPr/>
          <p:nvPr/>
        </p:nvSpPr>
        <p:spPr>
          <a:xfrm>
            <a:off x="2427384" y="4122467"/>
            <a:ext cx="522690" cy="522690"/>
          </a:xfrm>
          <a:custGeom>
            <a:avLst/>
            <a:gdLst/>
            <a:ahLst/>
            <a:cxnLst/>
            <a:rect l="l" t="t" r="r" b="b"/>
            <a:pathLst>
              <a:path w="522690" h="522690">
                <a:moveTo>
                  <a:pt x="0" y="0"/>
                </a:moveTo>
                <a:lnTo>
                  <a:pt x="522690" y="0"/>
                </a:lnTo>
                <a:lnTo>
                  <a:pt x="522690" y="522690"/>
                </a:lnTo>
                <a:lnTo>
                  <a:pt x="0" y="522690"/>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nvGrpSpPr>
          <p:cNvPr id="92" name="Group 92"/>
          <p:cNvGrpSpPr/>
          <p:nvPr/>
        </p:nvGrpSpPr>
        <p:grpSpPr>
          <a:xfrm>
            <a:off x="2150716" y="1064942"/>
            <a:ext cx="1190114" cy="2952750"/>
            <a:chOff x="0" y="0"/>
            <a:chExt cx="313446" cy="777679"/>
          </a:xfrm>
        </p:grpSpPr>
        <p:sp>
          <p:nvSpPr>
            <p:cNvPr id="93" name="Freeform 93"/>
            <p:cNvSpPr/>
            <p:nvPr/>
          </p:nvSpPr>
          <p:spPr>
            <a:xfrm>
              <a:off x="0" y="0"/>
              <a:ext cx="313446" cy="777679"/>
            </a:xfrm>
            <a:custGeom>
              <a:avLst/>
              <a:gdLst/>
              <a:ahLst/>
              <a:cxnLst/>
              <a:rect l="l" t="t" r="r" b="b"/>
              <a:pathLst>
                <a:path w="313446" h="777679">
                  <a:moveTo>
                    <a:pt x="313446" y="0"/>
                  </a:moveTo>
                  <a:lnTo>
                    <a:pt x="313446" y="663379"/>
                  </a:lnTo>
                  <a:lnTo>
                    <a:pt x="156723" y="777679"/>
                  </a:lnTo>
                  <a:lnTo>
                    <a:pt x="0" y="663379"/>
                  </a:lnTo>
                  <a:lnTo>
                    <a:pt x="0" y="0"/>
                  </a:lnTo>
                  <a:lnTo>
                    <a:pt x="313446" y="0"/>
                  </a:lnTo>
                  <a:close/>
                </a:path>
              </a:pathLst>
            </a:custGeom>
            <a:solidFill>
              <a:srgbClr val="E6E7E8"/>
            </a:solidFill>
          </p:spPr>
        </p:sp>
        <p:sp>
          <p:nvSpPr>
            <p:cNvPr id="94" name="TextBox 94"/>
            <p:cNvSpPr txBox="1"/>
            <p:nvPr/>
          </p:nvSpPr>
          <p:spPr>
            <a:xfrm>
              <a:off x="0" y="-28575"/>
              <a:ext cx="313446" cy="691954"/>
            </a:xfrm>
            <a:prstGeom prst="rect">
              <a:avLst/>
            </a:prstGeom>
          </p:spPr>
          <p:txBody>
            <a:bodyPr lIns="50800" tIns="50800" rIns="50800" bIns="50800" rtlCol="0" anchor="ctr"/>
            <a:lstStyle/>
            <a:p>
              <a:pPr algn="ctr">
                <a:lnSpc>
                  <a:spcPts val="2355"/>
                </a:lnSpc>
              </a:pPr>
              <a:endParaRPr/>
            </a:p>
          </p:txBody>
        </p:sp>
      </p:grpSp>
      <p:grpSp>
        <p:nvGrpSpPr>
          <p:cNvPr id="95" name="Group 95"/>
          <p:cNvGrpSpPr/>
          <p:nvPr/>
        </p:nvGrpSpPr>
        <p:grpSpPr>
          <a:xfrm>
            <a:off x="16533261" y="5947699"/>
            <a:ext cx="1205508" cy="4230087"/>
            <a:chOff x="0" y="0"/>
            <a:chExt cx="1607344" cy="5640116"/>
          </a:xfrm>
        </p:grpSpPr>
        <p:sp>
          <p:nvSpPr>
            <p:cNvPr id="96" name="Freeform 96"/>
            <p:cNvSpPr/>
            <p:nvPr/>
          </p:nvSpPr>
          <p:spPr>
            <a:xfrm rot="-114250">
              <a:off x="384470" y="11386"/>
              <a:ext cx="696919" cy="696919"/>
            </a:xfrm>
            <a:custGeom>
              <a:avLst/>
              <a:gdLst/>
              <a:ahLst/>
              <a:cxnLst/>
              <a:rect l="l" t="t" r="r" b="b"/>
              <a:pathLst>
                <a:path w="696919" h="696919">
                  <a:moveTo>
                    <a:pt x="0" y="0"/>
                  </a:moveTo>
                  <a:lnTo>
                    <a:pt x="696919" y="0"/>
                  </a:lnTo>
                  <a:lnTo>
                    <a:pt x="696919" y="696920"/>
                  </a:lnTo>
                  <a:lnTo>
                    <a:pt x="0" y="696920"/>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97" name="Group 97"/>
            <p:cNvGrpSpPr/>
            <p:nvPr/>
          </p:nvGrpSpPr>
          <p:grpSpPr>
            <a:xfrm rot="-10800000">
              <a:off x="0" y="925641"/>
              <a:ext cx="1607344" cy="4114800"/>
              <a:chOff x="0" y="0"/>
              <a:chExt cx="317500" cy="812800"/>
            </a:xfrm>
          </p:grpSpPr>
          <p:sp>
            <p:nvSpPr>
              <p:cNvPr id="98" name="Freeform 98"/>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63707D"/>
              </a:solidFill>
            </p:spPr>
          </p:sp>
          <p:sp>
            <p:nvSpPr>
              <p:cNvPr id="99" name="TextBox 99"/>
              <p:cNvSpPr txBox="1"/>
              <p:nvPr/>
            </p:nvSpPr>
            <p:spPr>
              <a:xfrm>
                <a:off x="0" y="-28575"/>
                <a:ext cx="317500" cy="727075"/>
              </a:xfrm>
              <a:prstGeom prst="rect">
                <a:avLst/>
              </a:prstGeom>
            </p:spPr>
            <p:txBody>
              <a:bodyPr lIns="50800" tIns="50800" rIns="50800" bIns="50800" rtlCol="0" anchor="ctr"/>
              <a:lstStyle/>
              <a:p>
                <a:pPr algn="ctr">
                  <a:lnSpc>
                    <a:spcPts val="2355"/>
                  </a:lnSpc>
                </a:pPr>
                <a:endParaRPr/>
              </a:p>
            </p:txBody>
          </p:sp>
        </p:grpSp>
        <p:sp>
          <p:nvSpPr>
            <p:cNvPr id="100" name="TextBox 100"/>
            <p:cNvSpPr txBox="1"/>
            <p:nvPr/>
          </p:nvSpPr>
          <p:spPr>
            <a:xfrm>
              <a:off x="385784" y="5230711"/>
              <a:ext cx="965359" cy="409406"/>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Bold"/>
                  <a:ea typeface="Agenda Bold"/>
                  <a:cs typeface="Agenda Bold"/>
                  <a:sym typeface="Agenda Bold"/>
                </a:rPr>
                <a:t>FEB 25</a:t>
              </a:r>
            </a:p>
          </p:txBody>
        </p:sp>
        <p:sp>
          <p:nvSpPr>
            <p:cNvPr id="101" name="TextBox 101"/>
            <p:cNvSpPr txBox="1"/>
            <p:nvPr/>
          </p:nvSpPr>
          <p:spPr>
            <a:xfrm>
              <a:off x="101600" y="2110953"/>
              <a:ext cx="1392257" cy="1590506"/>
            </a:xfrm>
            <a:prstGeom prst="rect">
              <a:avLst/>
            </a:prstGeom>
          </p:spPr>
          <p:txBody>
            <a:bodyPr lIns="0" tIns="0" rIns="0" bIns="0" rtlCol="0" anchor="t">
              <a:spAutoFit/>
            </a:bodyPr>
            <a:lstStyle/>
            <a:p>
              <a:pPr algn="ctr">
                <a:lnSpc>
                  <a:spcPts val="2355"/>
                </a:lnSpc>
                <a:spcBef>
                  <a:spcPct val="0"/>
                </a:spcBef>
              </a:pPr>
              <a:r>
                <a:rPr lang="en-US" sz="1899">
                  <a:solidFill>
                    <a:srgbClr val="FFFFFF"/>
                  </a:solidFill>
                  <a:latin typeface="Agenda Medium"/>
                  <a:ea typeface="Agenda Medium"/>
                  <a:cs typeface="Agenda Medium"/>
                  <a:sym typeface="Agenda Medium"/>
                </a:rPr>
                <a:t>Fleet grew to 20,000+ cars</a:t>
              </a:r>
            </a:p>
          </p:txBody>
        </p:sp>
      </p:grpSp>
      <p:sp>
        <p:nvSpPr>
          <p:cNvPr id="102" name="Freeform 102"/>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7"/>
            <a:stretch>
              <a:fillRect/>
            </a:stretch>
          </a:blipFill>
        </p:spPr>
      </p:sp>
      <p:sp>
        <p:nvSpPr>
          <p:cNvPr id="103" name="TextBox 103"/>
          <p:cNvSpPr txBox="1"/>
          <p:nvPr/>
        </p:nvSpPr>
        <p:spPr>
          <a:xfrm>
            <a:off x="8825032" y="5142731"/>
            <a:ext cx="637937" cy="314198"/>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Medium"/>
                <a:ea typeface="Agenda Medium"/>
                <a:cs typeface="Agenda Medium"/>
                <a:sym typeface="Agenda Medium"/>
              </a:rPr>
              <a:t>Oct 16</a:t>
            </a:r>
          </a:p>
        </p:txBody>
      </p:sp>
      <p:sp>
        <p:nvSpPr>
          <p:cNvPr id="104" name="TextBox 104"/>
          <p:cNvSpPr txBox="1"/>
          <p:nvPr/>
        </p:nvSpPr>
        <p:spPr>
          <a:xfrm>
            <a:off x="8825032" y="5142731"/>
            <a:ext cx="637937" cy="314198"/>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Medium"/>
                <a:ea typeface="Agenda Medium"/>
                <a:cs typeface="Agenda Medium"/>
                <a:sym typeface="Agenda Medium"/>
              </a:rPr>
              <a:t>Oct 16</a:t>
            </a:r>
          </a:p>
        </p:txBody>
      </p:sp>
      <p:sp>
        <p:nvSpPr>
          <p:cNvPr id="105" name="TextBox 105"/>
          <p:cNvSpPr txBox="1"/>
          <p:nvPr/>
        </p:nvSpPr>
        <p:spPr>
          <a:xfrm>
            <a:off x="8825032" y="5142731"/>
            <a:ext cx="637937" cy="314198"/>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Medium"/>
                <a:ea typeface="Agenda Medium"/>
                <a:cs typeface="Agenda Medium"/>
                <a:sym typeface="Agenda Medium"/>
              </a:rPr>
              <a:t>Oct 16</a:t>
            </a:r>
          </a:p>
        </p:txBody>
      </p:sp>
      <p:sp>
        <p:nvSpPr>
          <p:cNvPr id="106" name="TextBox 106"/>
          <p:cNvSpPr txBox="1"/>
          <p:nvPr/>
        </p:nvSpPr>
        <p:spPr>
          <a:xfrm>
            <a:off x="8825032" y="5142731"/>
            <a:ext cx="637937" cy="314198"/>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Medium"/>
                <a:ea typeface="Agenda Medium"/>
                <a:cs typeface="Agenda Medium"/>
                <a:sym typeface="Agenda Medium"/>
              </a:rPr>
              <a:t>Oct 16</a:t>
            </a:r>
          </a:p>
        </p:txBody>
      </p:sp>
      <p:sp>
        <p:nvSpPr>
          <p:cNvPr id="107" name="TextBox 107"/>
          <p:cNvSpPr txBox="1"/>
          <p:nvPr/>
        </p:nvSpPr>
        <p:spPr>
          <a:xfrm>
            <a:off x="8825032" y="5142731"/>
            <a:ext cx="637937" cy="314198"/>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Medium"/>
                <a:ea typeface="Agenda Medium"/>
                <a:cs typeface="Agenda Medium"/>
                <a:sym typeface="Agenda Medium"/>
              </a:rPr>
              <a:t>Oct 16</a:t>
            </a:r>
          </a:p>
        </p:txBody>
      </p:sp>
      <p:grpSp>
        <p:nvGrpSpPr>
          <p:cNvPr id="108" name="Group 108"/>
          <p:cNvGrpSpPr/>
          <p:nvPr/>
        </p:nvGrpSpPr>
        <p:grpSpPr>
          <a:xfrm>
            <a:off x="14194278" y="5884367"/>
            <a:ext cx="1205508" cy="4179182"/>
            <a:chOff x="0" y="0"/>
            <a:chExt cx="1607344" cy="5572243"/>
          </a:xfrm>
        </p:grpSpPr>
        <p:sp>
          <p:nvSpPr>
            <p:cNvPr id="109" name="Freeform 109"/>
            <p:cNvSpPr/>
            <p:nvPr/>
          </p:nvSpPr>
          <p:spPr>
            <a:xfrm>
              <a:off x="344170" y="0"/>
              <a:ext cx="729278" cy="729278"/>
            </a:xfrm>
            <a:custGeom>
              <a:avLst/>
              <a:gdLst/>
              <a:ahLst/>
              <a:cxnLst/>
              <a:rect l="l" t="t" r="r" b="b"/>
              <a:pathLst>
                <a:path w="729278" h="729278">
                  <a:moveTo>
                    <a:pt x="0" y="0"/>
                  </a:moveTo>
                  <a:lnTo>
                    <a:pt x="729278" y="0"/>
                  </a:lnTo>
                  <a:lnTo>
                    <a:pt x="729278" y="729278"/>
                  </a:lnTo>
                  <a:lnTo>
                    <a:pt x="0" y="729278"/>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nvGrpSpPr>
            <p:cNvPr id="110" name="Group 110"/>
            <p:cNvGrpSpPr/>
            <p:nvPr/>
          </p:nvGrpSpPr>
          <p:grpSpPr>
            <a:xfrm rot="-10800000">
              <a:off x="0" y="862045"/>
              <a:ext cx="1607344" cy="4114800"/>
              <a:chOff x="0" y="0"/>
              <a:chExt cx="317500" cy="812800"/>
            </a:xfrm>
          </p:grpSpPr>
          <p:sp>
            <p:nvSpPr>
              <p:cNvPr id="111" name="Freeform 111"/>
              <p:cNvSpPr/>
              <p:nvPr/>
            </p:nvSpPr>
            <p:spPr>
              <a:xfrm>
                <a:off x="0" y="0"/>
                <a:ext cx="317500" cy="812800"/>
              </a:xfrm>
              <a:custGeom>
                <a:avLst/>
                <a:gdLst/>
                <a:ahLst/>
                <a:cxnLst/>
                <a:rect l="l" t="t" r="r" b="b"/>
                <a:pathLst>
                  <a:path w="317500" h="812800">
                    <a:moveTo>
                      <a:pt x="317500" y="0"/>
                    </a:moveTo>
                    <a:lnTo>
                      <a:pt x="317500" y="698500"/>
                    </a:lnTo>
                    <a:lnTo>
                      <a:pt x="158750" y="812800"/>
                    </a:lnTo>
                    <a:lnTo>
                      <a:pt x="0" y="698500"/>
                    </a:lnTo>
                    <a:lnTo>
                      <a:pt x="0" y="0"/>
                    </a:lnTo>
                    <a:lnTo>
                      <a:pt x="317500" y="0"/>
                    </a:lnTo>
                    <a:close/>
                  </a:path>
                </a:pathLst>
              </a:custGeom>
              <a:solidFill>
                <a:srgbClr val="E6E7E8"/>
              </a:solidFill>
            </p:spPr>
          </p:sp>
          <p:sp>
            <p:nvSpPr>
              <p:cNvPr id="112" name="TextBox 112"/>
              <p:cNvSpPr txBox="1"/>
              <p:nvPr/>
            </p:nvSpPr>
            <p:spPr>
              <a:xfrm>
                <a:off x="0" y="-28575"/>
                <a:ext cx="317500" cy="727075"/>
              </a:xfrm>
              <a:prstGeom prst="rect">
                <a:avLst/>
              </a:prstGeom>
            </p:spPr>
            <p:txBody>
              <a:bodyPr lIns="50800" tIns="50800" rIns="50800" bIns="50800" rtlCol="0" anchor="ctr"/>
              <a:lstStyle/>
              <a:p>
                <a:pPr algn="ctr">
                  <a:lnSpc>
                    <a:spcPts val="2355"/>
                  </a:lnSpc>
                </a:pPr>
                <a:endParaRPr/>
              </a:p>
            </p:txBody>
          </p:sp>
        </p:grpSp>
        <p:sp>
          <p:nvSpPr>
            <p:cNvPr id="113" name="TextBox 113"/>
            <p:cNvSpPr txBox="1"/>
            <p:nvPr/>
          </p:nvSpPr>
          <p:spPr>
            <a:xfrm>
              <a:off x="39789" y="2109905"/>
              <a:ext cx="1527765" cy="1590506"/>
            </a:xfrm>
            <a:prstGeom prst="rect">
              <a:avLst/>
            </a:prstGeom>
          </p:spPr>
          <p:txBody>
            <a:bodyPr lIns="0" tIns="0" rIns="0" bIns="0" rtlCol="0" anchor="t">
              <a:spAutoFit/>
            </a:bodyPr>
            <a:lstStyle/>
            <a:p>
              <a:pPr algn="ctr">
                <a:lnSpc>
                  <a:spcPts val="2355"/>
                </a:lnSpc>
                <a:spcBef>
                  <a:spcPct val="0"/>
                </a:spcBef>
              </a:pPr>
              <a:r>
                <a:rPr lang="en-US" sz="1899">
                  <a:solidFill>
                    <a:srgbClr val="000000"/>
                  </a:solidFill>
                  <a:latin typeface="Agenda Medium"/>
                  <a:ea typeface="Agenda Medium"/>
                  <a:cs typeface="Agenda Medium"/>
                  <a:sym typeface="Agenda Medium"/>
                </a:rPr>
                <a:t>Onboarded first DFI as a lender - GuarantCo</a:t>
              </a:r>
            </a:p>
          </p:txBody>
        </p:sp>
        <p:sp>
          <p:nvSpPr>
            <p:cNvPr id="114" name="TextBox 114"/>
            <p:cNvSpPr txBox="1"/>
            <p:nvPr/>
          </p:nvSpPr>
          <p:spPr>
            <a:xfrm>
              <a:off x="344170" y="5162837"/>
              <a:ext cx="919004" cy="409406"/>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Bold"/>
                  <a:ea typeface="Agenda Bold"/>
                  <a:cs typeface="Agenda Bold"/>
                  <a:sym typeface="Agenda Bold"/>
                </a:rPr>
                <a:t>DEC 23</a:t>
              </a:r>
            </a:p>
          </p:txBody>
        </p:sp>
      </p:grpSp>
      <p:sp>
        <p:nvSpPr>
          <p:cNvPr id="115" name="TextBox 115"/>
          <p:cNvSpPr txBox="1"/>
          <p:nvPr/>
        </p:nvSpPr>
        <p:spPr>
          <a:xfrm>
            <a:off x="2150716" y="1561607"/>
            <a:ext cx="1190114" cy="2085848"/>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Medium"/>
                <a:ea typeface="Agenda Medium"/>
                <a:cs typeface="Agenda Medium"/>
                <a:sym typeface="Agenda Medium"/>
              </a:rPr>
              <a:t>Awarded best fleet partner by Uber for the 2nd consecutive year</a:t>
            </a:r>
          </a:p>
        </p:txBody>
      </p:sp>
      <p:sp>
        <p:nvSpPr>
          <p:cNvPr id="116" name="TextBox 116"/>
          <p:cNvSpPr txBox="1"/>
          <p:nvPr/>
        </p:nvSpPr>
        <p:spPr>
          <a:xfrm>
            <a:off x="2342282" y="598344"/>
            <a:ext cx="724019" cy="314198"/>
          </a:xfrm>
          <a:prstGeom prst="rect">
            <a:avLst/>
          </a:prstGeom>
        </p:spPr>
        <p:txBody>
          <a:bodyPr lIns="0" tIns="0" rIns="0" bIns="0" rtlCol="0" anchor="t">
            <a:spAutoFit/>
          </a:bodyPr>
          <a:lstStyle/>
          <a:p>
            <a:pPr algn="ctr">
              <a:lnSpc>
                <a:spcPts val="2355"/>
              </a:lnSpc>
              <a:spcBef>
                <a:spcPct val="0"/>
              </a:spcBef>
            </a:pPr>
            <a:r>
              <a:rPr lang="en-US" sz="1899" b="1">
                <a:solidFill>
                  <a:srgbClr val="000000"/>
                </a:solidFill>
                <a:latin typeface="Agenda Bold"/>
                <a:ea typeface="Agenda Bold"/>
                <a:cs typeface="Agenda Bold"/>
                <a:sym typeface="Agenda Bold"/>
              </a:rPr>
              <a:t>JUN 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40136"/>
          </a:xfrm>
          <a:custGeom>
            <a:avLst/>
            <a:gdLst/>
            <a:ahLst/>
            <a:cxnLst/>
            <a:rect l="l" t="t" r="r" b="b"/>
            <a:pathLst>
              <a:path w="18288000" h="12140136">
                <a:moveTo>
                  <a:pt x="0" y="0"/>
                </a:moveTo>
                <a:lnTo>
                  <a:pt x="18288000" y="0"/>
                </a:lnTo>
                <a:lnTo>
                  <a:pt x="18288000" y="12140136"/>
                </a:lnTo>
                <a:lnTo>
                  <a:pt x="0" y="12140136"/>
                </a:lnTo>
                <a:lnTo>
                  <a:pt x="0" y="0"/>
                </a:lnTo>
                <a:close/>
              </a:path>
            </a:pathLst>
          </a:custGeom>
          <a:blipFill>
            <a:blip r:embed="rId2">
              <a:alphaModFix amt="20999"/>
            </a:blip>
            <a:stretch>
              <a:fillRect t="-182" b="-182"/>
            </a:stretch>
          </a:blipFill>
        </p:spPr>
      </p:sp>
      <p:grpSp>
        <p:nvGrpSpPr>
          <p:cNvPr id="3" name="Group 3"/>
          <p:cNvGrpSpPr/>
          <p:nvPr/>
        </p:nvGrpSpPr>
        <p:grpSpPr>
          <a:xfrm>
            <a:off x="68485" y="529293"/>
            <a:ext cx="17777200" cy="10404776"/>
            <a:chOff x="0" y="0"/>
            <a:chExt cx="23702934" cy="13873034"/>
          </a:xfrm>
        </p:grpSpPr>
        <p:sp>
          <p:nvSpPr>
            <p:cNvPr id="4" name="AutoShape 4"/>
            <p:cNvSpPr/>
            <p:nvPr/>
          </p:nvSpPr>
          <p:spPr>
            <a:xfrm>
              <a:off x="1707026" y="2508270"/>
              <a:ext cx="21995908" cy="0"/>
            </a:xfrm>
            <a:prstGeom prst="line">
              <a:avLst/>
            </a:prstGeom>
            <a:ln w="50800" cap="flat">
              <a:solidFill>
                <a:srgbClr val="F1D614"/>
              </a:solidFill>
              <a:prstDash val="solid"/>
              <a:headEnd type="diamond" w="lg" len="lg"/>
              <a:tailEnd type="diamond" w="lg" len="lg"/>
            </a:ln>
          </p:spPr>
        </p:sp>
        <p:sp>
          <p:nvSpPr>
            <p:cNvPr id="5" name="AutoShape 5"/>
            <p:cNvSpPr/>
            <p:nvPr/>
          </p:nvSpPr>
          <p:spPr>
            <a:xfrm>
              <a:off x="5798143" y="3007343"/>
              <a:ext cx="16496051" cy="0"/>
            </a:xfrm>
            <a:prstGeom prst="line">
              <a:avLst/>
            </a:prstGeom>
            <a:ln w="50800" cap="flat">
              <a:solidFill>
                <a:srgbClr val="B9D532"/>
              </a:solidFill>
              <a:prstDash val="solid"/>
              <a:headEnd type="diamond" w="lg" len="lg"/>
              <a:tailEnd type="diamond" w="lg" len="lg"/>
            </a:ln>
          </p:spPr>
        </p:sp>
        <p:sp>
          <p:nvSpPr>
            <p:cNvPr id="6" name="AutoShape 6"/>
            <p:cNvSpPr/>
            <p:nvPr/>
          </p:nvSpPr>
          <p:spPr>
            <a:xfrm flipV="1">
              <a:off x="8050334" y="3502643"/>
              <a:ext cx="12225988" cy="0"/>
            </a:xfrm>
            <a:prstGeom prst="line">
              <a:avLst/>
            </a:prstGeom>
            <a:ln w="50800" cap="flat">
              <a:solidFill>
                <a:srgbClr val="006DB8"/>
              </a:solidFill>
              <a:prstDash val="solid"/>
              <a:headEnd type="diamond" w="lg" len="lg"/>
              <a:tailEnd type="diamond" w="lg" len="lg"/>
            </a:ln>
          </p:spPr>
        </p:sp>
        <p:grpSp>
          <p:nvGrpSpPr>
            <p:cNvPr id="7" name="Group 7"/>
            <p:cNvGrpSpPr/>
            <p:nvPr/>
          </p:nvGrpSpPr>
          <p:grpSpPr>
            <a:xfrm>
              <a:off x="1142368" y="5498258"/>
              <a:ext cx="2508028" cy="250802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03F97"/>
              </a:solidFill>
            </p:spPr>
          </p:sp>
          <p:sp>
            <p:nvSpPr>
              <p:cNvPr id="9" name="TextBox 9"/>
              <p:cNvSpPr txBox="1"/>
              <p:nvPr/>
            </p:nvSpPr>
            <p:spPr>
              <a:xfrm>
                <a:off x="139700" y="92075"/>
                <a:ext cx="533400" cy="581025"/>
              </a:xfrm>
              <a:prstGeom prst="rect">
                <a:avLst/>
              </a:prstGeom>
            </p:spPr>
            <p:txBody>
              <a:bodyPr lIns="41158" tIns="41158" rIns="41158" bIns="41158" rtlCol="0" anchor="ctr"/>
              <a:lstStyle/>
              <a:p>
                <a:pPr algn="ctr">
                  <a:lnSpc>
                    <a:spcPts val="5208"/>
                  </a:lnSpc>
                </a:pPr>
                <a:r>
                  <a:rPr lang="en-US" sz="4200" b="1">
                    <a:solidFill>
                      <a:srgbClr val="FFFFFF"/>
                    </a:solidFill>
                    <a:latin typeface="Agenda Bold"/>
                    <a:ea typeface="Agenda Bold"/>
                    <a:cs typeface="Agenda Bold"/>
                    <a:sym typeface="Agenda Bold"/>
                  </a:rPr>
                  <a:t>E</a:t>
                </a:r>
              </a:p>
            </p:txBody>
          </p:sp>
        </p:grpSp>
        <p:grpSp>
          <p:nvGrpSpPr>
            <p:cNvPr id="10" name="Group 10"/>
            <p:cNvGrpSpPr/>
            <p:nvPr/>
          </p:nvGrpSpPr>
          <p:grpSpPr>
            <a:xfrm>
              <a:off x="17371338" y="5552414"/>
              <a:ext cx="2495389" cy="249538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03F97"/>
              </a:solidFill>
            </p:spPr>
          </p:sp>
          <p:sp>
            <p:nvSpPr>
              <p:cNvPr id="12" name="TextBox 12"/>
              <p:cNvSpPr txBox="1"/>
              <p:nvPr/>
            </p:nvSpPr>
            <p:spPr>
              <a:xfrm>
                <a:off x="139700" y="92075"/>
                <a:ext cx="533400" cy="581025"/>
              </a:xfrm>
              <a:prstGeom prst="rect">
                <a:avLst/>
              </a:prstGeom>
            </p:spPr>
            <p:txBody>
              <a:bodyPr lIns="41158" tIns="41158" rIns="41158" bIns="41158" rtlCol="0" anchor="ctr"/>
              <a:lstStyle/>
              <a:p>
                <a:pPr algn="ctr">
                  <a:lnSpc>
                    <a:spcPts val="5208"/>
                  </a:lnSpc>
                </a:pPr>
                <a:r>
                  <a:rPr lang="en-US" sz="4200" b="1">
                    <a:solidFill>
                      <a:srgbClr val="FFFFFF"/>
                    </a:solidFill>
                    <a:latin typeface="Agenda Bold"/>
                    <a:ea typeface="Agenda Bold"/>
                    <a:cs typeface="Agenda Bold"/>
                    <a:sym typeface="Agenda Bold"/>
                  </a:rPr>
                  <a:t>S</a:t>
                </a:r>
              </a:p>
            </p:txBody>
          </p:sp>
        </p:grpSp>
        <p:grpSp>
          <p:nvGrpSpPr>
            <p:cNvPr id="13" name="Group 13"/>
            <p:cNvGrpSpPr/>
            <p:nvPr/>
          </p:nvGrpSpPr>
          <p:grpSpPr>
            <a:xfrm>
              <a:off x="7630670" y="5525336"/>
              <a:ext cx="2522467" cy="252246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03F97"/>
              </a:solidFill>
            </p:spPr>
          </p:sp>
          <p:sp>
            <p:nvSpPr>
              <p:cNvPr id="15" name="TextBox 15"/>
              <p:cNvSpPr txBox="1"/>
              <p:nvPr/>
            </p:nvSpPr>
            <p:spPr>
              <a:xfrm>
                <a:off x="139700" y="92075"/>
                <a:ext cx="533400" cy="581025"/>
              </a:xfrm>
              <a:prstGeom prst="rect">
                <a:avLst/>
              </a:prstGeom>
            </p:spPr>
            <p:txBody>
              <a:bodyPr lIns="41158" tIns="41158" rIns="41158" bIns="41158" rtlCol="0" anchor="ctr"/>
              <a:lstStyle/>
              <a:p>
                <a:pPr algn="ctr">
                  <a:lnSpc>
                    <a:spcPts val="5208"/>
                  </a:lnSpc>
                </a:pPr>
                <a:r>
                  <a:rPr lang="en-US" sz="4200" b="1">
                    <a:solidFill>
                      <a:srgbClr val="FFFFFF"/>
                    </a:solidFill>
                    <a:latin typeface="Agenda Bold"/>
                    <a:ea typeface="Agenda Bold"/>
                    <a:cs typeface="Agenda Bold"/>
                    <a:sym typeface="Agenda Bold"/>
                  </a:rPr>
                  <a:t>E</a:t>
                </a:r>
              </a:p>
            </p:txBody>
          </p:sp>
        </p:grpSp>
        <p:grpSp>
          <p:nvGrpSpPr>
            <p:cNvPr id="16" name="Group 16"/>
            <p:cNvGrpSpPr/>
            <p:nvPr/>
          </p:nvGrpSpPr>
          <p:grpSpPr>
            <a:xfrm>
              <a:off x="20619076" y="5454940"/>
              <a:ext cx="2551346" cy="255134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03F97"/>
              </a:solidFill>
            </p:spPr>
          </p:sp>
          <p:sp>
            <p:nvSpPr>
              <p:cNvPr id="18" name="TextBox 18"/>
              <p:cNvSpPr txBox="1"/>
              <p:nvPr/>
            </p:nvSpPr>
            <p:spPr>
              <a:xfrm>
                <a:off x="139700" y="92075"/>
                <a:ext cx="533400" cy="581025"/>
              </a:xfrm>
              <a:prstGeom prst="rect">
                <a:avLst/>
              </a:prstGeom>
            </p:spPr>
            <p:txBody>
              <a:bodyPr lIns="41158" tIns="41158" rIns="41158" bIns="41158" rtlCol="0" anchor="ctr"/>
              <a:lstStyle/>
              <a:p>
                <a:pPr algn="ctr">
                  <a:lnSpc>
                    <a:spcPts val="5208"/>
                  </a:lnSpc>
                </a:pPr>
                <a:r>
                  <a:rPr lang="en-US" sz="4200" b="1">
                    <a:solidFill>
                      <a:srgbClr val="FFFFFF"/>
                    </a:solidFill>
                    <a:latin typeface="Agenda Bold"/>
                    <a:ea typeface="Agenda Bold"/>
                    <a:cs typeface="Agenda Bold"/>
                    <a:sym typeface="Agenda Bold"/>
                  </a:rPr>
                  <a:t>T</a:t>
                </a:r>
              </a:p>
            </p:txBody>
          </p:sp>
        </p:grpSp>
        <p:grpSp>
          <p:nvGrpSpPr>
            <p:cNvPr id="19" name="Group 19"/>
            <p:cNvGrpSpPr/>
            <p:nvPr/>
          </p:nvGrpSpPr>
          <p:grpSpPr>
            <a:xfrm>
              <a:off x="10918025" y="5539775"/>
              <a:ext cx="2508028" cy="250802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03F97"/>
              </a:solidFill>
            </p:spPr>
          </p:sp>
          <p:sp>
            <p:nvSpPr>
              <p:cNvPr id="21" name="TextBox 21"/>
              <p:cNvSpPr txBox="1"/>
              <p:nvPr/>
            </p:nvSpPr>
            <p:spPr>
              <a:xfrm>
                <a:off x="139700" y="92075"/>
                <a:ext cx="533400" cy="581025"/>
              </a:xfrm>
              <a:prstGeom prst="rect">
                <a:avLst/>
              </a:prstGeom>
            </p:spPr>
            <p:txBody>
              <a:bodyPr lIns="41158" tIns="41158" rIns="41158" bIns="41158" rtlCol="0" anchor="ctr"/>
              <a:lstStyle/>
              <a:p>
                <a:pPr algn="ctr">
                  <a:lnSpc>
                    <a:spcPts val="5208"/>
                  </a:lnSpc>
                </a:pPr>
                <a:r>
                  <a:rPr lang="en-US" sz="4200" b="1">
                    <a:solidFill>
                      <a:srgbClr val="FFFFFF"/>
                    </a:solidFill>
                    <a:latin typeface="Agenda Bold"/>
                    <a:ea typeface="Agenda Bold"/>
                    <a:cs typeface="Agenda Bold"/>
                    <a:sym typeface="Agenda Bold"/>
                  </a:rPr>
                  <a:t>R</a:t>
                </a:r>
              </a:p>
            </p:txBody>
          </p:sp>
        </p:grpSp>
        <p:grpSp>
          <p:nvGrpSpPr>
            <p:cNvPr id="22" name="Group 22"/>
            <p:cNvGrpSpPr/>
            <p:nvPr/>
          </p:nvGrpSpPr>
          <p:grpSpPr>
            <a:xfrm>
              <a:off x="4407911" y="5539775"/>
              <a:ext cx="2508028" cy="2508028"/>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03F97"/>
              </a:solidFill>
            </p:spPr>
          </p:sp>
          <p:sp>
            <p:nvSpPr>
              <p:cNvPr id="24" name="TextBox 24"/>
              <p:cNvSpPr txBox="1"/>
              <p:nvPr/>
            </p:nvSpPr>
            <p:spPr>
              <a:xfrm>
                <a:off x="139700" y="92075"/>
                <a:ext cx="533400" cy="581025"/>
              </a:xfrm>
              <a:prstGeom prst="rect">
                <a:avLst/>
              </a:prstGeom>
            </p:spPr>
            <p:txBody>
              <a:bodyPr lIns="41158" tIns="41158" rIns="41158" bIns="41158" rtlCol="0" anchor="ctr"/>
              <a:lstStyle/>
              <a:p>
                <a:pPr algn="ctr">
                  <a:lnSpc>
                    <a:spcPts val="5208"/>
                  </a:lnSpc>
                </a:pPr>
                <a:r>
                  <a:rPr lang="en-US" sz="4200" b="1">
                    <a:solidFill>
                      <a:srgbClr val="FFFFFF"/>
                    </a:solidFill>
                    <a:latin typeface="Agenda Bold"/>
                    <a:ea typeface="Agenda Bold"/>
                    <a:cs typeface="Agenda Bold"/>
                    <a:sym typeface="Agenda Bold"/>
                  </a:rPr>
                  <a:t>V</a:t>
                </a:r>
              </a:p>
            </p:txBody>
          </p:sp>
        </p:grpSp>
        <p:grpSp>
          <p:nvGrpSpPr>
            <p:cNvPr id="25" name="Group 25"/>
            <p:cNvGrpSpPr/>
            <p:nvPr/>
          </p:nvGrpSpPr>
          <p:grpSpPr>
            <a:xfrm>
              <a:off x="14165862" y="5544518"/>
              <a:ext cx="2503285" cy="250328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03F97"/>
              </a:solidFill>
            </p:spPr>
          </p:sp>
          <p:sp>
            <p:nvSpPr>
              <p:cNvPr id="27" name="TextBox 27"/>
              <p:cNvSpPr txBox="1"/>
              <p:nvPr/>
            </p:nvSpPr>
            <p:spPr>
              <a:xfrm>
                <a:off x="139700" y="92075"/>
                <a:ext cx="533400" cy="581025"/>
              </a:xfrm>
              <a:prstGeom prst="rect">
                <a:avLst/>
              </a:prstGeom>
            </p:spPr>
            <p:txBody>
              <a:bodyPr lIns="41158" tIns="41158" rIns="41158" bIns="41158" rtlCol="0" anchor="ctr"/>
              <a:lstStyle/>
              <a:p>
                <a:pPr algn="ctr">
                  <a:lnSpc>
                    <a:spcPts val="5208"/>
                  </a:lnSpc>
                </a:pPr>
                <a:r>
                  <a:rPr lang="en-US" sz="4200" b="1">
                    <a:solidFill>
                      <a:srgbClr val="FFFFFF"/>
                    </a:solidFill>
                    <a:latin typeface="Agenda Bold"/>
                    <a:ea typeface="Agenda Bold"/>
                    <a:cs typeface="Agenda Bold"/>
                    <a:sym typeface="Agenda Bold"/>
                  </a:rPr>
                  <a:t>E</a:t>
                </a:r>
              </a:p>
            </p:txBody>
          </p:sp>
        </p:grpSp>
        <p:grpSp>
          <p:nvGrpSpPr>
            <p:cNvPr id="28" name="Group 28"/>
            <p:cNvGrpSpPr/>
            <p:nvPr/>
          </p:nvGrpSpPr>
          <p:grpSpPr>
            <a:xfrm>
              <a:off x="16313158" y="11967085"/>
              <a:ext cx="7061759" cy="1905950"/>
              <a:chOff x="0" y="0"/>
              <a:chExt cx="1412810" cy="381314"/>
            </a:xfrm>
          </p:grpSpPr>
          <p:sp>
            <p:nvSpPr>
              <p:cNvPr id="29" name="Freeform 29"/>
              <p:cNvSpPr/>
              <p:nvPr/>
            </p:nvSpPr>
            <p:spPr>
              <a:xfrm>
                <a:off x="0" y="0"/>
                <a:ext cx="1412810" cy="381314"/>
              </a:xfrm>
              <a:custGeom>
                <a:avLst/>
                <a:gdLst/>
                <a:ahLst/>
                <a:cxnLst/>
                <a:rect l="l" t="t" r="r" b="b"/>
                <a:pathLst>
                  <a:path w="1412810" h="381314">
                    <a:moveTo>
                      <a:pt x="0" y="0"/>
                    </a:moveTo>
                    <a:lnTo>
                      <a:pt x="1412810" y="0"/>
                    </a:lnTo>
                    <a:lnTo>
                      <a:pt x="1412810" y="381314"/>
                    </a:lnTo>
                    <a:lnTo>
                      <a:pt x="0" y="381314"/>
                    </a:lnTo>
                    <a:close/>
                  </a:path>
                </a:pathLst>
              </a:custGeom>
              <a:solidFill>
                <a:srgbClr val="EDF5F9"/>
              </a:solidFill>
            </p:spPr>
          </p:sp>
          <p:sp>
            <p:nvSpPr>
              <p:cNvPr id="30" name="TextBox 30"/>
              <p:cNvSpPr txBox="1"/>
              <p:nvPr/>
            </p:nvSpPr>
            <p:spPr>
              <a:xfrm>
                <a:off x="0" y="-28575"/>
                <a:ext cx="1412810" cy="409889"/>
              </a:xfrm>
              <a:prstGeom prst="rect">
                <a:avLst/>
              </a:prstGeom>
            </p:spPr>
            <p:txBody>
              <a:bodyPr lIns="50157" tIns="50157" rIns="50157" bIns="50157" rtlCol="0" anchor="ctr"/>
              <a:lstStyle/>
              <a:p>
                <a:pPr algn="ctr">
                  <a:lnSpc>
                    <a:spcPts val="3100"/>
                  </a:lnSpc>
                </a:pPr>
                <a:endParaRPr/>
              </a:p>
            </p:txBody>
          </p:sp>
        </p:grpSp>
        <p:grpSp>
          <p:nvGrpSpPr>
            <p:cNvPr id="31" name="Group 31"/>
            <p:cNvGrpSpPr/>
            <p:nvPr/>
          </p:nvGrpSpPr>
          <p:grpSpPr>
            <a:xfrm rot="-10800000">
              <a:off x="785847" y="8047803"/>
              <a:ext cx="3219117" cy="4120470"/>
              <a:chOff x="0" y="0"/>
              <a:chExt cx="635000" cy="812800"/>
            </a:xfrm>
          </p:grpSpPr>
          <p:sp>
            <p:nvSpPr>
              <p:cNvPr id="32" name="Freeform 32"/>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E6E7E8"/>
              </a:solidFill>
            </p:spPr>
          </p:sp>
          <p:sp>
            <p:nvSpPr>
              <p:cNvPr id="33" name="TextBox 33"/>
              <p:cNvSpPr txBox="1"/>
              <p:nvPr/>
            </p:nvSpPr>
            <p:spPr>
              <a:xfrm>
                <a:off x="0" y="-28575"/>
                <a:ext cx="635000" cy="727075"/>
              </a:xfrm>
              <a:prstGeom prst="rect">
                <a:avLst/>
              </a:prstGeom>
            </p:spPr>
            <p:txBody>
              <a:bodyPr lIns="50157" tIns="50157" rIns="50157" bIns="50157" rtlCol="0" anchor="ctr"/>
              <a:lstStyle/>
              <a:p>
                <a:pPr algn="ctr">
                  <a:lnSpc>
                    <a:spcPts val="2355"/>
                  </a:lnSpc>
                </a:pPr>
                <a:endParaRPr/>
              </a:p>
            </p:txBody>
          </p:sp>
        </p:grpSp>
        <p:grpSp>
          <p:nvGrpSpPr>
            <p:cNvPr id="34" name="Group 34"/>
            <p:cNvGrpSpPr/>
            <p:nvPr/>
          </p:nvGrpSpPr>
          <p:grpSpPr>
            <a:xfrm rot="-10800000">
              <a:off x="4042582" y="8060441"/>
              <a:ext cx="3219117" cy="4120470"/>
              <a:chOff x="0" y="0"/>
              <a:chExt cx="635000" cy="812800"/>
            </a:xfrm>
          </p:grpSpPr>
          <p:sp>
            <p:nvSpPr>
              <p:cNvPr id="35" name="Freeform 35"/>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ACB3B8"/>
              </a:solidFill>
            </p:spPr>
          </p:sp>
          <p:sp>
            <p:nvSpPr>
              <p:cNvPr id="36" name="TextBox 36"/>
              <p:cNvSpPr txBox="1"/>
              <p:nvPr/>
            </p:nvSpPr>
            <p:spPr>
              <a:xfrm>
                <a:off x="0" y="-28575"/>
                <a:ext cx="635000" cy="727075"/>
              </a:xfrm>
              <a:prstGeom prst="rect">
                <a:avLst/>
              </a:prstGeom>
            </p:spPr>
            <p:txBody>
              <a:bodyPr lIns="50157" tIns="50157" rIns="50157" bIns="50157" rtlCol="0" anchor="ctr"/>
              <a:lstStyle/>
              <a:p>
                <a:pPr algn="ctr">
                  <a:lnSpc>
                    <a:spcPts val="2355"/>
                  </a:lnSpc>
                </a:pPr>
                <a:endParaRPr/>
              </a:p>
            </p:txBody>
          </p:sp>
        </p:grpSp>
        <p:grpSp>
          <p:nvGrpSpPr>
            <p:cNvPr id="37" name="Group 37"/>
            <p:cNvGrpSpPr/>
            <p:nvPr/>
          </p:nvGrpSpPr>
          <p:grpSpPr>
            <a:xfrm rot="-10800000">
              <a:off x="7299316" y="8047803"/>
              <a:ext cx="3219117" cy="4120470"/>
              <a:chOff x="0" y="0"/>
              <a:chExt cx="635000" cy="812800"/>
            </a:xfrm>
          </p:grpSpPr>
          <p:sp>
            <p:nvSpPr>
              <p:cNvPr id="38" name="Freeform 38"/>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E6E7E8"/>
              </a:solidFill>
            </p:spPr>
          </p:sp>
          <p:sp>
            <p:nvSpPr>
              <p:cNvPr id="39" name="TextBox 39"/>
              <p:cNvSpPr txBox="1"/>
              <p:nvPr/>
            </p:nvSpPr>
            <p:spPr>
              <a:xfrm>
                <a:off x="0" y="-28575"/>
                <a:ext cx="635000" cy="727075"/>
              </a:xfrm>
              <a:prstGeom prst="rect">
                <a:avLst/>
              </a:prstGeom>
            </p:spPr>
            <p:txBody>
              <a:bodyPr lIns="50157" tIns="50157" rIns="50157" bIns="50157" rtlCol="0" anchor="ctr"/>
              <a:lstStyle/>
              <a:p>
                <a:pPr algn="ctr">
                  <a:lnSpc>
                    <a:spcPts val="2355"/>
                  </a:lnSpc>
                </a:pPr>
                <a:endParaRPr/>
              </a:p>
            </p:txBody>
          </p:sp>
        </p:grpSp>
        <p:grpSp>
          <p:nvGrpSpPr>
            <p:cNvPr id="40" name="Group 40"/>
            <p:cNvGrpSpPr/>
            <p:nvPr/>
          </p:nvGrpSpPr>
          <p:grpSpPr>
            <a:xfrm rot="-10800000">
              <a:off x="10556051" y="8074881"/>
              <a:ext cx="3219117" cy="4120470"/>
              <a:chOff x="0" y="0"/>
              <a:chExt cx="635000" cy="812800"/>
            </a:xfrm>
          </p:grpSpPr>
          <p:sp>
            <p:nvSpPr>
              <p:cNvPr id="41" name="Freeform 41"/>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ACB3B8"/>
              </a:solidFill>
            </p:spPr>
          </p:sp>
          <p:sp>
            <p:nvSpPr>
              <p:cNvPr id="42" name="TextBox 42"/>
              <p:cNvSpPr txBox="1"/>
              <p:nvPr/>
            </p:nvSpPr>
            <p:spPr>
              <a:xfrm>
                <a:off x="0" y="-28575"/>
                <a:ext cx="635000" cy="727075"/>
              </a:xfrm>
              <a:prstGeom prst="rect">
                <a:avLst/>
              </a:prstGeom>
            </p:spPr>
            <p:txBody>
              <a:bodyPr lIns="50157" tIns="50157" rIns="50157" bIns="50157" rtlCol="0" anchor="ctr"/>
              <a:lstStyle/>
              <a:p>
                <a:pPr algn="ctr">
                  <a:lnSpc>
                    <a:spcPts val="2355"/>
                  </a:lnSpc>
                </a:pPr>
                <a:endParaRPr/>
              </a:p>
            </p:txBody>
          </p:sp>
        </p:grpSp>
        <p:grpSp>
          <p:nvGrpSpPr>
            <p:cNvPr id="43" name="Group 43"/>
            <p:cNvGrpSpPr/>
            <p:nvPr/>
          </p:nvGrpSpPr>
          <p:grpSpPr>
            <a:xfrm rot="-10800000">
              <a:off x="13814713" y="8055698"/>
              <a:ext cx="3219117" cy="4120470"/>
              <a:chOff x="0" y="0"/>
              <a:chExt cx="635000" cy="812800"/>
            </a:xfrm>
          </p:grpSpPr>
          <p:sp>
            <p:nvSpPr>
              <p:cNvPr id="44" name="Freeform 44"/>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E6E7E8"/>
              </a:solidFill>
            </p:spPr>
          </p:sp>
          <p:sp>
            <p:nvSpPr>
              <p:cNvPr id="45" name="TextBox 45"/>
              <p:cNvSpPr txBox="1"/>
              <p:nvPr/>
            </p:nvSpPr>
            <p:spPr>
              <a:xfrm>
                <a:off x="0" y="-28575"/>
                <a:ext cx="635000" cy="727075"/>
              </a:xfrm>
              <a:prstGeom prst="rect">
                <a:avLst/>
              </a:prstGeom>
            </p:spPr>
            <p:txBody>
              <a:bodyPr lIns="50157" tIns="50157" rIns="50157" bIns="50157" rtlCol="0" anchor="ctr"/>
              <a:lstStyle/>
              <a:p>
                <a:pPr algn="ctr">
                  <a:lnSpc>
                    <a:spcPts val="2355"/>
                  </a:lnSpc>
                </a:pPr>
                <a:endParaRPr/>
              </a:p>
            </p:txBody>
          </p:sp>
        </p:grpSp>
        <p:grpSp>
          <p:nvGrpSpPr>
            <p:cNvPr id="46" name="Group 46"/>
            <p:cNvGrpSpPr/>
            <p:nvPr/>
          </p:nvGrpSpPr>
          <p:grpSpPr>
            <a:xfrm rot="-10800000">
              <a:off x="17058909" y="8047803"/>
              <a:ext cx="3219117" cy="4120470"/>
              <a:chOff x="0" y="0"/>
              <a:chExt cx="635000" cy="812800"/>
            </a:xfrm>
          </p:grpSpPr>
          <p:sp>
            <p:nvSpPr>
              <p:cNvPr id="47" name="Freeform 47"/>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ACB3B8"/>
              </a:solidFill>
            </p:spPr>
          </p:sp>
          <p:sp>
            <p:nvSpPr>
              <p:cNvPr id="48" name="TextBox 48"/>
              <p:cNvSpPr txBox="1"/>
              <p:nvPr/>
            </p:nvSpPr>
            <p:spPr>
              <a:xfrm>
                <a:off x="0" y="-28575"/>
                <a:ext cx="635000" cy="727075"/>
              </a:xfrm>
              <a:prstGeom prst="rect">
                <a:avLst/>
              </a:prstGeom>
            </p:spPr>
            <p:txBody>
              <a:bodyPr lIns="50157" tIns="50157" rIns="50157" bIns="50157" rtlCol="0" anchor="ctr"/>
              <a:lstStyle/>
              <a:p>
                <a:pPr algn="ctr">
                  <a:lnSpc>
                    <a:spcPts val="2355"/>
                  </a:lnSpc>
                </a:pPr>
                <a:endParaRPr/>
              </a:p>
            </p:txBody>
          </p:sp>
        </p:grpSp>
        <p:grpSp>
          <p:nvGrpSpPr>
            <p:cNvPr id="49" name="Group 49"/>
            <p:cNvGrpSpPr/>
            <p:nvPr/>
          </p:nvGrpSpPr>
          <p:grpSpPr>
            <a:xfrm rot="-10800000">
              <a:off x="20290565" y="8047803"/>
              <a:ext cx="3219117" cy="4120470"/>
              <a:chOff x="0" y="0"/>
              <a:chExt cx="635000" cy="812800"/>
            </a:xfrm>
          </p:grpSpPr>
          <p:sp>
            <p:nvSpPr>
              <p:cNvPr id="50" name="Freeform 50"/>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E6E7E8"/>
              </a:solidFill>
            </p:spPr>
          </p:sp>
          <p:sp>
            <p:nvSpPr>
              <p:cNvPr id="51" name="TextBox 51"/>
              <p:cNvSpPr txBox="1"/>
              <p:nvPr/>
            </p:nvSpPr>
            <p:spPr>
              <a:xfrm>
                <a:off x="0" y="-28575"/>
                <a:ext cx="635000" cy="727075"/>
              </a:xfrm>
              <a:prstGeom prst="rect">
                <a:avLst/>
              </a:prstGeom>
            </p:spPr>
            <p:txBody>
              <a:bodyPr lIns="50157" tIns="50157" rIns="50157" bIns="50157" rtlCol="0" anchor="ctr"/>
              <a:lstStyle/>
              <a:p>
                <a:pPr algn="ctr">
                  <a:lnSpc>
                    <a:spcPts val="2355"/>
                  </a:lnSpc>
                </a:pPr>
                <a:endParaRPr/>
              </a:p>
            </p:txBody>
          </p:sp>
        </p:grpSp>
        <p:sp>
          <p:nvSpPr>
            <p:cNvPr id="52" name="TextBox 52"/>
            <p:cNvSpPr txBox="1"/>
            <p:nvPr/>
          </p:nvSpPr>
          <p:spPr>
            <a:xfrm>
              <a:off x="999186" y="8551561"/>
              <a:ext cx="2864548" cy="3392532"/>
            </a:xfrm>
            <a:prstGeom prst="rect">
              <a:avLst/>
            </a:prstGeom>
          </p:spPr>
          <p:txBody>
            <a:bodyPr lIns="0" tIns="0" rIns="0" bIns="0" rtlCol="0" anchor="t">
              <a:spAutoFit/>
            </a:bodyPr>
            <a:lstStyle/>
            <a:p>
              <a:pPr algn="ctr">
                <a:lnSpc>
                  <a:spcPts val="2326"/>
                </a:lnSpc>
              </a:pPr>
              <a:r>
                <a:rPr lang="en-US" sz="1875" b="1">
                  <a:solidFill>
                    <a:srgbClr val="000000"/>
                  </a:solidFill>
                  <a:latin typeface="Agenda Bold"/>
                  <a:ea typeface="Agenda Bold"/>
                  <a:cs typeface="Agenda Bold"/>
                  <a:sym typeface="Agenda Bold"/>
                </a:rPr>
                <a:t>ENTREPRENEURIAL</a:t>
              </a:r>
            </a:p>
            <a:p>
              <a:pPr algn="ctr">
                <a:lnSpc>
                  <a:spcPts val="1958"/>
                </a:lnSpc>
              </a:pPr>
              <a:endParaRPr lang="en-US" sz="1875" b="1">
                <a:solidFill>
                  <a:srgbClr val="000000"/>
                </a:solidFill>
                <a:latin typeface="Agenda Bold"/>
                <a:ea typeface="Agenda Bold"/>
                <a:cs typeface="Agenda Bold"/>
                <a:sym typeface="Agenda Bold"/>
              </a:endParaRPr>
            </a:p>
            <a:p>
              <a:pPr algn="ctr">
                <a:lnSpc>
                  <a:spcPts val="1958"/>
                </a:lnSpc>
                <a:spcBef>
                  <a:spcPct val="0"/>
                </a:spcBef>
              </a:pPr>
              <a:r>
                <a:rPr lang="en-US" sz="1579" b="1">
                  <a:solidFill>
                    <a:srgbClr val="000000"/>
                  </a:solidFill>
                  <a:latin typeface="Agenda Medium"/>
                  <a:ea typeface="Agenda Medium"/>
                  <a:cs typeface="Agenda Medium"/>
                  <a:sym typeface="Agenda Medium"/>
                </a:rPr>
                <a:t>Being passionate about what we do, taking accountability for all actions and results. Boldly pushing the limits on what's possible, showing initiative to create a difference</a:t>
              </a:r>
              <a:r>
                <a:rPr lang="en-US" sz="1579" b="1">
                  <a:solidFill>
                    <a:srgbClr val="000000"/>
                  </a:solidFill>
                  <a:latin typeface="Agenda Bold"/>
                  <a:ea typeface="Agenda Bold"/>
                  <a:cs typeface="Agenda Bold"/>
                  <a:sym typeface="Agenda Bold"/>
                </a:rPr>
                <a:t>.</a:t>
              </a:r>
            </a:p>
          </p:txBody>
        </p:sp>
        <p:sp>
          <p:nvSpPr>
            <p:cNvPr id="53" name="TextBox 53"/>
            <p:cNvSpPr txBox="1"/>
            <p:nvPr/>
          </p:nvSpPr>
          <p:spPr>
            <a:xfrm>
              <a:off x="4164673" y="8551561"/>
              <a:ext cx="2994503" cy="3062332"/>
            </a:xfrm>
            <a:prstGeom prst="rect">
              <a:avLst/>
            </a:prstGeom>
          </p:spPr>
          <p:txBody>
            <a:bodyPr lIns="0" tIns="0" rIns="0" bIns="0" rtlCol="0" anchor="t">
              <a:spAutoFit/>
            </a:bodyPr>
            <a:lstStyle/>
            <a:p>
              <a:pPr algn="ctr">
                <a:lnSpc>
                  <a:spcPts val="2326"/>
                </a:lnSpc>
              </a:pPr>
              <a:r>
                <a:rPr lang="en-US" sz="1875" b="1">
                  <a:solidFill>
                    <a:srgbClr val="000000"/>
                  </a:solidFill>
                  <a:latin typeface="Agenda Bold"/>
                  <a:ea typeface="Agenda Bold"/>
                  <a:cs typeface="Agenda Bold"/>
                  <a:sym typeface="Agenda Bold"/>
                </a:rPr>
                <a:t>VIGILANT</a:t>
              </a:r>
            </a:p>
            <a:p>
              <a:pPr algn="ctr">
                <a:lnSpc>
                  <a:spcPts val="1958"/>
                </a:lnSpc>
              </a:pPr>
              <a:endParaRPr lang="en-US" sz="1875" b="1">
                <a:solidFill>
                  <a:srgbClr val="000000"/>
                </a:solidFill>
                <a:latin typeface="Agenda Bold"/>
                <a:ea typeface="Agenda Bold"/>
                <a:cs typeface="Agenda Bold"/>
                <a:sym typeface="Agenda Bold"/>
              </a:endParaRPr>
            </a:p>
            <a:p>
              <a:pPr algn="ctr">
                <a:lnSpc>
                  <a:spcPts val="1958"/>
                </a:lnSpc>
              </a:pPr>
              <a:r>
                <a:rPr lang="en-US" sz="1579" b="1">
                  <a:solidFill>
                    <a:srgbClr val="000000"/>
                  </a:solidFill>
                  <a:latin typeface="Agenda Medium"/>
                  <a:ea typeface="Agenda Medium"/>
                  <a:cs typeface="Agenda Medium"/>
                  <a:sym typeface="Agenda Medium"/>
                </a:rPr>
                <a:t>Ever-focused on being attentive to the safety of our driver partners, their end-customers and our clients. Mobility must be safe for all</a:t>
              </a:r>
            </a:p>
            <a:p>
              <a:pPr algn="ctr">
                <a:lnSpc>
                  <a:spcPts val="1958"/>
                </a:lnSpc>
                <a:spcBef>
                  <a:spcPct val="0"/>
                </a:spcBef>
              </a:pPr>
              <a:r>
                <a:rPr lang="en-US" sz="1579" b="1">
                  <a:solidFill>
                    <a:srgbClr val="000000"/>
                  </a:solidFill>
                  <a:latin typeface="Agenda Medium"/>
                  <a:ea typeface="Agenda Medium"/>
                  <a:cs typeface="Agenda Medium"/>
                  <a:sym typeface="Agenda Medium"/>
                </a:rPr>
                <a:t>travelers.</a:t>
              </a:r>
            </a:p>
          </p:txBody>
        </p:sp>
        <p:sp>
          <p:nvSpPr>
            <p:cNvPr id="54" name="TextBox 54"/>
            <p:cNvSpPr txBox="1"/>
            <p:nvPr/>
          </p:nvSpPr>
          <p:spPr>
            <a:xfrm>
              <a:off x="10586968" y="8551561"/>
              <a:ext cx="3077571" cy="3062332"/>
            </a:xfrm>
            <a:prstGeom prst="rect">
              <a:avLst/>
            </a:prstGeom>
          </p:spPr>
          <p:txBody>
            <a:bodyPr lIns="0" tIns="0" rIns="0" bIns="0" rtlCol="0" anchor="t">
              <a:spAutoFit/>
            </a:bodyPr>
            <a:lstStyle/>
            <a:p>
              <a:pPr algn="ctr">
                <a:lnSpc>
                  <a:spcPts val="2326"/>
                </a:lnSpc>
              </a:pPr>
              <a:r>
                <a:rPr lang="en-US" sz="1875" b="1">
                  <a:solidFill>
                    <a:srgbClr val="000000"/>
                  </a:solidFill>
                  <a:latin typeface="Agenda Bold"/>
                  <a:ea typeface="Agenda Bold"/>
                  <a:cs typeface="Agenda Bold"/>
                  <a:sym typeface="Agenda Bold"/>
                </a:rPr>
                <a:t>RIGOUROUS</a:t>
              </a:r>
            </a:p>
            <a:p>
              <a:pPr algn="ctr">
                <a:lnSpc>
                  <a:spcPts val="1958"/>
                </a:lnSpc>
              </a:pPr>
              <a:endParaRPr lang="en-US" sz="1875" b="1">
                <a:solidFill>
                  <a:srgbClr val="000000"/>
                </a:solidFill>
                <a:latin typeface="Agenda Bold"/>
                <a:ea typeface="Agenda Bold"/>
                <a:cs typeface="Agenda Bold"/>
                <a:sym typeface="Agenda Bold"/>
              </a:endParaRPr>
            </a:p>
            <a:p>
              <a:pPr algn="ctr">
                <a:lnSpc>
                  <a:spcPts val="1958"/>
                </a:lnSpc>
              </a:pPr>
              <a:r>
                <a:rPr lang="en-US" sz="1579" b="1">
                  <a:solidFill>
                    <a:srgbClr val="000000"/>
                  </a:solidFill>
                  <a:latin typeface="Agenda Medium"/>
                  <a:ea typeface="Agenda Medium"/>
                  <a:cs typeface="Agenda Medium"/>
                  <a:sym typeface="Agenda Medium"/>
                </a:rPr>
                <a:t>Striving for excellence with rigor, always look for ways to be more productive, efficient, innovative and sustainable, positioning the company for success.</a:t>
              </a:r>
            </a:p>
            <a:p>
              <a:pPr algn="ctr">
                <a:lnSpc>
                  <a:spcPts val="1958"/>
                </a:lnSpc>
                <a:spcBef>
                  <a:spcPct val="0"/>
                </a:spcBef>
              </a:pPr>
              <a:endParaRPr lang="en-US" sz="1579" b="1">
                <a:solidFill>
                  <a:srgbClr val="000000"/>
                </a:solidFill>
                <a:latin typeface="Agenda Medium"/>
                <a:ea typeface="Agenda Medium"/>
                <a:cs typeface="Agenda Medium"/>
                <a:sym typeface="Agenda Medium"/>
              </a:endParaRPr>
            </a:p>
          </p:txBody>
        </p:sp>
        <p:sp>
          <p:nvSpPr>
            <p:cNvPr id="55" name="TextBox 55"/>
            <p:cNvSpPr txBox="1"/>
            <p:nvPr/>
          </p:nvSpPr>
          <p:spPr>
            <a:xfrm>
              <a:off x="7568089" y="8551561"/>
              <a:ext cx="2768096" cy="3392532"/>
            </a:xfrm>
            <a:prstGeom prst="rect">
              <a:avLst/>
            </a:prstGeom>
          </p:spPr>
          <p:txBody>
            <a:bodyPr lIns="0" tIns="0" rIns="0" bIns="0" rtlCol="0" anchor="t">
              <a:spAutoFit/>
            </a:bodyPr>
            <a:lstStyle/>
            <a:p>
              <a:pPr algn="ctr">
                <a:lnSpc>
                  <a:spcPts val="2326"/>
                </a:lnSpc>
              </a:pPr>
              <a:r>
                <a:rPr lang="en-US" sz="1875" b="1">
                  <a:solidFill>
                    <a:srgbClr val="000000"/>
                  </a:solidFill>
                  <a:latin typeface="Agenda Bold"/>
                  <a:ea typeface="Agenda Bold"/>
                  <a:cs typeface="Agenda Bold"/>
                  <a:sym typeface="Agenda Bold"/>
                </a:rPr>
                <a:t>EMPOWERING</a:t>
              </a:r>
            </a:p>
            <a:p>
              <a:pPr algn="ctr">
                <a:lnSpc>
                  <a:spcPts val="1958"/>
                </a:lnSpc>
              </a:pPr>
              <a:endParaRPr lang="en-US" sz="1875" b="1">
                <a:solidFill>
                  <a:srgbClr val="000000"/>
                </a:solidFill>
                <a:latin typeface="Agenda Bold"/>
                <a:ea typeface="Agenda Bold"/>
                <a:cs typeface="Agenda Bold"/>
                <a:sym typeface="Agenda Bold"/>
              </a:endParaRPr>
            </a:p>
            <a:p>
              <a:pPr algn="ctr">
                <a:lnSpc>
                  <a:spcPts val="1958"/>
                </a:lnSpc>
              </a:pPr>
              <a:r>
                <a:rPr lang="en-US" sz="1579" b="1">
                  <a:solidFill>
                    <a:srgbClr val="000000"/>
                  </a:solidFill>
                  <a:latin typeface="Agenda Medium"/>
                  <a:ea typeface="Agenda Medium"/>
                  <a:cs typeface="Agenda Medium"/>
                  <a:sym typeface="Agenda Medium"/>
                </a:rPr>
                <a:t>With a culture of inclusion, mutual trust and mutual respect, we enable all our drivers, internal teams and clients to do better and do more.</a:t>
              </a:r>
            </a:p>
            <a:p>
              <a:pPr algn="ctr">
                <a:lnSpc>
                  <a:spcPts val="1958"/>
                </a:lnSpc>
                <a:spcBef>
                  <a:spcPct val="0"/>
                </a:spcBef>
              </a:pPr>
              <a:endParaRPr lang="en-US" sz="1579" b="1">
                <a:solidFill>
                  <a:srgbClr val="000000"/>
                </a:solidFill>
                <a:latin typeface="Agenda Medium"/>
                <a:ea typeface="Agenda Medium"/>
                <a:cs typeface="Agenda Medium"/>
                <a:sym typeface="Agenda Medium"/>
              </a:endParaRPr>
            </a:p>
          </p:txBody>
        </p:sp>
        <p:sp>
          <p:nvSpPr>
            <p:cNvPr id="56" name="TextBox 56"/>
            <p:cNvSpPr txBox="1"/>
            <p:nvPr/>
          </p:nvSpPr>
          <p:spPr>
            <a:xfrm>
              <a:off x="13968231" y="8551561"/>
              <a:ext cx="2950129" cy="3722732"/>
            </a:xfrm>
            <a:prstGeom prst="rect">
              <a:avLst/>
            </a:prstGeom>
          </p:spPr>
          <p:txBody>
            <a:bodyPr lIns="0" tIns="0" rIns="0" bIns="0" rtlCol="0" anchor="t">
              <a:spAutoFit/>
            </a:bodyPr>
            <a:lstStyle/>
            <a:p>
              <a:pPr algn="ctr">
                <a:lnSpc>
                  <a:spcPts val="2326"/>
                </a:lnSpc>
              </a:pPr>
              <a:r>
                <a:rPr lang="en-US" sz="1875" b="1">
                  <a:solidFill>
                    <a:srgbClr val="000000"/>
                  </a:solidFill>
                  <a:latin typeface="Agenda Bold"/>
                  <a:ea typeface="Agenda Bold"/>
                  <a:cs typeface="Agenda Bold"/>
                  <a:sym typeface="Agenda Bold"/>
                </a:rPr>
                <a:t>EMPATHETIC</a:t>
              </a:r>
            </a:p>
            <a:p>
              <a:pPr algn="ctr">
                <a:lnSpc>
                  <a:spcPts val="1958"/>
                </a:lnSpc>
              </a:pPr>
              <a:endParaRPr lang="en-US" sz="1875" b="1">
                <a:solidFill>
                  <a:srgbClr val="000000"/>
                </a:solidFill>
                <a:latin typeface="Agenda Bold"/>
                <a:ea typeface="Agenda Bold"/>
                <a:cs typeface="Agenda Bold"/>
                <a:sym typeface="Agenda Bold"/>
              </a:endParaRPr>
            </a:p>
            <a:p>
              <a:pPr algn="ctr">
                <a:lnSpc>
                  <a:spcPts val="1958"/>
                </a:lnSpc>
              </a:pPr>
              <a:r>
                <a:rPr lang="en-US" sz="1579" b="1">
                  <a:solidFill>
                    <a:srgbClr val="000000"/>
                  </a:solidFill>
                  <a:latin typeface="Agenda Medium"/>
                  <a:ea typeface="Agenda Medium"/>
                  <a:cs typeface="Agenda Medium"/>
                  <a:sym typeface="Agenda Medium"/>
                </a:rPr>
                <a:t>Fostering a culture of empathy, to ensure we are always solving for what's vital. Always focused on the needs of our customers, teams, communities and environment.</a:t>
              </a:r>
            </a:p>
            <a:p>
              <a:pPr algn="ctr">
                <a:lnSpc>
                  <a:spcPts val="1958"/>
                </a:lnSpc>
                <a:spcBef>
                  <a:spcPct val="0"/>
                </a:spcBef>
              </a:pPr>
              <a:endParaRPr lang="en-US" sz="1579" b="1">
                <a:solidFill>
                  <a:srgbClr val="000000"/>
                </a:solidFill>
                <a:latin typeface="Agenda Medium"/>
                <a:ea typeface="Agenda Medium"/>
                <a:cs typeface="Agenda Medium"/>
                <a:sym typeface="Agenda Medium"/>
              </a:endParaRPr>
            </a:p>
          </p:txBody>
        </p:sp>
        <p:sp>
          <p:nvSpPr>
            <p:cNvPr id="57" name="TextBox 57"/>
            <p:cNvSpPr txBox="1"/>
            <p:nvPr/>
          </p:nvSpPr>
          <p:spPr>
            <a:xfrm>
              <a:off x="17169143" y="8514612"/>
              <a:ext cx="3125484" cy="3062332"/>
            </a:xfrm>
            <a:prstGeom prst="rect">
              <a:avLst/>
            </a:prstGeom>
          </p:spPr>
          <p:txBody>
            <a:bodyPr lIns="0" tIns="0" rIns="0" bIns="0" rtlCol="0" anchor="t">
              <a:spAutoFit/>
            </a:bodyPr>
            <a:lstStyle/>
            <a:p>
              <a:pPr algn="ctr">
                <a:lnSpc>
                  <a:spcPts val="2326"/>
                </a:lnSpc>
              </a:pPr>
              <a:r>
                <a:rPr lang="en-US" sz="1875" b="1">
                  <a:solidFill>
                    <a:srgbClr val="000000"/>
                  </a:solidFill>
                  <a:latin typeface="Agenda Bold"/>
                  <a:ea typeface="Agenda Bold"/>
                  <a:cs typeface="Agenda Bold"/>
                  <a:sym typeface="Agenda Bold"/>
                </a:rPr>
                <a:t>SHARING</a:t>
              </a:r>
            </a:p>
            <a:p>
              <a:pPr algn="ctr">
                <a:lnSpc>
                  <a:spcPts val="1958"/>
                </a:lnSpc>
              </a:pPr>
              <a:endParaRPr lang="en-US" sz="1875" b="1">
                <a:solidFill>
                  <a:srgbClr val="000000"/>
                </a:solidFill>
                <a:latin typeface="Agenda Bold"/>
                <a:ea typeface="Agenda Bold"/>
                <a:cs typeface="Agenda Bold"/>
                <a:sym typeface="Agenda Bold"/>
              </a:endParaRPr>
            </a:p>
            <a:p>
              <a:pPr algn="ctr">
                <a:lnSpc>
                  <a:spcPts val="1958"/>
                </a:lnSpc>
              </a:pPr>
              <a:r>
                <a:rPr lang="en-US" sz="1579" b="1">
                  <a:solidFill>
                    <a:srgbClr val="000000"/>
                  </a:solidFill>
                  <a:latin typeface="Agenda Medium"/>
                  <a:ea typeface="Agenda Medium"/>
                  <a:cs typeface="Agenda Medium"/>
                  <a:sym typeface="Agenda Medium"/>
                </a:rPr>
                <a:t>Co-creating and collaborating, we work with our teams to solve real problems, driving our collective energy towards the greater good</a:t>
              </a:r>
              <a:r>
                <a:rPr lang="en-US" sz="1579" b="1">
                  <a:solidFill>
                    <a:srgbClr val="000000"/>
                  </a:solidFill>
                  <a:latin typeface="Agenda Bold"/>
                  <a:ea typeface="Agenda Bold"/>
                  <a:cs typeface="Agenda Bold"/>
                  <a:sym typeface="Agenda Bold"/>
                </a:rPr>
                <a:t>.</a:t>
              </a:r>
            </a:p>
            <a:p>
              <a:pPr algn="ctr">
                <a:lnSpc>
                  <a:spcPts val="1958"/>
                </a:lnSpc>
                <a:spcBef>
                  <a:spcPct val="0"/>
                </a:spcBef>
              </a:pPr>
              <a:endParaRPr lang="en-US" sz="1579" b="1">
                <a:solidFill>
                  <a:srgbClr val="000000"/>
                </a:solidFill>
                <a:latin typeface="Agenda Bold"/>
                <a:ea typeface="Agenda Bold"/>
                <a:cs typeface="Agenda Bold"/>
                <a:sym typeface="Agenda Bold"/>
              </a:endParaRPr>
            </a:p>
          </p:txBody>
        </p:sp>
        <p:sp>
          <p:nvSpPr>
            <p:cNvPr id="58" name="TextBox 58"/>
            <p:cNvSpPr txBox="1"/>
            <p:nvPr/>
          </p:nvSpPr>
          <p:spPr>
            <a:xfrm>
              <a:off x="20369862" y="8551561"/>
              <a:ext cx="3139820" cy="3125832"/>
            </a:xfrm>
            <a:prstGeom prst="rect">
              <a:avLst/>
            </a:prstGeom>
          </p:spPr>
          <p:txBody>
            <a:bodyPr lIns="0" tIns="0" rIns="0" bIns="0" rtlCol="0" anchor="t">
              <a:spAutoFit/>
            </a:bodyPr>
            <a:lstStyle/>
            <a:p>
              <a:pPr algn="ctr">
                <a:lnSpc>
                  <a:spcPts val="2326"/>
                </a:lnSpc>
              </a:pPr>
              <a:r>
                <a:rPr lang="en-US" sz="1875" b="1">
                  <a:solidFill>
                    <a:srgbClr val="000000"/>
                  </a:solidFill>
                  <a:latin typeface="Agenda Bold"/>
                  <a:ea typeface="Agenda Bold"/>
                  <a:cs typeface="Agenda Bold"/>
                  <a:sym typeface="Agenda Bold"/>
                </a:rPr>
                <a:t>TRUST</a:t>
              </a:r>
            </a:p>
            <a:p>
              <a:pPr algn="ctr">
                <a:lnSpc>
                  <a:spcPts val="2326"/>
                </a:lnSpc>
              </a:pPr>
              <a:endParaRPr lang="en-US" sz="1875" b="1">
                <a:solidFill>
                  <a:srgbClr val="000000"/>
                </a:solidFill>
                <a:latin typeface="Agenda Bold"/>
                <a:ea typeface="Agenda Bold"/>
                <a:cs typeface="Agenda Bold"/>
                <a:sym typeface="Agenda Bold"/>
              </a:endParaRPr>
            </a:p>
            <a:p>
              <a:pPr algn="ctr">
                <a:lnSpc>
                  <a:spcPts val="1958"/>
                </a:lnSpc>
                <a:spcBef>
                  <a:spcPct val="0"/>
                </a:spcBef>
              </a:pPr>
              <a:r>
                <a:rPr lang="en-US" sz="1579" b="1">
                  <a:solidFill>
                    <a:srgbClr val="000000"/>
                  </a:solidFill>
                  <a:latin typeface="Agenda Medium"/>
                  <a:ea typeface="Agenda Medium"/>
                  <a:cs typeface="Agenda Medium"/>
                  <a:sym typeface="Agenda Medium"/>
                </a:rPr>
                <a:t>Being ethical, honest, and ensuring transparency in everything we do. Creating an environment where people feel safe, respected, and confident in our ability to meet their needs</a:t>
              </a:r>
            </a:p>
          </p:txBody>
        </p:sp>
        <p:grpSp>
          <p:nvGrpSpPr>
            <p:cNvPr id="59" name="Group 59"/>
            <p:cNvGrpSpPr/>
            <p:nvPr/>
          </p:nvGrpSpPr>
          <p:grpSpPr>
            <a:xfrm>
              <a:off x="785847" y="4122507"/>
              <a:ext cx="2184541" cy="1016270"/>
              <a:chOff x="0" y="0"/>
              <a:chExt cx="873584" cy="406400"/>
            </a:xfrm>
          </p:grpSpPr>
          <p:sp>
            <p:nvSpPr>
              <p:cNvPr id="60" name="Freeform 60"/>
              <p:cNvSpPr/>
              <p:nvPr/>
            </p:nvSpPr>
            <p:spPr>
              <a:xfrm>
                <a:off x="0" y="0"/>
                <a:ext cx="873584" cy="406400"/>
              </a:xfrm>
              <a:custGeom>
                <a:avLst/>
                <a:gdLst/>
                <a:ahLst/>
                <a:cxnLst/>
                <a:rect l="l" t="t" r="r" b="b"/>
                <a:pathLst>
                  <a:path w="873584" h="406400">
                    <a:moveTo>
                      <a:pt x="670384" y="0"/>
                    </a:moveTo>
                    <a:cubicBezTo>
                      <a:pt x="782609" y="0"/>
                      <a:pt x="873584" y="90976"/>
                      <a:pt x="873584" y="203200"/>
                    </a:cubicBezTo>
                    <a:cubicBezTo>
                      <a:pt x="873584" y="315424"/>
                      <a:pt x="782609" y="406400"/>
                      <a:pt x="670384" y="406400"/>
                    </a:cubicBezTo>
                    <a:lnTo>
                      <a:pt x="203200" y="406400"/>
                    </a:lnTo>
                    <a:cubicBezTo>
                      <a:pt x="90976" y="406400"/>
                      <a:pt x="0" y="315424"/>
                      <a:pt x="0" y="203200"/>
                    </a:cubicBezTo>
                    <a:cubicBezTo>
                      <a:pt x="0" y="90976"/>
                      <a:pt x="90976" y="0"/>
                      <a:pt x="203200" y="0"/>
                    </a:cubicBezTo>
                    <a:close/>
                  </a:path>
                </a:pathLst>
              </a:custGeom>
              <a:solidFill>
                <a:srgbClr val="F1D614"/>
              </a:solidFill>
            </p:spPr>
          </p:sp>
          <p:sp>
            <p:nvSpPr>
              <p:cNvPr id="61" name="TextBox 61"/>
              <p:cNvSpPr txBox="1"/>
              <p:nvPr/>
            </p:nvSpPr>
            <p:spPr>
              <a:xfrm>
                <a:off x="0" y="-28575"/>
                <a:ext cx="873584" cy="434975"/>
              </a:xfrm>
              <a:prstGeom prst="rect">
                <a:avLst/>
              </a:prstGeom>
            </p:spPr>
            <p:txBody>
              <a:bodyPr lIns="50800" tIns="50800" rIns="50800" bIns="50800" rtlCol="0" anchor="ctr"/>
              <a:lstStyle/>
              <a:p>
                <a:pPr algn="ctr">
                  <a:lnSpc>
                    <a:spcPts val="2355"/>
                  </a:lnSpc>
                </a:pPr>
                <a:endParaRPr/>
              </a:p>
            </p:txBody>
          </p:sp>
        </p:grpSp>
        <p:grpSp>
          <p:nvGrpSpPr>
            <p:cNvPr id="62" name="Group 62"/>
            <p:cNvGrpSpPr/>
            <p:nvPr/>
          </p:nvGrpSpPr>
          <p:grpSpPr>
            <a:xfrm>
              <a:off x="0" y="0"/>
              <a:ext cx="3885905" cy="933239"/>
              <a:chOff x="0" y="0"/>
              <a:chExt cx="1285088" cy="308627"/>
            </a:xfrm>
          </p:grpSpPr>
          <p:sp>
            <p:nvSpPr>
              <p:cNvPr id="63" name="Freeform 63"/>
              <p:cNvSpPr/>
              <p:nvPr/>
            </p:nvSpPr>
            <p:spPr>
              <a:xfrm>
                <a:off x="0" y="0"/>
                <a:ext cx="1285088" cy="308627"/>
              </a:xfrm>
              <a:custGeom>
                <a:avLst/>
                <a:gdLst/>
                <a:ahLst/>
                <a:cxnLst/>
                <a:rect l="l" t="t" r="r" b="b"/>
                <a:pathLst>
                  <a:path w="1285088" h="308627">
                    <a:moveTo>
                      <a:pt x="1081888" y="0"/>
                    </a:moveTo>
                    <a:cubicBezTo>
                      <a:pt x="1194112" y="0"/>
                      <a:pt x="1285088" y="69088"/>
                      <a:pt x="1285088" y="154313"/>
                    </a:cubicBezTo>
                    <a:cubicBezTo>
                      <a:pt x="1285088" y="239538"/>
                      <a:pt x="1194112" y="308627"/>
                      <a:pt x="1081888" y="308627"/>
                    </a:cubicBezTo>
                    <a:lnTo>
                      <a:pt x="203200" y="308627"/>
                    </a:lnTo>
                    <a:cubicBezTo>
                      <a:pt x="90976" y="308627"/>
                      <a:pt x="0" y="239538"/>
                      <a:pt x="0" y="154313"/>
                    </a:cubicBezTo>
                    <a:cubicBezTo>
                      <a:pt x="0" y="69088"/>
                      <a:pt x="90976" y="0"/>
                      <a:pt x="203200" y="0"/>
                    </a:cubicBezTo>
                    <a:close/>
                  </a:path>
                </a:pathLst>
              </a:custGeom>
              <a:solidFill>
                <a:srgbClr val="F1D614"/>
              </a:solidFill>
            </p:spPr>
          </p:sp>
          <p:sp>
            <p:nvSpPr>
              <p:cNvPr id="64" name="TextBox 64"/>
              <p:cNvSpPr txBox="1"/>
              <p:nvPr/>
            </p:nvSpPr>
            <p:spPr>
              <a:xfrm>
                <a:off x="0" y="-28575"/>
                <a:ext cx="1285088" cy="337202"/>
              </a:xfrm>
              <a:prstGeom prst="rect">
                <a:avLst/>
              </a:prstGeom>
            </p:spPr>
            <p:txBody>
              <a:bodyPr lIns="50800" tIns="50800" rIns="50800" bIns="50800" rtlCol="0" anchor="ctr"/>
              <a:lstStyle/>
              <a:p>
                <a:pPr algn="ctr">
                  <a:lnSpc>
                    <a:spcPts val="2355"/>
                  </a:lnSpc>
                </a:pPr>
                <a:endParaRPr/>
              </a:p>
            </p:txBody>
          </p:sp>
        </p:grpSp>
        <p:sp>
          <p:nvSpPr>
            <p:cNvPr id="65" name="TextBox 65"/>
            <p:cNvSpPr txBox="1"/>
            <p:nvPr/>
          </p:nvSpPr>
          <p:spPr>
            <a:xfrm>
              <a:off x="1031186" y="4269327"/>
              <a:ext cx="1693862" cy="659765"/>
            </a:xfrm>
            <a:prstGeom prst="rect">
              <a:avLst/>
            </a:prstGeom>
          </p:spPr>
          <p:txBody>
            <a:bodyPr lIns="0" tIns="0" rIns="0" bIns="0" rtlCol="0" anchor="t">
              <a:spAutoFit/>
            </a:bodyPr>
            <a:lstStyle/>
            <a:p>
              <a:pPr algn="ctr">
                <a:lnSpc>
                  <a:spcPts val="3719"/>
                </a:lnSpc>
                <a:spcBef>
                  <a:spcPct val="0"/>
                </a:spcBef>
              </a:pPr>
              <a:r>
                <a:rPr lang="en-US" sz="2999" b="1">
                  <a:solidFill>
                    <a:srgbClr val="000000"/>
                  </a:solidFill>
                  <a:latin typeface="Agenda Bold"/>
                  <a:ea typeface="Agenda Bold"/>
                  <a:cs typeface="Agenda Bold"/>
                  <a:sym typeface="Agenda Bold"/>
                </a:rPr>
                <a:t>VALUES</a:t>
              </a:r>
            </a:p>
          </p:txBody>
        </p:sp>
        <p:sp>
          <p:nvSpPr>
            <p:cNvPr id="66" name="TextBox 66"/>
            <p:cNvSpPr txBox="1"/>
            <p:nvPr/>
          </p:nvSpPr>
          <p:spPr>
            <a:xfrm>
              <a:off x="2865091" y="1655719"/>
              <a:ext cx="20165378" cy="877951"/>
            </a:xfrm>
            <a:prstGeom prst="rect">
              <a:avLst/>
            </a:prstGeom>
          </p:spPr>
          <p:txBody>
            <a:bodyPr lIns="0" tIns="0" rIns="0" bIns="0" rtlCol="0" anchor="t">
              <a:spAutoFit/>
            </a:bodyPr>
            <a:lstStyle/>
            <a:p>
              <a:pPr algn="ctr">
                <a:lnSpc>
                  <a:spcPts val="2603"/>
                </a:lnSpc>
                <a:spcBef>
                  <a:spcPct val="0"/>
                </a:spcBef>
              </a:pPr>
              <a:r>
                <a:rPr lang="en-US" sz="2099" b="1">
                  <a:solidFill>
                    <a:srgbClr val="000000"/>
                  </a:solidFill>
                  <a:latin typeface="Agenda Bold"/>
                  <a:ea typeface="Agenda Bold"/>
                  <a:cs typeface="Agenda Bold"/>
                  <a:sym typeface="Agenda Bold"/>
                </a:rPr>
                <a:t>To harness our expertise in transporting people and goods, driving positive impact across lives of our drivers, partners and employees.</a:t>
              </a:r>
            </a:p>
            <a:p>
              <a:pPr algn="ctr">
                <a:lnSpc>
                  <a:spcPts val="2603"/>
                </a:lnSpc>
                <a:spcBef>
                  <a:spcPct val="0"/>
                </a:spcBef>
              </a:pPr>
              <a:endParaRPr lang="en-US" sz="2099" b="1">
                <a:solidFill>
                  <a:srgbClr val="000000"/>
                </a:solidFill>
                <a:latin typeface="Agenda Bold"/>
                <a:ea typeface="Agenda Bold"/>
                <a:cs typeface="Agenda Bold"/>
                <a:sym typeface="Agenda Bold"/>
              </a:endParaRPr>
            </a:p>
          </p:txBody>
        </p:sp>
        <p:sp>
          <p:nvSpPr>
            <p:cNvPr id="67" name="TextBox 67"/>
            <p:cNvSpPr txBox="1"/>
            <p:nvPr/>
          </p:nvSpPr>
          <p:spPr>
            <a:xfrm>
              <a:off x="303621" y="118004"/>
              <a:ext cx="3278664" cy="659765"/>
            </a:xfrm>
            <a:prstGeom prst="rect">
              <a:avLst/>
            </a:prstGeom>
          </p:spPr>
          <p:txBody>
            <a:bodyPr lIns="0" tIns="0" rIns="0" bIns="0" rtlCol="0" anchor="t">
              <a:spAutoFit/>
            </a:bodyPr>
            <a:lstStyle/>
            <a:p>
              <a:pPr algn="ctr">
                <a:lnSpc>
                  <a:spcPts val="3719"/>
                </a:lnSpc>
                <a:spcBef>
                  <a:spcPct val="0"/>
                </a:spcBef>
              </a:pPr>
              <a:r>
                <a:rPr lang="en-US" sz="2999" b="1">
                  <a:solidFill>
                    <a:srgbClr val="000000"/>
                  </a:solidFill>
                  <a:latin typeface="Agenda Bold"/>
                  <a:ea typeface="Agenda Bold"/>
                  <a:cs typeface="Agenda Bold"/>
                  <a:sym typeface="Agenda Bold"/>
                </a:rPr>
                <a:t>OUR PURPOSE </a:t>
              </a:r>
            </a:p>
          </p:txBody>
        </p:sp>
      </p:grpSp>
      <p:sp>
        <p:nvSpPr>
          <p:cNvPr id="68" name="Freeform 68"/>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3"/>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grpSp>
        <p:nvGrpSpPr>
          <p:cNvPr id="2" name="Group 2"/>
          <p:cNvGrpSpPr/>
          <p:nvPr/>
        </p:nvGrpSpPr>
        <p:grpSpPr>
          <a:xfrm>
            <a:off x="10498253" y="1491559"/>
            <a:ext cx="6260014" cy="1070347"/>
            <a:chOff x="0" y="0"/>
            <a:chExt cx="1625014" cy="277847"/>
          </a:xfrm>
        </p:grpSpPr>
        <p:sp>
          <p:nvSpPr>
            <p:cNvPr id="3" name="Freeform 3"/>
            <p:cNvSpPr/>
            <p:nvPr/>
          </p:nvSpPr>
          <p:spPr>
            <a:xfrm>
              <a:off x="0" y="0"/>
              <a:ext cx="1625014" cy="277847"/>
            </a:xfrm>
            <a:custGeom>
              <a:avLst/>
              <a:gdLst/>
              <a:ahLst/>
              <a:cxnLst/>
              <a:rect l="l" t="t" r="r" b="b"/>
              <a:pathLst>
                <a:path w="1625014" h="277847">
                  <a:moveTo>
                    <a:pt x="0" y="0"/>
                  </a:moveTo>
                  <a:lnTo>
                    <a:pt x="1421814" y="0"/>
                  </a:lnTo>
                  <a:lnTo>
                    <a:pt x="1625014" y="138924"/>
                  </a:lnTo>
                  <a:lnTo>
                    <a:pt x="1421814" y="277847"/>
                  </a:lnTo>
                  <a:lnTo>
                    <a:pt x="0" y="277847"/>
                  </a:lnTo>
                  <a:lnTo>
                    <a:pt x="203200" y="138924"/>
                  </a:lnTo>
                  <a:lnTo>
                    <a:pt x="0" y="0"/>
                  </a:lnTo>
                  <a:close/>
                </a:path>
              </a:pathLst>
            </a:custGeom>
            <a:solidFill>
              <a:srgbClr val="89D532">
                <a:alpha val="56863"/>
              </a:srgbClr>
            </a:solidFill>
          </p:spPr>
        </p:sp>
        <p:sp>
          <p:nvSpPr>
            <p:cNvPr id="4" name="TextBox 4"/>
            <p:cNvSpPr txBox="1"/>
            <p:nvPr/>
          </p:nvSpPr>
          <p:spPr>
            <a:xfrm>
              <a:off x="177800" y="-28575"/>
              <a:ext cx="1371014" cy="306422"/>
            </a:xfrm>
            <a:prstGeom prst="rect">
              <a:avLst/>
            </a:prstGeom>
          </p:spPr>
          <p:txBody>
            <a:bodyPr lIns="50800" tIns="50800" rIns="50800" bIns="50800" rtlCol="0" anchor="ctr"/>
            <a:lstStyle/>
            <a:p>
              <a:pPr algn="ctr">
                <a:lnSpc>
                  <a:spcPts val="2480"/>
                </a:lnSpc>
              </a:pPr>
              <a:endParaRPr/>
            </a:p>
          </p:txBody>
        </p:sp>
      </p:grpSp>
      <p:sp>
        <p:nvSpPr>
          <p:cNvPr id="5" name="AutoShape 5"/>
          <p:cNvSpPr/>
          <p:nvPr/>
        </p:nvSpPr>
        <p:spPr>
          <a:xfrm flipV="1">
            <a:off x="9483695" y="3064975"/>
            <a:ext cx="7775605" cy="0"/>
          </a:xfrm>
          <a:prstGeom prst="line">
            <a:avLst/>
          </a:prstGeom>
          <a:ln w="38100" cap="flat">
            <a:solidFill>
              <a:srgbClr val="000000"/>
            </a:solidFill>
            <a:prstDash val="solid"/>
            <a:headEnd type="none" w="sm" len="sm"/>
            <a:tailEnd type="triangle" w="lg" len="med"/>
          </a:ln>
        </p:spPr>
      </p:sp>
      <p:sp>
        <p:nvSpPr>
          <p:cNvPr id="6" name="AutoShape 6"/>
          <p:cNvSpPr/>
          <p:nvPr/>
        </p:nvSpPr>
        <p:spPr>
          <a:xfrm flipH="1">
            <a:off x="9483695" y="9408902"/>
            <a:ext cx="8092978" cy="0"/>
          </a:xfrm>
          <a:prstGeom prst="line">
            <a:avLst/>
          </a:prstGeom>
          <a:ln w="38100" cap="flat">
            <a:solidFill>
              <a:srgbClr val="000000"/>
            </a:solidFill>
            <a:prstDash val="solid"/>
            <a:headEnd type="none" w="sm" len="sm"/>
            <a:tailEnd type="arrow" w="med" len="sm"/>
          </a:ln>
        </p:spPr>
      </p:sp>
      <p:sp>
        <p:nvSpPr>
          <p:cNvPr id="7" name="Freeform 7"/>
          <p:cNvSpPr/>
          <p:nvPr/>
        </p:nvSpPr>
        <p:spPr>
          <a:xfrm rot="5301267">
            <a:off x="409728" y="4747879"/>
            <a:ext cx="16230600" cy="791242"/>
          </a:xfrm>
          <a:custGeom>
            <a:avLst/>
            <a:gdLst/>
            <a:ahLst/>
            <a:cxnLst/>
            <a:rect l="l" t="t" r="r" b="b"/>
            <a:pathLst>
              <a:path w="16230600" h="791242">
                <a:moveTo>
                  <a:pt x="0" y="0"/>
                </a:moveTo>
                <a:lnTo>
                  <a:pt x="16230600" y="0"/>
                </a:lnTo>
                <a:lnTo>
                  <a:pt x="16230600" y="791242"/>
                </a:lnTo>
                <a:lnTo>
                  <a:pt x="0" y="791242"/>
                </a:lnTo>
                <a:lnTo>
                  <a:pt x="0" y="0"/>
                </a:lnTo>
                <a:close/>
              </a:path>
            </a:pathLst>
          </a:custGeom>
          <a:blipFill>
            <a:blip r:embed="rId2">
              <a:alphaModFix amt="65000"/>
            </a:blip>
            <a:stretch>
              <a:fillRect/>
            </a:stretch>
          </a:blipFill>
        </p:spPr>
      </p:sp>
      <p:grpSp>
        <p:nvGrpSpPr>
          <p:cNvPr id="8" name="Group 8"/>
          <p:cNvGrpSpPr/>
          <p:nvPr/>
        </p:nvGrpSpPr>
        <p:grpSpPr>
          <a:xfrm>
            <a:off x="163635" y="820741"/>
            <a:ext cx="8525028" cy="8437559"/>
            <a:chOff x="0" y="0"/>
            <a:chExt cx="821226" cy="812800"/>
          </a:xfrm>
        </p:grpSpPr>
        <p:sp>
          <p:nvSpPr>
            <p:cNvPr id="9" name="Freeform 9"/>
            <p:cNvSpPr/>
            <p:nvPr/>
          </p:nvSpPr>
          <p:spPr>
            <a:xfrm>
              <a:off x="0" y="0"/>
              <a:ext cx="821226" cy="812800"/>
            </a:xfrm>
            <a:custGeom>
              <a:avLst/>
              <a:gdLst/>
              <a:ahLst/>
              <a:cxnLst/>
              <a:rect l="l" t="t" r="r" b="b"/>
              <a:pathLst>
                <a:path w="821226" h="812800">
                  <a:moveTo>
                    <a:pt x="20887" y="0"/>
                  </a:moveTo>
                  <a:lnTo>
                    <a:pt x="800339" y="0"/>
                  </a:lnTo>
                  <a:cubicBezTo>
                    <a:pt x="805878" y="0"/>
                    <a:pt x="811191" y="2201"/>
                    <a:pt x="815108" y="6118"/>
                  </a:cubicBezTo>
                  <a:cubicBezTo>
                    <a:pt x="819025" y="10035"/>
                    <a:pt x="821226" y="15348"/>
                    <a:pt x="821226" y="20887"/>
                  </a:cubicBezTo>
                  <a:lnTo>
                    <a:pt x="821226" y="791913"/>
                  </a:lnTo>
                  <a:cubicBezTo>
                    <a:pt x="821226" y="803448"/>
                    <a:pt x="811874" y="812800"/>
                    <a:pt x="800339" y="812800"/>
                  </a:cubicBezTo>
                  <a:lnTo>
                    <a:pt x="20887" y="812800"/>
                  </a:lnTo>
                  <a:cubicBezTo>
                    <a:pt x="15348" y="812800"/>
                    <a:pt x="10035" y="810599"/>
                    <a:pt x="6118" y="806682"/>
                  </a:cubicBezTo>
                  <a:cubicBezTo>
                    <a:pt x="2201" y="802765"/>
                    <a:pt x="0" y="797452"/>
                    <a:pt x="0" y="791913"/>
                  </a:cubicBezTo>
                  <a:lnTo>
                    <a:pt x="0" y="20887"/>
                  </a:lnTo>
                  <a:cubicBezTo>
                    <a:pt x="0" y="15348"/>
                    <a:pt x="2201" y="10035"/>
                    <a:pt x="6118" y="6118"/>
                  </a:cubicBezTo>
                  <a:cubicBezTo>
                    <a:pt x="10035" y="2201"/>
                    <a:pt x="15348" y="0"/>
                    <a:pt x="20887" y="0"/>
                  </a:cubicBezTo>
                  <a:close/>
                </a:path>
              </a:pathLst>
            </a:custGeom>
            <a:blipFill>
              <a:blip r:embed="rId3"/>
              <a:stretch>
                <a:fillRect l="-24276" r="-24276"/>
              </a:stretch>
            </a:blipFill>
          </p:spPr>
        </p:sp>
      </p:grpSp>
      <p:sp>
        <p:nvSpPr>
          <p:cNvPr id="10" name="TextBox 10"/>
          <p:cNvSpPr txBox="1"/>
          <p:nvPr/>
        </p:nvSpPr>
        <p:spPr>
          <a:xfrm>
            <a:off x="12171114" y="658816"/>
            <a:ext cx="2914293" cy="618871"/>
          </a:xfrm>
          <a:prstGeom prst="rect">
            <a:avLst/>
          </a:prstGeom>
        </p:spPr>
        <p:txBody>
          <a:bodyPr lIns="0" tIns="0" rIns="0" bIns="0" rtlCol="0" anchor="t">
            <a:spAutoFit/>
          </a:bodyPr>
          <a:lstStyle/>
          <a:p>
            <a:pPr algn="ctr">
              <a:lnSpc>
                <a:spcPts val="4711"/>
              </a:lnSpc>
              <a:spcBef>
                <a:spcPct val="0"/>
              </a:spcBef>
            </a:pPr>
            <a:r>
              <a:rPr lang="en-US" sz="3799" b="1">
                <a:solidFill>
                  <a:srgbClr val="000000"/>
                </a:solidFill>
                <a:latin typeface="Agenda Bold"/>
                <a:ea typeface="Agenda Bold"/>
                <a:cs typeface="Agenda Bold"/>
                <a:sym typeface="Agenda Bold"/>
              </a:rPr>
              <a:t>OUR VISION </a:t>
            </a:r>
          </a:p>
        </p:txBody>
      </p:sp>
      <p:sp>
        <p:nvSpPr>
          <p:cNvPr id="11" name="TextBox 11"/>
          <p:cNvSpPr txBox="1"/>
          <p:nvPr/>
        </p:nvSpPr>
        <p:spPr>
          <a:xfrm>
            <a:off x="9211369" y="3698844"/>
            <a:ext cx="8833784" cy="4733290"/>
          </a:xfrm>
          <a:prstGeom prst="rect">
            <a:avLst/>
          </a:prstGeom>
        </p:spPr>
        <p:txBody>
          <a:bodyPr lIns="0" tIns="0" rIns="0" bIns="0" rtlCol="0" anchor="t">
            <a:spAutoFit/>
          </a:bodyPr>
          <a:lstStyle/>
          <a:p>
            <a:pPr algn="ctr">
              <a:lnSpc>
                <a:spcPts val="2480"/>
              </a:lnSpc>
            </a:pPr>
            <a:r>
              <a:rPr lang="en-US" sz="2000">
                <a:solidFill>
                  <a:srgbClr val="000000"/>
                </a:solidFill>
                <a:latin typeface="Agenda Medium"/>
                <a:ea typeface="Agenda Medium"/>
                <a:cs typeface="Agenda Medium"/>
                <a:sym typeface="Agenda Medium"/>
              </a:rPr>
              <a:t>We will pursue </a:t>
            </a:r>
            <a:r>
              <a:rPr lang="en-US" sz="2000" b="1">
                <a:solidFill>
                  <a:srgbClr val="610D7E"/>
                </a:solidFill>
                <a:latin typeface="Agenda Bold"/>
                <a:ea typeface="Agenda Bold"/>
                <a:cs typeface="Agenda Bold"/>
                <a:sym typeface="Agenda Bold"/>
              </a:rPr>
              <a:t>continuous improvement in our registry system</a:t>
            </a:r>
            <a:r>
              <a:rPr lang="en-US" sz="2000">
                <a:solidFill>
                  <a:srgbClr val="000000"/>
                </a:solidFill>
                <a:latin typeface="Agenda Medium"/>
                <a:ea typeface="Agenda Medium"/>
                <a:cs typeface="Agenda Medium"/>
                <a:sym typeface="Agenda Medium"/>
              </a:rPr>
              <a:t>, win more registry clients, both listed and unlisted, and expand the range of CSDR services offered.</a:t>
            </a:r>
          </a:p>
          <a:p>
            <a:pPr algn="ctr">
              <a:lnSpc>
                <a:spcPts val="2480"/>
              </a:lnSpc>
            </a:pPr>
            <a:endParaRPr lang="en-US" sz="2000">
              <a:solidFill>
                <a:srgbClr val="000000"/>
              </a:solidFill>
              <a:latin typeface="Agenda Medium"/>
              <a:ea typeface="Agenda Medium"/>
              <a:cs typeface="Agenda Medium"/>
              <a:sym typeface="Agenda Medium"/>
            </a:endParaRPr>
          </a:p>
          <a:p>
            <a:pPr algn="ctr">
              <a:lnSpc>
                <a:spcPts val="2480"/>
              </a:lnSpc>
            </a:pPr>
            <a:r>
              <a:rPr lang="en-US" sz="2000">
                <a:solidFill>
                  <a:srgbClr val="000000"/>
                </a:solidFill>
                <a:latin typeface="Agenda Medium"/>
                <a:ea typeface="Agenda Medium"/>
                <a:cs typeface="Agenda Medium"/>
                <a:sym typeface="Agenda Medium"/>
              </a:rPr>
              <a:t> We will </a:t>
            </a:r>
            <a:r>
              <a:rPr lang="en-US" sz="2000" b="1">
                <a:solidFill>
                  <a:srgbClr val="610D7E"/>
                </a:solidFill>
                <a:latin typeface="Agenda Bold"/>
                <a:ea typeface="Agenda Bold"/>
                <a:cs typeface="Agenda Bold"/>
                <a:sym typeface="Agenda Bold"/>
              </a:rPr>
              <a:t>clarify our legal position and update CSD rules</a:t>
            </a:r>
            <a:r>
              <a:rPr lang="en-US" sz="2000">
                <a:solidFill>
                  <a:srgbClr val="000000"/>
                </a:solidFill>
                <a:latin typeface="Agenda Medium"/>
                <a:ea typeface="Agenda Medium"/>
                <a:cs typeface="Agenda Medium"/>
                <a:sym typeface="Agenda Medium"/>
              </a:rPr>
              <a:t> with CMSA and stakeholders. </a:t>
            </a:r>
          </a:p>
          <a:p>
            <a:pPr algn="ctr">
              <a:lnSpc>
                <a:spcPts val="2480"/>
              </a:lnSpc>
            </a:pPr>
            <a:endParaRPr lang="en-US" sz="2000">
              <a:solidFill>
                <a:srgbClr val="000000"/>
              </a:solidFill>
              <a:latin typeface="Agenda Medium"/>
              <a:ea typeface="Agenda Medium"/>
              <a:cs typeface="Agenda Medium"/>
              <a:sym typeface="Agenda Medium"/>
            </a:endParaRPr>
          </a:p>
          <a:p>
            <a:pPr algn="ctr">
              <a:lnSpc>
                <a:spcPts val="2480"/>
              </a:lnSpc>
            </a:pPr>
            <a:r>
              <a:rPr lang="en-US" sz="2000">
                <a:solidFill>
                  <a:srgbClr val="000000"/>
                </a:solidFill>
                <a:latin typeface="Agenda Medium"/>
                <a:ea typeface="Agenda Medium"/>
                <a:cs typeface="Agenda Medium"/>
                <a:sym typeface="Agenda Medium"/>
              </a:rPr>
              <a:t>We will </a:t>
            </a:r>
            <a:r>
              <a:rPr lang="en-US" sz="2000" b="1">
                <a:solidFill>
                  <a:srgbClr val="610D7E"/>
                </a:solidFill>
                <a:latin typeface="Agenda Bold"/>
                <a:ea typeface="Agenda Bold"/>
                <a:cs typeface="Agenda Bold"/>
                <a:sym typeface="Agenda Bold"/>
              </a:rPr>
              <a:t>review Tanzanian CSD with custodian banks</a:t>
            </a:r>
            <a:r>
              <a:rPr lang="en-US" sz="2000">
                <a:solidFill>
                  <a:srgbClr val="000000"/>
                </a:solidFill>
                <a:latin typeface="Agenda Medium"/>
                <a:ea typeface="Agenda Medium"/>
                <a:cs typeface="Agenda Medium"/>
                <a:sym typeface="Agenda Medium"/>
              </a:rPr>
              <a:t> against frontier markets and collaborate with DSE for new business lines.</a:t>
            </a:r>
          </a:p>
          <a:p>
            <a:pPr algn="ctr">
              <a:lnSpc>
                <a:spcPts val="2480"/>
              </a:lnSpc>
            </a:pPr>
            <a:endParaRPr lang="en-US" sz="2000">
              <a:solidFill>
                <a:srgbClr val="000000"/>
              </a:solidFill>
              <a:latin typeface="Agenda Medium"/>
              <a:ea typeface="Agenda Medium"/>
              <a:cs typeface="Agenda Medium"/>
              <a:sym typeface="Agenda Medium"/>
            </a:endParaRPr>
          </a:p>
          <a:p>
            <a:pPr algn="ctr">
              <a:lnSpc>
                <a:spcPts val="2480"/>
              </a:lnSpc>
            </a:pPr>
            <a:r>
              <a:rPr lang="en-US" sz="2000">
                <a:solidFill>
                  <a:srgbClr val="000000"/>
                </a:solidFill>
                <a:latin typeface="Agenda Medium"/>
                <a:ea typeface="Agenda Medium"/>
                <a:cs typeface="Agenda Medium"/>
                <a:sym typeface="Agenda Medium"/>
              </a:rPr>
              <a:t>We will </a:t>
            </a:r>
            <a:r>
              <a:rPr lang="en-US" sz="2000">
                <a:solidFill>
                  <a:srgbClr val="610D7E"/>
                </a:solidFill>
                <a:latin typeface="Agenda Medium"/>
                <a:ea typeface="Agenda Medium"/>
                <a:cs typeface="Agenda Medium"/>
                <a:sym typeface="Agenda Medium"/>
              </a:rPr>
              <a:t>e</a:t>
            </a:r>
            <a:r>
              <a:rPr lang="en-US" sz="2000" b="1">
                <a:solidFill>
                  <a:srgbClr val="610D7E"/>
                </a:solidFill>
                <a:latin typeface="Agenda Bold"/>
                <a:ea typeface="Agenda Bold"/>
                <a:cs typeface="Agenda Bold"/>
                <a:sym typeface="Agenda Bold"/>
              </a:rPr>
              <a:t>stablish capacity-building</a:t>
            </a:r>
          </a:p>
          <a:p>
            <a:pPr algn="ctr">
              <a:lnSpc>
                <a:spcPts val="2480"/>
              </a:lnSpc>
              <a:spcBef>
                <a:spcPct val="0"/>
              </a:spcBef>
            </a:pPr>
            <a:r>
              <a:rPr lang="en-US" sz="2000" b="1">
                <a:solidFill>
                  <a:srgbClr val="610D7E"/>
                </a:solidFill>
                <a:latin typeface="Agenda Bold"/>
                <a:ea typeface="Agenda Bold"/>
                <a:cs typeface="Agenda Bold"/>
                <a:sym typeface="Agenda Bold"/>
              </a:rPr>
              <a:t>partnerships with other CSDs</a:t>
            </a:r>
            <a:r>
              <a:rPr lang="en-US" sz="2000">
                <a:solidFill>
                  <a:srgbClr val="000000"/>
                </a:solidFill>
                <a:latin typeface="Agenda Medium"/>
                <a:ea typeface="Agenda Medium"/>
                <a:cs typeface="Agenda Medium"/>
                <a:sym typeface="Agenda Medium"/>
              </a:rPr>
              <a:t> and revise our fee structure.</a:t>
            </a:r>
          </a:p>
          <a:p>
            <a:pPr algn="ctr">
              <a:lnSpc>
                <a:spcPts val="2480"/>
              </a:lnSpc>
              <a:spcBef>
                <a:spcPct val="0"/>
              </a:spcBef>
            </a:pPr>
            <a:endParaRPr lang="en-US" sz="2000">
              <a:solidFill>
                <a:srgbClr val="000000"/>
              </a:solidFill>
              <a:latin typeface="Agenda Medium"/>
              <a:ea typeface="Agenda Medium"/>
              <a:cs typeface="Agenda Medium"/>
              <a:sym typeface="Agenda Medium"/>
            </a:endParaRPr>
          </a:p>
          <a:p>
            <a:pPr algn="ctr">
              <a:lnSpc>
                <a:spcPts val="2480"/>
              </a:lnSpc>
              <a:spcBef>
                <a:spcPct val="0"/>
              </a:spcBef>
            </a:pPr>
            <a:r>
              <a:rPr lang="en-US" sz="2000">
                <a:solidFill>
                  <a:srgbClr val="000000"/>
                </a:solidFill>
                <a:latin typeface="Agenda Medium"/>
                <a:ea typeface="Agenda Medium"/>
                <a:cs typeface="Agenda Medium"/>
                <a:sym typeface="Agenda Medium"/>
              </a:rPr>
              <a:t>Additionally, </a:t>
            </a:r>
            <a:r>
              <a:rPr lang="en-US" sz="2000" b="1">
                <a:solidFill>
                  <a:srgbClr val="610D7E"/>
                </a:solidFill>
                <a:latin typeface="Agenda Bold"/>
                <a:ea typeface="Agenda Bold"/>
                <a:cs typeface="Agenda Bold"/>
                <a:sym typeface="Agenda Bold"/>
              </a:rPr>
              <a:t>we will supplement ISIN with LEI business and aim to increase revenues to 30% of DSE group income over five years.</a:t>
            </a:r>
            <a:r>
              <a:rPr lang="en-US" sz="2000">
                <a:solidFill>
                  <a:srgbClr val="000000"/>
                </a:solidFill>
                <a:latin typeface="Agenda Medium"/>
                <a:ea typeface="Agenda Medium"/>
                <a:cs typeface="Agenda Medium"/>
                <a:sym typeface="Agenda Medium"/>
              </a:rPr>
              <a:t> Strengthening CSDR capabilities and enhancing IT services for cybersecurity are also key priorities</a:t>
            </a:r>
          </a:p>
        </p:txBody>
      </p:sp>
      <p:sp>
        <p:nvSpPr>
          <p:cNvPr id="12" name="TextBox 12"/>
          <p:cNvSpPr txBox="1"/>
          <p:nvPr/>
        </p:nvSpPr>
        <p:spPr>
          <a:xfrm>
            <a:off x="11275874" y="1766891"/>
            <a:ext cx="5038963" cy="433959"/>
          </a:xfrm>
          <a:prstGeom prst="rect">
            <a:avLst/>
          </a:prstGeom>
        </p:spPr>
        <p:txBody>
          <a:bodyPr lIns="0" tIns="0" rIns="0" bIns="0" rtlCol="0" anchor="t">
            <a:spAutoFit/>
          </a:bodyPr>
          <a:lstStyle/>
          <a:p>
            <a:pPr algn="ctr">
              <a:lnSpc>
                <a:spcPts val="3347"/>
              </a:lnSpc>
              <a:spcBef>
                <a:spcPct val="0"/>
              </a:spcBef>
            </a:pPr>
            <a:r>
              <a:rPr lang="en-US" sz="2699" b="1">
                <a:solidFill>
                  <a:srgbClr val="000000"/>
                </a:solidFill>
                <a:latin typeface="Agenda Bold"/>
                <a:ea typeface="Agenda Bold"/>
                <a:cs typeface="Agenda Bold"/>
                <a:sym typeface="Agenda Bold"/>
              </a:rPr>
              <a:t>OUR STRATEGIC OBJECTIVES</a:t>
            </a:r>
          </a:p>
        </p:txBody>
      </p:sp>
      <p:sp>
        <p:nvSpPr>
          <p:cNvPr id="13" name="TextBox 13"/>
          <p:cNvSpPr txBox="1"/>
          <p:nvPr/>
        </p:nvSpPr>
        <p:spPr>
          <a:xfrm>
            <a:off x="9144000" y="5362018"/>
            <a:ext cx="9525" cy="332740"/>
          </a:xfrm>
          <a:prstGeom prst="rect">
            <a:avLst/>
          </a:prstGeom>
        </p:spPr>
        <p:txBody>
          <a:bodyPr lIns="0" tIns="0" rIns="0" bIns="0" rtlCol="0" anchor="t">
            <a:spAutoFit/>
          </a:bodyPr>
          <a:lstStyle/>
          <a:p>
            <a:pPr algn="ctr">
              <a:lnSpc>
                <a:spcPts val="2480"/>
              </a:lnSpc>
              <a:spcBef>
                <a:spcPct val="0"/>
              </a:spcBef>
            </a:pPr>
            <a:endParaRPr/>
          </a:p>
        </p:txBody>
      </p:sp>
      <p:sp>
        <p:nvSpPr>
          <p:cNvPr id="14" name="Freeform 14"/>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4"/>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5F9"/>
        </a:solidFill>
        <a:effectLst/>
      </p:bgPr>
    </p:bg>
    <p:spTree>
      <p:nvGrpSpPr>
        <p:cNvPr id="1" name=""/>
        <p:cNvGrpSpPr/>
        <p:nvPr/>
      </p:nvGrpSpPr>
      <p:grpSpPr>
        <a:xfrm>
          <a:off x="0" y="0"/>
          <a:ext cx="0" cy="0"/>
          <a:chOff x="0" y="0"/>
          <a:chExt cx="0" cy="0"/>
        </a:xfrm>
      </p:grpSpPr>
      <p:sp>
        <p:nvSpPr>
          <p:cNvPr id="2" name="TextBox 2"/>
          <p:cNvSpPr txBox="1"/>
          <p:nvPr/>
        </p:nvSpPr>
        <p:spPr>
          <a:xfrm>
            <a:off x="885009" y="128024"/>
            <a:ext cx="2914293" cy="618871"/>
          </a:xfrm>
          <a:prstGeom prst="rect">
            <a:avLst/>
          </a:prstGeom>
        </p:spPr>
        <p:txBody>
          <a:bodyPr lIns="0" tIns="0" rIns="0" bIns="0" rtlCol="0" anchor="t">
            <a:spAutoFit/>
          </a:bodyPr>
          <a:lstStyle/>
          <a:p>
            <a:pPr algn="ctr">
              <a:lnSpc>
                <a:spcPts val="4711"/>
              </a:lnSpc>
              <a:spcBef>
                <a:spcPct val="0"/>
              </a:spcBef>
            </a:pPr>
            <a:r>
              <a:rPr lang="en-US" sz="3799" b="1">
                <a:solidFill>
                  <a:srgbClr val="000000"/>
                </a:solidFill>
                <a:latin typeface="Agenda Bold"/>
                <a:ea typeface="Agenda Bold"/>
                <a:cs typeface="Agenda Bold"/>
                <a:sym typeface="Agenda Bold"/>
              </a:rPr>
              <a:t>OUR VISION </a:t>
            </a:r>
          </a:p>
        </p:txBody>
      </p:sp>
      <p:grpSp>
        <p:nvGrpSpPr>
          <p:cNvPr id="3" name="Group 3"/>
          <p:cNvGrpSpPr/>
          <p:nvPr/>
        </p:nvGrpSpPr>
        <p:grpSpPr>
          <a:xfrm>
            <a:off x="135060" y="773858"/>
            <a:ext cx="4414190" cy="890267"/>
            <a:chOff x="0" y="0"/>
            <a:chExt cx="1145864" cy="231101"/>
          </a:xfrm>
        </p:grpSpPr>
        <p:sp>
          <p:nvSpPr>
            <p:cNvPr id="4" name="Freeform 4"/>
            <p:cNvSpPr/>
            <p:nvPr/>
          </p:nvSpPr>
          <p:spPr>
            <a:xfrm>
              <a:off x="0" y="0"/>
              <a:ext cx="1145864" cy="231101"/>
            </a:xfrm>
            <a:custGeom>
              <a:avLst/>
              <a:gdLst/>
              <a:ahLst/>
              <a:cxnLst/>
              <a:rect l="l" t="t" r="r" b="b"/>
              <a:pathLst>
                <a:path w="1145864" h="231101">
                  <a:moveTo>
                    <a:pt x="0" y="0"/>
                  </a:moveTo>
                  <a:lnTo>
                    <a:pt x="942664" y="0"/>
                  </a:lnTo>
                  <a:lnTo>
                    <a:pt x="1145864" y="115551"/>
                  </a:lnTo>
                  <a:lnTo>
                    <a:pt x="942664" y="231101"/>
                  </a:lnTo>
                  <a:lnTo>
                    <a:pt x="0" y="231101"/>
                  </a:lnTo>
                  <a:lnTo>
                    <a:pt x="203200" y="115551"/>
                  </a:lnTo>
                  <a:lnTo>
                    <a:pt x="0" y="0"/>
                  </a:lnTo>
                  <a:close/>
                </a:path>
              </a:pathLst>
            </a:custGeom>
            <a:solidFill>
              <a:srgbClr val="6D8E73"/>
            </a:solidFill>
          </p:spPr>
        </p:sp>
        <p:sp>
          <p:nvSpPr>
            <p:cNvPr id="5" name="TextBox 5"/>
            <p:cNvSpPr txBox="1"/>
            <p:nvPr/>
          </p:nvSpPr>
          <p:spPr>
            <a:xfrm>
              <a:off x="177800" y="-28575"/>
              <a:ext cx="891864" cy="259676"/>
            </a:xfrm>
            <a:prstGeom prst="rect">
              <a:avLst/>
            </a:prstGeom>
          </p:spPr>
          <p:txBody>
            <a:bodyPr lIns="50800" tIns="50800" rIns="50800" bIns="50800" rtlCol="0" anchor="ctr"/>
            <a:lstStyle/>
            <a:p>
              <a:pPr algn="ctr">
                <a:lnSpc>
                  <a:spcPts val="3595"/>
                </a:lnSpc>
              </a:pPr>
              <a:r>
                <a:rPr lang="en-US" sz="2899" b="1">
                  <a:solidFill>
                    <a:srgbClr val="FFFFFF"/>
                  </a:solidFill>
                  <a:latin typeface="Agenda Bold"/>
                  <a:ea typeface="Agenda Bold"/>
                  <a:cs typeface="Agenda Bold"/>
                  <a:sym typeface="Agenda Bold"/>
                </a:rPr>
                <a:t>INITIATIVES</a:t>
              </a:r>
            </a:p>
          </p:txBody>
        </p:sp>
      </p:grpSp>
      <p:sp>
        <p:nvSpPr>
          <p:cNvPr id="6" name="Freeform 6"/>
          <p:cNvSpPr/>
          <p:nvPr/>
        </p:nvSpPr>
        <p:spPr>
          <a:xfrm>
            <a:off x="4376911" y="2432331"/>
            <a:ext cx="1355391" cy="1355391"/>
          </a:xfrm>
          <a:custGeom>
            <a:avLst/>
            <a:gdLst/>
            <a:ahLst/>
            <a:cxnLst/>
            <a:rect l="l" t="t" r="r" b="b"/>
            <a:pathLst>
              <a:path w="1355391" h="1355391">
                <a:moveTo>
                  <a:pt x="0" y="0"/>
                </a:moveTo>
                <a:lnTo>
                  <a:pt x="1355391" y="0"/>
                </a:lnTo>
                <a:lnTo>
                  <a:pt x="1355391" y="1355391"/>
                </a:lnTo>
                <a:lnTo>
                  <a:pt x="0" y="1355391"/>
                </a:lnTo>
                <a:lnTo>
                  <a:pt x="0" y="0"/>
                </a:lnTo>
                <a:close/>
              </a:path>
            </a:pathLst>
          </a:custGeom>
          <a:blipFill>
            <a:blip r:embed="rId2"/>
            <a:stretch>
              <a:fillRect/>
            </a:stretch>
          </a:blipFill>
        </p:spPr>
      </p:sp>
      <p:sp>
        <p:nvSpPr>
          <p:cNvPr id="7" name="Freeform 7"/>
          <p:cNvSpPr/>
          <p:nvPr/>
        </p:nvSpPr>
        <p:spPr>
          <a:xfrm>
            <a:off x="4223846" y="4123314"/>
            <a:ext cx="1661520" cy="1645544"/>
          </a:xfrm>
          <a:custGeom>
            <a:avLst/>
            <a:gdLst/>
            <a:ahLst/>
            <a:cxnLst/>
            <a:rect l="l" t="t" r="r" b="b"/>
            <a:pathLst>
              <a:path w="1661520" h="1645544">
                <a:moveTo>
                  <a:pt x="0" y="0"/>
                </a:moveTo>
                <a:lnTo>
                  <a:pt x="1661520" y="0"/>
                </a:lnTo>
                <a:lnTo>
                  <a:pt x="1661520" y="1645544"/>
                </a:lnTo>
                <a:lnTo>
                  <a:pt x="0" y="1645544"/>
                </a:lnTo>
                <a:lnTo>
                  <a:pt x="0" y="0"/>
                </a:lnTo>
                <a:close/>
              </a:path>
            </a:pathLst>
          </a:custGeom>
          <a:blipFill>
            <a:blip r:embed="rId3"/>
            <a:stretch>
              <a:fillRect/>
            </a:stretch>
          </a:blipFill>
        </p:spPr>
      </p:sp>
      <p:sp>
        <p:nvSpPr>
          <p:cNvPr id="8" name="Freeform 8"/>
          <p:cNvSpPr/>
          <p:nvPr/>
        </p:nvSpPr>
        <p:spPr>
          <a:xfrm>
            <a:off x="4376911" y="5966666"/>
            <a:ext cx="1393545" cy="1410135"/>
          </a:xfrm>
          <a:custGeom>
            <a:avLst/>
            <a:gdLst/>
            <a:ahLst/>
            <a:cxnLst/>
            <a:rect l="l" t="t" r="r" b="b"/>
            <a:pathLst>
              <a:path w="1393545" h="1410135">
                <a:moveTo>
                  <a:pt x="0" y="0"/>
                </a:moveTo>
                <a:lnTo>
                  <a:pt x="1393545" y="0"/>
                </a:lnTo>
                <a:lnTo>
                  <a:pt x="1393545" y="1410135"/>
                </a:lnTo>
                <a:lnTo>
                  <a:pt x="0" y="1410135"/>
                </a:lnTo>
                <a:lnTo>
                  <a:pt x="0" y="0"/>
                </a:lnTo>
                <a:close/>
              </a:path>
            </a:pathLst>
          </a:custGeom>
          <a:blipFill>
            <a:blip r:embed="rId4"/>
            <a:stretch>
              <a:fillRect/>
            </a:stretch>
          </a:blipFill>
        </p:spPr>
      </p:sp>
      <p:sp>
        <p:nvSpPr>
          <p:cNvPr id="9" name="Freeform 9"/>
          <p:cNvSpPr/>
          <p:nvPr/>
        </p:nvSpPr>
        <p:spPr>
          <a:xfrm>
            <a:off x="4556991" y="7901931"/>
            <a:ext cx="1558959" cy="1558959"/>
          </a:xfrm>
          <a:custGeom>
            <a:avLst/>
            <a:gdLst/>
            <a:ahLst/>
            <a:cxnLst/>
            <a:rect l="l" t="t" r="r" b="b"/>
            <a:pathLst>
              <a:path w="1558959" h="1558959">
                <a:moveTo>
                  <a:pt x="0" y="0"/>
                </a:moveTo>
                <a:lnTo>
                  <a:pt x="1558959" y="0"/>
                </a:lnTo>
                <a:lnTo>
                  <a:pt x="1558959" y="1558959"/>
                </a:lnTo>
                <a:lnTo>
                  <a:pt x="0" y="1558959"/>
                </a:lnTo>
                <a:lnTo>
                  <a:pt x="0" y="0"/>
                </a:lnTo>
                <a:close/>
              </a:path>
            </a:pathLst>
          </a:custGeom>
          <a:blipFill>
            <a:blip r:embed="rId5"/>
            <a:stretch>
              <a:fillRect/>
            </a:stretch>
          </a:blipFill>
        </p:spPr>
      </p:sp>
      <p:sp>
        <p:nvSpPr>
          <p:cNvPr id="10" name="TextBox 10"/>
          <p:cNvSpPr txBox="1"/>
          <p:nvPr/>
        </p:nvSpPr>
        <p:spPr>
          <a:xfrm>
            <a:off x="2262916" y="2955170"/>
            <a:ext cx="1595557" cy="469138"/>
          </a:xfrm>
          <a:prstGeom prst="rect">
            <a:avLst/>
          </a:prstGeom>
        </p:spPr>
        <p:txBody>
          <a:bodyPr lIns="0" tIns="0" rIns="0" bIns="0" rtlCol="0" anchor="t">
            <a:spAutoFit/>
          </a:bodyPr>
          <a:lstStyle/>
          <a:p>
            <a:pPr algn="ctr">
              <a:lnSpc>
                <a:spcPts val="3595"/>
              </a:lnSpc>
              <a:spcBef>
                <a:spcPct val="0"/>
              </a:spcBef>
            </a:pPr>
            <a:r>
              <a:rPr lang="en-US" sz="2899" b="1">
                <a:solidFill>
                  <a:srgbClr val="F5E100"/>
                </a:solidFill>
                <a:latin typeface="Agenda Bold"/>
                <a:ea typeface="Agenda Bold"/>
                <a:cs typeface="Agenda Bold"/>
                <a:sym typeface="Agenda Bold"/>
              </a:rPr>
              <a:t>INITIATE</a:t>
            </a:r>
          </a:p>
        </p:txBody>
      </p:sp>
      <p:sp>
        <p:nvSpPr>
          <p:cNvPr id="11" name="TextBox 11"/>
          <p:cNvSpPr txBox="1"/>
          <p:nvPr/>
        </p:nvSpPr>
        <p:spPr>
          <a:xfrm>
            <a:off x="1400317" y="4731210"/>
            <a:ext cx="2724626" cy="469138"/>
          </a:xfrm>
          <a:prstGeom prst="rect">
            <a:avLst/>
          </a:prstGeom>
        </p:spPr>
        <p:txBody>
          <a:bodyPr lIns="0" tIns="0" rIns="0" bIns="0" rtlCol="0" anchor="t">
            <a:spAutoFit/>
          </a:bodyPr>
          <a:lstStyle/>
          <a:p>
            <a:pPr algn="ctr">
              <a:lnSpc>
                <a:spcPts val="3595"/>
              </a:lnSpc>
              <a:spcBef>
                <a:spcPct val="0"/>
              </a:spcBef>
            </a:pPr>
            <a:r>
              <a:rPr lang="en-US" sz="2899" b="1">
                <a:solidFill>
                  <a:srgbClr val="70B714"/>
                </a:solidFill>
                <a:latin typeface="Agenda Bold"/>
                <a:ea typeface="Agenda Bold"/>
                <a:cs typeface="Agenda Bold"/>
                <a:sym typeface="Agenda Bold"/>
              </a:rPr>
              <a:t>COLLABORATE</a:t>
            </a:r>
          </a:p>
        </p:txBody>
      </p:sp>
      <p:sp>
        <p:nvSpPr>
          <p:cNvPr id="12" name="TextBox 12"/>
          <p:cNvSpPr txBox="1"/>
          <p:nvPr/>
        </p:nvSpPr>
        <p:spPr>
          <a:xfrm>
            <a:off x="2251877" y="6408145"/>
            <a:ext cx="1521976" cy="469138"/>
          </a:xfrm>
          <a:prstGeom prst="rect">
            <a:avLst/>
          </a:prstGeom>
        </p:spPr>
        <p:txBody>
          <a:bodyPr lIns="0" tIns="0" rIns="0" bIns="0" rtlCol="0" anchor="t">
            <a:spAutoFit/>
          </a:bodyPr>
          <a:lstStyle/>
          <a:p>
            <a:pPr algn="ctr">
              <a:lnSpc>
                <a:spcPts val="3595"/>
              </a:lnSpc>
              <a:spcBef>
                <a:spcPct val="0"/>
              </a:spcBef>
            </a:pPr>
            <a:r>
              <a:rPr lang="en-US" sz="2899" b="1">
                <a:solidFill>
                  <a:srgbClr val="3F6C8C"/>
                </a:solidFill>
                <a:latin typeface="Agenda Bold"/>
                <a:ea typeface="Agenda Bold"/>
                <a:cs typeface="Agenda Bold"/>
                <a:sym typeface="Agenda Bold"/>
              </a:rPr>
              <a:t>ENGAGE</a:t>
            </a:r>
          </a:p>
        </p:txBody>
      </p:sp>
      <p:sp>
        <p:nvSpPr>
          <p:cNvPr id="13" name="TextBox 13"/>
          <p:cNvSpPr txBox="1"/>
          <p:nvPr/>
        </p:nvSpPr>
        <p:spPr>
          <a:xfrm>
            <a:off x="1815275" y="8417822"/>
            <a:ext cx="2395180" cy="469138"/>
          </a:xfrm>
          <a:prstGeom prst="rect">
            <a:avLst/>
          </a:prstGeom>
        </p:spPr>
        <p:txBody>
          <a:bodyPr lIns="0" tIns="0" rIns="0" bIns="0" rtlCol="0" anchor="t">
            <a:spAutoFit/>
          </a:bodyPr>
          <a:lstStyle/>
          <a:p>
            <a:pPr algn="ctr">
              <a:lnSpc>
                <a:spcPts val="3595"/>
              </a:lnSpc>
              <a:spcBef>
                <a:spcPct val="0"/>
              </a:spcBef>
            </a:pPr>
            <a:r>
              <a:rPr lang="en-US" sz="2899" b="1">
                <a:solidFill>
                  <a:srgbClr val="A03F97"/>
                </a:solidFill>
                <a:latin typeface="Agenda Bold"/>
                <a:ea typeface="Agenda Bold"/>
                <a:cs typeface="Agenda Bold"/>
                <a:sym typeface="Agenda Bold"/>
              </a:rPr>
              <a:t>STREAMLINE</a:t>
            </a:r>
          </a:p>
        </p:txBody>
      </p:sp>
      <p:sp>
        <p:nvSpPr>
          <p:cNvPr id="14" name="TextBox 14"/>
          <p:cNvSpPr txBox="1"/>
          <p:nvPr/>
        </p:nvSpPr>
        <p:spPr>
          <a:xfrm>
            <a:off x="7644005" y="2666317"/>
            <a:ext cx="6942940" cy="1826641"/>
          </a:xfrm>
          <a:prstGeom prst="rect">
            <a:avLst/>
          </a:prstGeom>
        </p:spPr>
        <p:txBody>
          <a:bodyPr lIns="0" tIns="0" rIns="0" bIns="0" rtlCol="0" anchor="t">
            <a:spAutoFit/>
          </a:bodyPr>
          <a:lstStyle/>
          <a:p>
            <a:pPr algn="ctr">
              <a:lnSpc>
                <a:spcPts val="2851"/>
              </a:lnSpc>
              <a:spcBef>
                <a:spcPct val="0"/>
              </a:spcBef>
            </a:pPr>
            <a:r>
              <a:rPr lang="en-US" sz="2299">
                <a:solidFill>
                  <a:srgbClr val="000000"/>
                </a:solidFill>
                <a:latin typeface="Agenda Medium"/>
                <a:ea typeface="Agenda Medium"/>
                <a:cs typeface="Agenda Medium"/>
                <a:sym typeface="Agenda Medium"/>
              </a:rPr>
              <a:t>We are c</a:t>
            </a:r>
            <a:r>
              <a:rPr lang="en-US" sz="2299" b="1">
                <a:solidFill>
                  <a:srgbClr val="000000"/>
                </a:solidFill>
                <a:latin typeface="Agenda Medium"/>
                <a:ea typeface="Agenda Medium"/>
                <a:cs typeface="Agenda Medium"/>
                <a:sym typeface="Agenda Medium"/>
              </a:rPr>
              <a:t>urrently</a:t>
            </a:r>
            <a:r>
              <a:rPr lang="en-US" sz="2299" b="1">
                <a:solidFill>
                  <a:srgbClr val="000000"/>
                </a:solidFill>
                <a:latin typeface="Agenda Bold"/>
                <a:ea typeface="Agenda Bold"/>
                <a:cs typeface="Agenda Bold"/>
                <a:sym typeface="Agenda Bold"/>
              </a:rPr>
              <a:t> implementing initiatives to enhance the comfort and effectiveness of interactions </a:t>
            </a:r>
            <a:r>
              <a:rPr lang="en-US" sz="2299" b="1">
                <a:solidFill>
                  <a:srgbClr val="000000"/>
                </a:solidFill>
                <a:latin typeface="Agenda Medium"/>
                <a:ea typeface="Agenda Medium"/>
                <a:cs typeface="Agenda Medium"/>
                <a:sym typeface="Agenda Medium"/>
              </a:rPr>
              <a:t>while driving, such as having Women Driver Relationship Managers. </a:t>
            </a:r>
          </a:p>
          <a:p>
            <a:pPr algn="ctr">
              <a:lnSpc>
                <a:spcPts val="2851"/>
              </a:lnSpc>
              <a:spcBef>
                <a:spcPct val="0"/>
              </a:spcBef>
            </a:pPr>
            <a:endParaRPr lang="en-US" sz="2299" b="1">
              <a:solidFill>
                <a:srgbClr val="000000"/>
              </a:solidFill>
              <a:latin typeface="Agenda Medium"/>
              <a:ea typeface="Agenda Medium"/>
              <a:cs typeface="Agenda Medium"/>
              <a:sym typeface="Agenda Medium"/>
            </a:endParaRPr>
          </a:p>
        </p:txBody>
      </p:sp>
      <p:sp>
        <p:nvSpPr>
          <p:cNvPr id="15" name="TextBox 15"/>
          <p:cNvSpPr txBox="1"/>
          <p:nvPr/>
        </p:nvSpPr>
        <p:spPr>
          <a:xfrm>
            <a:off x="7110886" y="4464383"/>
            <a:ext cx="8009177" cy="1517523"/>
          </a:xfrm>
          <a:prstGeom prst="rect">
            <a:avLst/>
          </a:prstGeom>
        </p:spPr>
        <p:txBody>
          <a:bodyPr lIns="0" tIns="0" rIns="0" bIns="0" rtlCol="0" anchor="t">
            <a:spAutoFit/>
          </a:bodyPr>
          <a:lstStyle/>
          <a:p>
            <a:pPr algn="ctr">
              <a:lnSpc>
                <a:spcPts val="2975"/>
              </a:lnSpc>
              <a:spcBef>
                <a:spcPct val="0"/>
              </a:spcBef>
            </a:pPr>
            <a:r>
              <a:rPr lang="en-US" sz="2399" b="1">
                <a:solidFill>
                  <a:srgbClr val="000000"/>
                </a:solidFill>
                <a:latin typeface="Agenda Medium"/>
                <a:ea typeface="Agenda Medium"/>
                <a:cs typeface="Agenda Medium"/>
                <a:sym typeface="Agenda Medium"/>
              </a:rPr>
              <a:t>We also </a:t>
            </a:r>
            <a:r>
              <a:rPr lang="en-US" sz="2399" b="1">
                <a:solidFill>
                  <a:srgbClr val="000000"/>
                </a:solidFill>
                <a:latin typeface="Agenda Bold"/>
                <a:ea typeface="Agenda Bold"/>
                <a:cs typeface="Agenda Bold"/>
                <a:sym typeface="Agenda Bold"/>
              </a:rPr>
              <a:t>collaborate with NGOs like Action Aid, Bangalore, providing our cabs for training batches of women drivers</a:t>
            </a:r>
            <a:r>
              <a:rPr lang="en-US" sz="2399" b="1">
                <a:solidFill>
                  <a:srgbClr val="000000"/>
                </a:solidFill>
                <a:latin typeface="Agenda Medium"/>
                <a:ea typeface="Agenda Medium"/>
                <a:cs typeface="Agenda Medium"/>
                <a:sym typeface="Agenda Medium"/>
              </a:rPr>
              <a:t> who are assured placements with Everest Fleet upon course completion.</a:t>
            </a:r>
          </a:p>
        </p:txBody>
      </p:sp>
      <p:sp>
        <p:nvSpPr>
          <p:cNvPr id="16" name="TextBox 16"/>
          <p:cNvSpPr txBox="1"/>
          <p:nvPr/>
        </p:nvSpPr>
        <p:spPr>
          <a:xfrm>
            <a:off x="7110886" y="6408145"/>
            <a:ext cx="8009177" cy="1146048"/>
          </a:xfrm>
          <a:prstGeom prst="rect">
            <a:avLst/>
          </a:prstGeom>
        </p:spPr>
        <p:txBody>
          <a:bodyPr lIns="0" tIns="0" rIns="0" bIns="0" rtlCol="0" anchor="t">
            <a:spAutoFit/>
          </a:bodyPr>
          <a:lstStyle/>
          <a:p>
            <a:pPr algn="ctr">
              <a:lnSpc>
                <a:spcPts val="2975"/>
              </a:lnSpc>
              <a:spcBef>
                <a:spcPct val="0"/>
              </a:spcBef>
            </a:pPr>
            <a:r>
              <a:rPr lang="en-US" sz="2399">
                <a:solidFill>
                  <a:srgbClr val="000000"/>
                </a:solidFill>
                <a:latin typeface="Agenda Medium"/>
                <a:ea typeface="Agenda Medium"/>
                <a:cs typeface="Agenda Medium"/>
                <a:sym typeface="Agenda Medium"/>
              </a:rPr>
              <a:t>Furthermore, </a:t>
            </a:r>
            <a:r>
              <a:rPr lang="en-US" sz="2399" b="1">
                <a:solidFill>
                  <a:srgbClr val="000000"/>
                </a:solidFill>
                <a:latin typeface="Agenda Bold"/>
                <a:ea typeface="Agenda Bold"/>
                <a:cs typeface="Agenda Bold"/>
                <a:sym typeface="Agenda Bold"/>
              </a:rPr>
              <a:t>we actively engage with various NGOs and job portals to attract women drivers</a:t>
            </a:r>
            <a:r>
              <a:rPr lang="en-US" sz="2399" b="1">
                <a:solidFill>
                  <a:srgbClr val="000000"/>
                </a:solidFill>
                <a:latin typeface="Agenda Medium"/>
                <a:ea typeface="Agenda Medium"/>
                <a:cs typeface="Agenda Medium"/>
                <a:sym typeface="Agenda Medium"/>
              </a:rPr>
              <a:t> to join Everest Fleet. </a:t>
            </a:r>
          </a:p>
          <a:p>
            <a:pPr algn="ctr">
              <a:lnSpc>
                <a:spcPts val="2975"/>
              </a:lnSpc>
              <a:spcBef>
                <a:spcPct val="0"/>
              </a:spcBef>
            </a:pPr>
            <a:endParaRPr lang="en-US" sz="2399" b="1">
              <a:solidFill>
                <a:srgbClr val="000000"/>
              </a:solidFill>
              <a:latin typeface="Agenda Medium"/>
              <a:ea typeface="Agenda Medium"/>
              <a:cs typeface="Agenda Medium"/>
              <a:sym typeface="Agenda Medium"/>
            </a:endParaRPr>
          </a:p>
        </p:txBody>
      </p:sp>
      <p:sp>
        <p:nvSpPr>
          <p:cNvPr id="17" name="TextBox 17"/>
          <p:cNvSpPr txBox="1"/>
          <p:nvPr/>
        </p:nvSpPr>
        <p:spPr>
          <a:xfrm>
            <a:off x="7110886" y="7977103"/>
            <a:ext cx="8009177" cy="1146048"/>
          </a:xfrm>
          <a:prstGeom prst="rect">
            <a:avLst/>
          </a:prstGeom>
        </p:spPr>
        <p:txBody>
          <a:bodyPr lIns="0" tIns="0" rIns="0" bIns="0" rtlCol="0" anchor="t">
            <a:spAutoFit/>
          </a:bodyPr>
          <a:lstStyle/>
          <a:p>
            <a:pPr algn="ctr">
              <a:lnSpc>
                <a:spcPts val="2975"/>
              </a:lnSpc>
              <a:spcBef>
                <a:spcPct val="0"/>
              </a:spcBef>
            </a:pPr>
            <a:r>
              <a:rPr lang="en-US" sz="2399">
                <a:solidFill>
                  <a:srgbClr val="000000"/>
                </a:solidFill>
                <a:latin typeface="Agenda Medium"/>
                <a:ea typeface="Agenda Medium"/>
                <a:cs typeface="Agenda Medium"/>
                <a:sym typeface="Agenda Medium"/>
              </a:rPr>
              <a:t>We have s</a:t>
            </a:r>
            <a:r>
              <a:rPr lang="en-US" sz="2399" b="1">
                <a:solidFill>
                  <a:srgbClr val="000000"/>
                </a:solidFill>
                <a:latin typeface="Agenda Bold"/>
                <a:ea typeface="Agenda Bold"/>
                <a:cs typeface="Agenda Bold"/>
                <a:sym typeface="Agenda Bold"/>
              </a:rPr>
              <a:t>treamlined performance benchmarks during the nesting period to facilitate women's integration </a:t>
            </a:r>
            <a:r>
              <a:rPr lang="en-US" sz="2399" b="1">
                <a:solidFill>
                  <a:srgbClr val="000000"/>
                </a:solidFill>
                <a:latin typeface="Agenda Medium"/>
                <a:ea typeface="Agenda Medium"/>
                <a:cs typeface="Agenda Medium"/>
                <a:sym typeface="Agenda Medium"/>
              </a:rPr>
              <a:t>into our business seamlessly.</a:t>
            </a:r>
          </a:p>
        </p:txBody>
      </p:sp>
      <p:grpSp>
        <p:nvGrpSpPr>
          <p:cNvPr id="18" name="Group 18"/>
          <p:cNvGrpSpPr/>
          <p:nvPr/>
        </p:nvGrpSpPr>
        <p:grpSpPr>
          <a:xfrm>
            <a:off x="15182850" y="-59652"/>
            <a:ext cx="3086100" cy="10406304"/>
            <a:chOff x="0" y="0"/>
            <a:chExt cx="812800" cy="2740755"/>
          </a:xfrm>
        </p:grpSpPr>
        <p:sp>
          <p:nvSpPr>
            <p:cNvPr id="19" name="Freeform 19"/>
            <p:cNvSpPr/>
            <p:nvPr/>
          </p:nvSpPr>
          <p:spPr>
            <a:xfrm>
              <a:off x="0" y="0"/>
              <a:ext cx="812800" cy="2740755"/>
            </a:xfrm>
            <a:custGeom>
              <a:avLst/>
              <a:gdLst/>
              <a:ahLst/>
              <a:cxnLst/>
              <a:rect l="l" t="t" r="r" b="b"/>
              <a:pathLst>
                <a:path w="812800" h="2740755">
                  <a:moveTo>
                    <a:pt x="0" y="0"/>
                  </a:moveTo>
                  <a:lnTo>
                    <a:pt x="812800" y="0"/>
                  </a:lnTo>
                  <a:lnTo>
                    <a:pt x="812800" y="2740755"/>
                  </a:lnTo>
                  <a:lnTo>
                    <a:pt x="0" y="2740755"/>
                  </a:lnTo>
                  <a:close/>
                </a:path>
              </a:pathLst>
            </a:custGeom>
            <a:solidFill>
              <a:srgbClr val="89D532">
                <a:alpha val="11765"/>
              </a:srgbClr>
            </a:solidFill>
          </p:spPr>
        </p:sp>
        <p:sp>
          <p:nvSpPr>
            <p:cNvPr id="20" name="TextBox 20"/>
            <p:cNvSpPr txBox="1"/>
            <p:nvPr/>
          </p:nvSpPr>
          <p:spPr>
            <a:xfrm>
              <a:off x="0" y="-28575"/>
              <a:ext cx="812800" cy="2769330"/>
            </a:xfrm>
            <a:prstGeom prst="rect">
              <a:avLst/>
            </a:prstGeom>
          </p:spPr>
          <p:txBody>
            <a:bodyPr lIns="50800" tIns="50800" rIns="50800" bIns="50800" rtlCol="0" anchor="ctr"/>
            <a:lstStyle/>
            <a:p>
              <a:pPr algn="ctr">
                <a:lnSpc>
                  <a:spcPts val="2355"/>
                </a:lnSpc>
              </a:pPr>
              <a:endParaRPr/>
            </a:p>
          </p:txBody>
        </p:sp>
      </p:grpSp>
      <p:grpSp>
        <p:nvGrpSpPr>
          <p:cNvPr id="21" name="Group 21"/>
          <p:cNvGrpSpPr/>
          <p:nvPr/>
        </p:nvGrpSpPr>
        <p:grpSpPr>
          <a:xfrm>
            <a:off x="13916603" y="0"/>
            <a:ext cx="1285297" cy="10287000"/>
            <a:chOff x="0" y="0"/>
            <a:chExt cx="338514" cy="2709333"/>
          </a:xfrm>
        </p:grpSpPr>
        <p:sp>
          <p:nvSpPr>
            <p:cNvPr id="22" name="Freeform 22"/>
            <p:cNvSpPr/>
            <p:nvPr/>
          </p:nvSpPr>
          <p:spPr>
            <a:xfrm>
              <a:off x="0" y="0"/>
              <a:ext cx="338514" cy="2709333"/>
            </a:xfrm>
            <a:custGeom>
              <a:avLst/>
              <a:gdLst/>
              <a:ahLst/>
              <a:cxnLst/>
              <a:rect l="l" t="t" r="r" b="b"/>
              <a:pathLst>
                <a:path w="338514" h="2709333">
                  <a:moveTo>
                    <a:pt x="0" y="0"/>
                  </a:moveTo>
                  <a:lnTo>
                    <a:pt x="338514" y="0"/>
                  </a:lnTo>
                  <a:lnTo>
                    <a:pt x="338514" y="2709333"/>
                  </a:lnTo>
                  <a:lnTo>
                    <a:pt x="0" y="2709333"/>
                  </a:lnTo>
                  <a:close/>
                </a:path>
              </a:pathLst>
            </a:custGeom>
            <a:solidFill>
              <a:srgbClr val="F1D614">
                <a:alpha val="11765"/>
              </a:srgbClr>
            </a:solidFill>
          </p:spPr>
        </p:sp>
        <p:sp>
          <p:nvSpPr>
            <p:cNvPr id="23" name="TextBox 23"/>
            <p:cNvSpPr txBox="1"/>
            <p:nvPr/>
          </p:nvSpPr>
          <p:spPr>
            <a:xfrm>
              <a:off x="0" y="-28575"/>
              <a:ext cx="338514" cy="2737908"/>
            </a:xfrm>
            <a:prstGeom prst="rect">
              <a:avLst/>
            </a:prstGeom>
          </p:spPr>
          <p:txBody>
            <a:bodyPr lIns="50800" tIns="50800" rIns="50800" bIns="50800" rtlCol="0" anchor="ctr"/>
            <a:lstStyle/>
            <a:p>
              <a:pPr algn="ctr">
                <a:lnSpc>
                  <a:spcPts val="2355"/>
                </a:lnSpc>
              </a:pPr>
              <a:endParaRPr/>
            </a:p>
          </p:txBody>
        </p:sp>
      </p:grpSp>
      <p:grpSp>
        <p:nvGrpSpPr>
          <p:cNvPr id="24" name="Group 24"/>
          <p:cNvGrpSpPr/>
          <p:nvPr/>
        </p:nvGrpSpPr>
        <p:grpSpPr>
          <a:xfrm>
            <a:off x="12901427" y="0"/>
            <a:ext cx="1015176" cy="10287000"/>
            <a:chOff x="0" y="0"/>
            <a:chExt cx="267372" cy="2709333"/>
          </a:xfrm>
        </p:grpSpPr>
        <p:sp>
          <p:nvSpPr>
            <p:cNvPr id="25" name="Freeform 25"/>
            <p:cNvSpPr/>
            <p:nvPr/>
          </p:nvSpPr>
          <p:spPr>
            <a:xfrm>
              <a:off x="0" y="0"/>
              <a:ext cx="267372" cy="2709333"/>
            </a:xfrm>
            <a:custGeom>
              <a:avLst/>
              <a:gdLst/>
              <a:ahLst/>
              <a:cxnLst/>
              <a:rect l="l" t="t" r="r" b="b"/>
              <a:pathLst>
                <a:path w="267372" h="2709333">
                  <a:moveTo>
                    <a:pt x="0" y="0"/>
                  </a:moveTo>
                  <a:lnTo>
                    <a:pt x="267372" y="0"/>
                  </a:lnTo>
                  <a:lnTo>
                    <a:pt x="267372" y="2709333"/>
                  </a:lnTo>
                  <a:lnTo>
                    <a:pt x="0" y="2709333"/>
                  </a:lnTo>
                  <a:close/>
                </a:path>
              </a:pathLst>
            </a:custGeom>
            <a:solidFill>
              <a:srgbClr val="006DB8">
                <a:alpha val="11765"/>
              </a:srgbClr>
            </a:solidFill>
          </p:spPr>
        </p:sp>
        <p:sp>
          <p:nvSpPr>
            <p:cNvPr id="26" name="TextBox 26"/>
            <p:cNvSpPr txBox="1"/>
            <p:nvPr/>
          </p:nvSpPr>
          <p:spPr>
            <a:xfrm>
              <a:off x="0" y="-28575"/>
              <a:ext cx="267372" cy="2737908"/>
            </a:xfrm>
            <a:prstGeom prst="rect">
              <a:avLst/>
            </a:prstGeom>
          </p:spPr>
          <p:txBody>
            <a:bodyPr lIns="50800" tIns="50800" rIns="50800" bIns="50800" rtlCol="0" anchor="ctr"/>
            <a:lstStyle/>
            <a:p>
              <a:pPr algn="ctr">
                <a:lnSpc>
                  <a:spcPts val="2355"/>
                </a:lnSpc>
              </a:pPr>
              <a:endParaRPr/>
            </a:p>
          </p:txBody>
        </p:sp>
      </p:grpSp>
      <p:grpSp>
        <p:nvGrpSpPr>
          <p:cNvPr id="27" name="Group 27"/>
          <p:cNvGrpSpPr/>
          <p:nvPr/>
        </p:nvGrpSpPr>
        <p:grpSpPr>
          <a:xfrm>
            <a:off x="12246411" y="0"/>
            <a:ext cx="655016" cy="10287000"/>
            <a:chOff x="0" y="0"/>
            <a:chExt cx="172514" cy="2709333"/>
          </a:xfrm>
        </p:grpSpPr>
        <p:sp>
          <p:nvSpPr>
            <p:cNvPr id="28" name="Freeform 28"/>
            <p:cNvSpPr/>
            <p:nvPr/>
          </p:nvSpPr>
          <p:spPr>
            <a:xfrm>
              <a:off x="0" y="0"/>
              <a:ext cx="172514" cy="2709333"/>
            </a:xfrm>
            <a:custGeom>
              <a:avLst/>
              <a:gdLst/>
              <a:ahLst/>
              <a:cxnLst/>
              <a:rect l="l" t="t" r="r" b="b"/>
              <a:pathLst>
                <a:path w="172514" h="2709333">
                  <a:moveTo>
                    <a:pt x="0" y="0"/>
                  </a:moveTo>
                  <a:lnTo>
                    <a:pt x="172514" y="0"/>
                  </a:lnTo>
                  <a:lnTo>
                    <a:pt x="172514" y="2709333"/>
                  </a:lnTo>
                  <a:lnTo>
                    <a:pt x="0" y="2709333"/>
                  </a:lnTo>
                  <a:close/>
                </a:path>
              </a:pathLst>
            </a:custGeom>
            <a:solidFill>
              <a:srgbClr val="610D7E">
                <a:alpha val="11765"/>
              </a:srgbClr>
            </a:solidFill>
          </p:spPr>
        </p:sp>
        <p:sp>
          <p:nvSpPr>
            <p:cNvPr id="29" name="TextBox 29"/>
            <p:cNvSpPr txBox="1"/>
            <p:nvPr/>
          </p:nvSpPr>
          <p:spPr>
            <a:xfrm>
              <a:off x="0" y="-28575"/>
              <a:ext cx="172514" cy="2737908"/>
            </a:xfrm>
            <a:prstGeom prst="rect">
              <a:avLst/>
            </a:prstGeom>
          </p:spPr>
          <p:txBody>
            <a:bodyPr lIns="50800" tIns="50800" rIns="50800" bIns="50800" rtlCol="0" anchor="ctr"/>
            <a:lstStyle/>
            <a:p>
              <a:pPr algn="ctr">
                <a:lnSpc>
                  <a:spcPts val="2355"/>
                </a:lnSpc>
              </a:pPr>
              <a:endParaRPr/>
            </a:p>
          </p:txBody>
        </p:sp>
      </p:grpSp>
      <p:sp>
        <p:nvSpPr>
          <p:cNvPr id="30" name="Freeform 30"/>
          <p:cNvSpPr/>
          <p:nvPr/>
        </p:nvSpPr>
        <p:spPr>
          <a:xfrm>
            <a:off x="17403371" y="21737"/>
            <a:ext cx="884629" cy="507556"/>
          </a:xfrm>
          <a:custGeom>
            <a:avLst/>
            <a:gdLst/>
            <a:ahLst/>
            <a:cxnLst/>
            <a:rect l="l" t="t" r="r" b="b"/>
            <a:pathLst>
              <a:path w="884629" h="507556">
                <a:moveTo>
                  <a:pt x="0" y="0"/>
                </a:moveTo>
                <a:lnTo>
                  <a:pt x="884629" y="0"/>
                </a:lnTo>
                <a:lnTo>
                  <a:pt x="884629" y="507556"/>
                </a:lnTo>
                <a:lnTo>
                  <a:pt x="0" y="507556"/>
                </a:lnTo>
                <a:lnTo>
                  <a:pt x="0" y="0"/>
                </a:lnTo>
                <a:close/>
              </a:path>
            </a:pathLst>
          </a:custGeom>
          <a:blipFill>
            <a:blip r:embed="rId6"/>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9466</Words>
  <Application>Microsoft Office PowerPoint</Application>
  <PresentationFormat>Custom</PresentationFormat>
  <Paragraphs>772</Paragraphs>
  <Slides>44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Agenda Bold</vt:lpstr>
      <vt:lpstr>Arial</vt:lpstr>
      <vt:lpstr>Roboto Bold</vt:lpstr>
      <vt:lpstr>Arial Black</vt:lpstr>
      <vt:lpstr>Calibri</vt:lpstr>
      <vt:lpstr>Agenda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ESG Report</dc:title>
  <cp:lastModifiedBy>Fuzail Shaikh</cp:lastModifiedBy>
  <cp:revision>4</cp:revision>
  <dcterms:created xsi:type="dcterms:W3CDTF">2006-08-16T00:00:00Z</dcterms:created>
  <dcterms:modified xsi:type="dcterms:W3CDTF">2026-05-08T09:05:26Z</dcterms:modified>
  <dc:identifier>DAGkZkmR3QE</dc:identifier>
</cp:coreProperties>
</file>